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3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682"/>
  </p:normalViewPr>
  <p:slideViewPr>
    <p:cSldViewPr snapToGrid="0" snapToObjects="1">
      <p:cViewPr varScale="1">
        <p:scale>
          <a:sx n="99" d="100"/>
          <a:sy n="99" d="100"/>
        </p:scale>
        <p:origin x="555"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1143309"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400" cy="4114800"/>
          </a:xfrm>
          <a:prstGeom prst="rect">
            <a:avLst/>
          </a:prstGeom>
          <a:noFill/>
          <a:ln>
            <a:noFill/>
          </a:ln>
        </p:spPr>
        <p:txBody>
          <a:bodyPr lIns="91425" tIns="91425" rIns="91425" bIns="91425" anchor="t" anchorCtr="0"/>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a:endParaRPr/>
          </a:p>
        </p:txBody>
      </p:sp>
    </p:spTree>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Shape 6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4" name="Shape 6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r>
              <a:rPr lang="en"/>
              <a:t>Good morning, everyone. We are the Autonomous Driving Car team sponsored by Fujitsu.</a:t>
            </a:r>
          </a:p>
          <a:p>
            <a:pPr lvl="0" rtl="0">
              <a:spcBef>
                <a:spcPts val="0"/>
              </a:spcBef>
              <a:buNone/>
            </a:pPr>
            <a:r>
              <a:rPr lang="en"/>
              <a:t>My name is Benjamin Galletta. This is Simon Lam, Ariel Suarez, Roberto Rosas, and Evan Chiang.</a:t>
            </a:r>
          </a:p>
          <a:p>
            <a:pPr lvl="0" rtl="0">
              <a:spcBef>
                <a:spcPts val="0"/>
              </a:spcBef>
              <a:buNone/>
            </a:pPr>
            <a:r>
              <a:rPr lang="en"/>
              <a:t>Our liaison from Fujitsu is Lei Liu</a:t>
            </a:r>
          </a:p>
          <a:p>
            <a:pPr lvl="0" rtl="0">
              <a:spcBef>
                <a:spcPts val="0"/>
              </a:spcBef>
              <a:buNone/>
            </a:pPr>
            <a:r>
              <a:rPr lang="en"/>
              <a:t>Our advisors are Dr. Zilong Ye and Dr. Huiping Guo</a:t>
            </a:r>
          </a:p>
          <a:p>
            <a:pPr lvl="0" rtl="0">
              <a:spcBef>
                <a:spcPts val="0"/>
              </a:spcBef>
              <a:buClr>
                <a:srgbClr val="000000"/>
              </a:buClr>
              <a:buSzPct val="25000"/>
              <a:buFont typeface="Arial"/>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Shape 12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9" name="Shape 12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r>
              <a:rPr lang="en"/>
              <a:t>-self taught wiring and how to use hardware. Our current status has a voltage irregularity. Hard to find problems between hardware/software. We burnt the first car’s motor due to a wiring issue.</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Shape 135"/>
          <p:cNvSpPr>
            <a:spLocks noGrp="1" noRot="1" noChangeAspect="1"/>
          </p:cNvSpPr>
          <p:nvPr>
            <p:ph type="sldImg" idx="2"/>
          </p:nvPr>
        </p:nvSpPr>
        <p:spPr>
          <a:xfrm>
            <a:off x="11433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6" name="Shape 13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Shape 14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4" name="Shape 14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Shape 15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1" name="Shape 15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Shape 15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9" name="Shape 15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Shape 165"/>
          <p:cNvSpPr>
            <a:spLocks noGrp="1" noRot="1" noChangeAspect="1"/>
          </p:cNvSpPr>
          <p:nvPr>
            <p:ph type="sldImg" idx="2"/>
          </p:nvPr>
        </p:nvSpPr>
        <p:spPr>
          <a:xfrm>
            <a:off x="11433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6" name="Shape 16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Shape 17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3" name="Shape 17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Opening sentence: The simulator we are using is called OpenDavinci</a:t>
            </a:r>
          </a:p>
          <a:p>
            <a:pPr lvl="0">
              <a:spcBef>
                <a:spcPts val="0"/>
              </a:spcBef>
              <a:buNone/>
            </a:pPr>
            <a:r>
              <a:rPr lang="en"/>
              <a:t>Why we need it? To test our driving logic.</a:t>
            </a:r>
          </a:p>
          <a:p>
            <a:pPr lvl="0">
              <a:spcBef>
                <a:spcPts val="0"/>
              </a:spcBef>
              <a:buNone/>
            </a:pPr>
            <a:r>
              <a:rPr lang="en"/>
              <a:t>How we used it?  Using the scui to create our own custom test tracks.</a:t>
            </a:r>
          </a:p>
          <a:p>
            <a:pPr lvl="0">
              <a:spcBef>
                <a:spcPts val="0"/>
              </a:spcBef>
              <a:buNone/>
            </a:pPr>
            <a:r>
              <a:rPr lang="en"/>
              <a:t> Talk about why we need the simulation and how we used it, say that the code in the simulation can be used in the andriod app.</a:t>
            </a:r>
          </a:p>
          <a:p>
            <a:pPr lvl="0">
              <a:spcBef>
                <a:spcPts val="0"/>
              </a:spcBef>
              <a:buNone/>
            </a:pPr>
            <a:r>
              <a:rPr lang="en"/>
              <a:t>Mention OpenCV ODcockpit and scui</a:t>
            </a:r>
          </a:p>
          <a:p>
            <a:pPr lvl="0">
              <a:spcBef>
                <a:spcPts val="0"/>
              </a:spcBef>
              <a:buNone/>
            </a:pPr>
            <a:r>
              <a:rPr lang="en"/>
              <a:t> </a:t>
            </a:r>
          </a:p>
          <a:p>
            <a:pPr lvl="0" rtl="0">
              <a:spcBef>
                <a:spcPts val="0"/>
              </a:spcBef>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Shape 17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0" name="Shape 18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Opendavinci by default shows first person view only</a:t>
            </a:r>
          </a:p>
          <a:p>
            <a:pPr lvl="0" rtl="0">
              <a:spcBef>
                <a:spcPts val="0"/>
              </a:spcBef>
              <a:buNone/>
            </a:pPr>
            <a:r>
              <a:rPr lang="en"/>
              <a:t>An extension of OpenDavinci that provides us with different views of the simulation such as overhead where we will be able to see the track around us, any near by obstacles, and we see what the sensors are seeing.</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Shape 186"/>
          <p:cNvSpPr>
            <a:spLocks noGrp="1" noRot="1" noChangeAspect="1"/>
          </p:cNvSpPr>
          <p:nvPr>
            <p:ph type="sldImg" idx="2"/>
          </p:nvPr>
        </p:nvSpPr>
        <p:spPr>
          <a:xfrm>
            <a:off x="11433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7" name="Shape 18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Shape 19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4" name="Shape 19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marL="457200" lvl="0" indent="-228600">
              <a:spcBef>
                <a:spcPts val="0"/>
              </a:spcBef>
            </a:pPr>
            <a:r>
              <a:rPr lang="en"/>
              <a:t>Here we have a sample run of the lane following algorithm.</a:t>
            </a:r>
          </a:p>
          <a:p>
            <a:pPr marL="457200" lvl="0" indent="-228600">
              <a:spcBef>
                <a:spcPts val="0"/>
              </a:spcBef>
            </a:pPr>
            <a:r>
              <a:rPr lang="en"/>
              <a:t>It is a complete and successful lap around a simple track we built on ScUI.</a:t>
            </a:r>
          </a:p>
          <a:p>
            <a:pPr marL="457200" lvl="0" indent="-228600">
              <a:spcBef>
                <a:spcPts val="0"/>
              </a:spcBef>
            </a:pPr>
            <a:r>
              <a:rPr lang="en"/>
              <a:t>To the left we have the top-down view where you can see the whole track, and to the right the Cockpit view and OpenCV processing view.</a:t>
            </a:r>
          </a:p>
          <a:p>
            <a:pPr marL="457200" lvl="0" indent="-228600">
              <a:spcBef>
                <a:spcPts val="0"/>
              </a:spcBef>
            </a:pPr>
            <a:r>
              <a:rPr lang="en"/>
              <a:t>On the top view,  the yellow lines represent the trajectory of the car as it drives, and the green cones are the vision of the simulated sensors in OpenDavinci.</a:t>
            </a:r>
          </a:p>
          <a:p>
            <a:pPr marL="457200" lvl="0" indent="-228600">
              <a:spcBef>
                <a:spcPts val="0"/>
              </a:spcBef>
            </a:pPr>
            <a:r>
              <a:rPr lang="en"/>
              <a:t>In the openCV view, we can see how the sensors create input from the white markings, this input being the blue lines representing what they recognize in front of them.</a:t>
            </a:r>
          </a:p>
          <a:p>
            <a:pPr lvl="0" rtl="0">
              <a:spcBef>
                <a:spcPts val="0"/>
              </a:spcBef>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Shape 71"/>
          <p:cNvSpPr>
            <a:spLocks noGrp="1" noRot="1" noChangeAspect="1"/>
          </p:cNvSpPr>
          <p:nvPr>
            <p:ph type="sldImg" idx="2"/>
          </p:nvPr>
        </p:nvSpPr>
        <p:spPr>
          <a:xfrm>
            <a:off x="11433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2" name="Shape 7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First off, I’ll be giving a brief overview of what our project actually encompasses.</a:t>
            </a:r>
          </a:p>
          <a:p>
            <a:pPr lvl="0">
              <a:spcBef>
                <a:spcPts val="0"/>
              </a:spcBef>
              <a:buNone/>
            </a:pPr>
            <a:r>
              <a:rPr lang="en"/>
              <a:t>We’ll be talking about the simulator that we use for testing.</a:t>
            </a:r>
          </a:p>
          <a:p>
            <a:pPr lvl="0">
              <a:spcBef>
                <a:spcPts val="0"/>
              </a:spcBef>
              <a:buNone/>
            </a:pPr>
            <a:r>
              <a:rPr lang="en"/>
              <a:t>We’ll be covering the Android application that controls our car,</a:t>
            </a:r>
          </a:p>
          <a:p>
            <a:pPr lvl="0">
              <a:spcBef>
                <a:spcPts val="0"/>
              </a:spcBef>
              <a:buNone/>
            </a:pPr>
            <a:r>
              <a:rPr lang="en"/>
              <a:t>The car itself and its components and assembly,</a:t>
            </a:r>
          </a:p>
          <a:p>
            <a:pPr lvl="0">
              <a:spcBef>
                <a:spcPts val="0"/>
              </a:spcBef>
              <a:buNone/>
            </a:pPr>
            <a:r>
              <a:rPr lang="en"/>
              <a:t>And then a brief summary of what we talked about and our goals for the future.</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Shape 200"/>
          <p:cNvSpPr>
            <a:spLocks noGrp="1" noRot="1" noChangeAspect="1"/>
          </p:cNvSpPr>
          <p:nvPr>
            <p:ph type="sldImg" idx="2"/>
          </p:nvPr>
        </p:nvSpPr>
        <p:spPr>
          <a:xfrm>
            <a:off x="11433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1" name="Shape 20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marL="457200" lvl="0" indent="-228600">
              <a:spcBef>
                <a:spcPts val="0"/>
              </a:spcBef>
            </a:pPr>
            <a:r>
              <a:rPr lang="en"/>
              <a:t>This is a complete view of the finished lap. It was complete and it followed a single lane.</a:t>
            </a:r>
          </a:p>
          <a:p>
            <a:pPr marL="457200" lvl="0" indent="-228600" rtl="0">
              <a:spcBef>
                <a:spcPts val="0"/>
              </a:spcBef>
            </a:pPr>
            <a:r>
              <a:rPr lang="en"/>
              <a:t>In the left we can see the different option the simulator gives us to analyze the environment.</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Shape 20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7" name="Shape 20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marL="457200" lvl="0" indent="-228600">
              <a:spcBef>
                <a:spcPts val="0"/>
              </a:spcBef>
            </a:pPr>
            <a:r>
              <a:rPr lang="en"/>
              <a:t>The driving logic was made entirely in C++ just like the simulator.</a:t>
            </a:r>
          </a:p>
          <a:p>
            <a:pPr marL="457200" lvl="0" indent="-228600">
              <a:spcBef>
                <a:spcPts val="0"/>
              </a:spcBef>
            </a:pPr>
            <a:r>
              <a:rPr lang="en"/>
              <a:t>It is completely modular, meaning that each part of the logic has a specific task and making changes on one module does not brake the other ones. This is helpful since it allowed us to change the portions needed without messing with the others.</a:t>
            </a:r>
          </a:p>
          <a:p>
            <a:pPr marL="457200" lvl="0" indent="-228600" rtl="0">
              <a:spcBef>
                <a:spcPts val="0"/>
              </a:spcBef>
            </a:pPr>
            <a:r>
              <a:rPr lang="en"/>
              <a:t>But, due to the lack of examples we had to take a trial and error approach. This was very inefficient due to the fact that every time a change was made we had to rebuild the environment and that took time. We had to make changes without knowing if we were in the right track or not. </a:t>
            </a:r>
          </a:p>
          <a:p>
            <a:pPr marL="457200" lvl="0" indent="-228600" rtl="0">
              <a:spcBef>
                <a:spcPts val="0"/>
              </a:spcBef>
            </a:pPr>
            <a:r>
              <a:rPr lang="en"/>
              <a:t>Our algorithm to follow lanes was successful, but we had mixed to negative results in overtaking obstacles.</a:t>
            </a:r>
          </a:p>
          <a:p>
            <a:pPr marL="457200" lvl="0" indent="-228600" rtl="0">
              <a:spcBef>
                <a:spcPts val="0"/>
              </a:spcBef>
            </a:pPr>
            <a:r>
              <a:rPr lang="en"/>
              <a:t>As said earlier, our goal was to test our algorithm in the simulator and then use it in the android app. The android app is made with Java and our tested logic with C++. To not have to make changes between the languages we planned to use the Java Native Interface, or JNI.</a:t>
            </a:r>
          </a:p>
          <a:p>
            <a:pPr marL="457200" lvl="0" indent="-228600" rtl="0">
              <a:spcBef>
                <a:spcPts val="0"/>
              </a:spcBef>
            </a:pPr>
            <a:r>
              <a:rPr lang="en"/>
              <a:t>JNI is wrapper, a set of conventions and methods that makes C++ to natively run in Java environments</a:t>
            </a:r>
          </a:p>
          <a:p>
            <a:pPr marL="457200" lvl="0" indent="-228600" rtl="0">
              <a:spcBef>
                <a:spcPts val="0"/>
              </a:spcBef>
            </a:pPr>
            <a:r>
              <a:rPr lang="en"/>
              <a:t>We were not able to test our JNI-wrapped algorithm due to communication errors with the app and the car</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Shape 213"/>
          <p:cNvSpPr>
            <a:spLocks noGrp="1" noRot="1" noChangeAspect="1"/>
          </p:cNvSpPr>
          <p:nvPr>
            <p:ph type="sldImg" idx="2"/>
          </p:nvPr>
        </p:nvSpPr>
        <p:spPr>
          <a:xfrm>
            <a:off x="11433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4" name="Shape 21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marL="457200" lvl="0" indent="-228600" rtl="0">
              <a:spcBef>
                <a:spcPts val="0"/>
              </a:spcBef>
            </a:pPr>
            <a:r>
              <a:rPr lang="en"/>
              <a:t>As stated, the logic is completely modular and we have a diagram to give a small description of the modules</a:t>
            </a:r>
          </a:p>
          <a:p>
            <a:pPr marL="457200" lvl="0" indent="-228600" rtl="0">
              <a:spcBef>
                <a:spcPts val="0"/>
              </a:spcBef>
            </a:pPr>
            <a:r>
              <a:rPr lang="en"/>
              <a:t>The imageprocessor package is the openCV included code, it takes the simulator image and sends its data</a:t>
            </a:r>
          </a:p>
          <a:p>
            <a:pPr marL="457200" lvl="0" indent="-228600" rtl="0">
              <a:spcBef>
                <a:spcPts val="0"/>
              </a:spcBef>
            </a:pPr>
            <a:r>
              <a:rPr lang="en"/>
              <a:t>The settings and sensordata create input to be sent to the as if they were actual sensors on the car</a:t>
            </a:r>
          </a:p>
          <a:p>
            <a:pPr marL="457200" lvl="0" indent="-228600" rtl="0">
              <a:spcBef>
                <a:spcPts val="0"/>
              </a:spcBef>
            </a:pPr>
            <a:r>
              <a:rPr lang="en"/>
              <a:t>The main logic is done in autodrive, which has the logic of how the car handles situations with given data from the sensors</a:t>
            </a:r>
          </a:p>
          <a:p>
            <a:pPr marL="457200" lvl="0" indent="-228600" rtl="0">
              <a:spcBef>
                <a:spcPts val="0"/>
              </a:spcBef>
            </a:pPr>
            <a:r>
              <a:rPr lang="en"/>
              <a:t>The maneuvers are the different ways the car drives, autodrive decides which maneuver to use</a:t>
            </a:r>
          </a:p>
          <a:p>
            <a:pPr marL="457200" lvl="0" indent="-228600" rtl="0">
              <a:spcBef>
                <a:spcPts val="0"/>
              </a:spcBef>
            </a:pPr>
            <a:r>
              <a:rPr lang="en"/>
              <a:t>The maneuver has values to create a command which is a class that holds the values that the car will execute, like the angle to be turned, the speed, etc</a:t>
            </a:r>
          </a:p>
          <a:p>
            <a:pPr marL="457200" lvl="0" indent="-228600" rtl="0">
              <a:spcBef>
                <a:spcPts val="0"/>
              </a:spcBef>
            </a:pPr>
            <a:r>
              <a:rPr lang="en"/>
              <a:t>The parking class comes included with the simulator and it’s an example on how to use the main logic to park the car</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Shape 219"/>
          <p:cNvSpPr>
            <a:spLocks noGrp="1" noRot="1" noChangeAspect="1"/>
          </p:cNvSpPr>
          <p:nvPr>
            <p:ph type="sldImg" idx="2"/>
          </p:nvPr>
        </p:nvSpPr>
        <p:spPr>
          <a:xfrm>
            <a:off x="11433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0" name="Shape 22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r>
              <a:rPr lang="en"/>
              <a:t>Now I’ll be giving a summary of our results and our future goals for the project.</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Shape 22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7" name="Shape 22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We successfully assembled the car with all of its sensors and hardware components.</a:t>
            </a:r>
          </a:p>
          <a:p>
            <a:pPr lvl="0">
              <a:spcBef>
                <a:spcPts val="0"/>
              </a:spcBef>
              <a:buNone/>
            </a:pPr>
            <a:r>
              <a:rPr lang="en"/>
              <a:t>We got the Android application to run on all phones running Android 5.0, </a:t>
            </a:r>
          </a:p>
          <a:p>
            <a:pPr lvl="0">
              <a:spcBef>
                <a:spcPts val="0"/>
              </a:spcBef>
              <a:buNone/>
            </a:pPr>
            <a:r>
              <a:rPr lang="en"/>
              <a:t>So we were able to control the car manually with the app.</a:t>
            </a:r>
          </a:p>
          <a:p>
            <a:pPr lvl="0">
              <a:spcBef>
                <a:spcPts val="0"/>
              </a:spcBef>
              <a:buNone/>
            </a:pPr>
            <a:r>
              <a:rPr lang="en"/>
              <a:t>We were also able to control the car’s motor and steering by directly using the Arduino software.</a:t>
            </a:r>
          </a:p>
          <a:p>
            <a:pPr lvl="0">
              <a:spcBef>
                <a:spcPts val="0"/>
              </a:spcBef>
              <a:buNone/>
            </a:pPr>
            <a:r>
              <a:rPr lang="en"/>
              <a:t>In the simulator we are able to create our own driving scenarios </a:t>
            </a:r>
          </a:p>
          <a:p>
            <a:pPr lvl="0">
              <a:spcBef>
                <a:spcPts val="0"/>
              </a:spcBef>
              <a:buNone/>
            </a:pPr>
            <a:r>
              <a:rPr lang="en"/>
              <a:t>And lastly,we wrote our own code to complete a simple driving scenario</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Shape 23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33" name="Shape 23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This video shows one of our members manually controlling the with our app, simply driving it in a circle.</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Shape 23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40" name="Shape 24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These videos are showing our car avoiding an obstacle by giving the app dummy sensor data for that obstacle.</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Shape 24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48" name="Shape 24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Some of the goals that we have made for the future of our project include;</a:t>
            </a:r>
          </a:p>
          <a:p>
            <a:pPr lvl="0">
              <a:spcBef>
                <a:spcPts val="0"/>
              </a:spcBef>
              <a:buNone/>
            </a:pPr>
            <a:r>
              <a:rPr lang="en"/>
              <a:t>Rewiring the car to fix the voltage issues so sensor readings can be consistent. </a:t>
            </a:r>
          </a:p>
          <a:p>
            <a:pPr lvl="0">
              <a:spcBef>
                <a:spcPts val="0"/>
              </a:spcBef>
              <a:buNone/>
            </a:pPr>
            <a:r>
              <a:rPr lang="en"/>
              <a:t>We hope to update the app compatibility with the current Android version instead of the one from 2 years ago.</a:t>
            </a:r>
          </a:p>
          <a:p>
            <a:pPr marL="457200" lvl="0" indent="-228600" rtl="0">
              <a:spcBef>
                <a:spcPts val="0"/>
              </a:spcBef>
              <a:buChar char="-"/>
            </a:pPr>
            <a:r>
              <a:rPr lang="en"/>
              <a:t>And in the app we would like error handling to be implemented to avoid our app crashing from invalid readings</a:t>
            </a:r>
          </a:p>
          <a:p>
            <a:pPr lvl="0" rtl="0">
              <a:spcBef>
                <a:spcPts val="0"/>
              </a:spcBef>
              <a:buNone/>
            </a:pPr>
            <a:r>
              <a:rPr lang="en"/>
              <a:t>We hope an algorithm will be designed to allow the car to drive without lanes while still regulating its own speed and avoiding collisions</a:t>
            </a:r>
          </a:p>
          <a:p>
            <a:pPr lvl="0">
              <a:spcBef>
                <a:spcPts val="0"/>
              </a:spcBef>
              <a:buNone/>
            </a:pPr>
            <a:r>
              <a:rPr lang="en"/>
              <a:t>Lastly, we hope that a research paper will be published with all of the final results.</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Shape 25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54" name="Shape 25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Shape 25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60" name="Shape 26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Shape 7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8" name="Shape 7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Now I’ll be introducing a few of our project goals, some of which include...</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Shape 8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5" name="Shape 8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Developing and assembling an RC car that will be able to drive autonomously.</a:t>
            </a:r>
          </a:p>
          <a:p>
            <a:pPr lvl="0">
              <a:spcBef>
                <a:spcPts val="0"/>
              </a:spcBef>
              <a:buNone/>
            </a:pPr>
            <a:r>
              <a:rPr lang="en"/>
              <a:t>We wanted to reconstruct the Android application that we inherited to make sure it was compatible and stable</a:t>
            </a:r>
          </a:p>
          <a:p>
            <a:pPr lvl="0">
              <a:spcBef>
                <a:spcPts val="0"/>
              </a:spcBef>
              <a:buNone/>
            </a:pPr>
            <a:r>
              <a:rPr lang="en"/>
              <a:t>We tested algorithms with our simulator before implementing them in the application</a:t>
            </a:r>
          </a:p>
          <a:p>
            <a:pPr lvl="0">
              <a:spcBef>
                <a:spcPts val="0"/>
              </a:spcBef>
              <a:buNone/>
            </a:pPr>
            <a:r>
              <a:rPr lang="en"/>
              <a:t>And finally we wanted to mount the Android phone on top of the car and let the car drive autonomously without any interference.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Shape 90"/>
          <p:cNvSpPr>
            <a:spLocks noGrp="1" noRot="1" noChangeAspect="1"/>
          </p:cNvSpPr>
          <p:nvPr>
            <p:ph type="sldImg" idx="2"/>
          </p:nvPr>
        </p:nvSpPr>
        <p:spPr>
          <a:xfrm>
            <a:off x="11433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1" name="Shape 9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With this project diagram, you’ll get a clearer idea of how our project parts all work together. </a:t>
            </a:r>
          </a:p>
          <a:p>
            <a:pPr lvl="0">
              <a:spcBef>
                <a:spcPts val="0"/>
              </a:spcBef>
              <a:buNone/>
            </a:pPr>
            <a:r>
              <a:rPr lang="en"/>
              <a:t>Here is the Driving Logic, which holds all of the driving algorithms and scenarios.</a:t>
            </a:r>
          </a:p>
          <a:p>
            <a:pPr lvl="0">
              <a:spcBef>
                <a:spcPts val="0"/>
              </a:spcBef>
              <a:buNone/>
            </a:pPr>
            <a:r>
              <a:rPr lang="en"/>
              <a:t>This is tested with the Open DaVinci simulator. </a:t>
            </a:r>
          </a:p>
          <a:p>
            <a:pPr lvl="0">
              <a:spcBef>
                <a:spcPts val="0"/>
              </a:spcBef>
              <a:buNone/>
            </a:pPr>
            <a:r>
              <a:rPr lang="en"/>
              <a:t>The Driving Logic is then implemented in the Android application, which is connected to the car’s hardware via Bluetooth.</a:t>
            </a:r>
          </a:p>
          <a:p>
            <a:pPr lvl="0">
              <a:spcBef>
                <a:spcPts val="0"/>
              </a:spcBef>
              <a:buNone/>
            </a:pPr>
            <a:r>
              <a:rPr lang="en"/>
              <a:t>The car’s many señor readings provide the data to the Driving Logic which then tells the car how to drive.</a:t>
            </a:r>
          </a:p>
          <a:p>
            <a:pPr lvl="0" rtl="0">
              <a:spcBef>
                <a:spcPts val="0"/>
              </a:spcBef>
              <a:buNone/>
            </a:pPr>
            <a:r>
              <a:rPr lang="en"/>
              <a:t>I will now pass it off to Evan.</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Shape 96"/>
          <p:cNvSpPr>
            <a:spLocks noGrp="1" noRot="1" noChangeAspect="1"/>
          </p:cNvSpPr>
          <p:nvPr>
            <p:ph type="sldImg" idx="2"/>
          </p:nvPr>
        </p:nvSpPr>
        <p:spPr>
          <a:xfrm>
            <a:off x="11433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7" name="Shape 9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Shape 10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4" name="Shape 10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r>
              <a:rPr lang="en"/>
              <a:t>-Only the important hardware: Phone, Arduino Mega that connects all parts together, Bluetooth Module for connection, ultrasonic/infrared distance sensors, infrared arrays for street lines</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Shape 11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4" name="Shape 11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r>
              <a:rPr lang="en"/>
              <a:t>-how we built our project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Shape 12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2" name="Shape 12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r>
              <a:rPr lang="en"/>
              <a:t>-This software is uploaded to the Arduino Mega. It runs all the code for the car. programming example how to run the car motor.</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9"/>
        <p:cNvGrpSpPr/>
        <p:nvPr/>
      </p:nvGrpSpPr>
      <p:grpSpPr>
        <a:xfrm>
          <a:off x="0" y="0"/>
          <a:ext cx="0" cy="0"/>
          <a:chOff x="0" y="0"/>
          <a:chExt cx="0" cy="0"/>
        </a:xfrm>
      </p:grpSpPr>
      <p:cxnSp>
        <p:nvCxnSpPr>
          <p:cNvPr id="10" name="Shape 10"/>
          <p:cNvCxnSpPr/>
          <p:nvPr/>
        </p:nvCxnSpPr>
        <p:spPr>
          <a:xfrm>
            <a:off x="7007735" y="4235850"/>
            <a:ext cx="562200" cy="0"/>
          </a:xfrm>
          <a:prstGeom prst="straightConnector1">
            <a:avLst/>
          </a:prstGeom>
          <a:noFill/>
          <a:ln w="76200" cap="flat" cmpd="sng">
            <a:solidFill>
              <a:schemeClr val="lt2"/>
            </a:solidFill>
            <a:prstDash val="solid"/>
            <a:round/>
            <a:headEnd type="none" w="med" len="med"/>
            <a:tailEnd type="none" w="med" len="med"/>
          </a:ln>
        </p:spPr>
      </p:cxnSp>
      <p:cxnSp>
        <p:nvCxnSpPr>
          <p:cNvPr id="11" name="Shape 11"/>
          <p:cNvCxnSpPr/>
          <p:nvPr/>
        </p:nvCxnSpPr>
        <p:spPr>
          <a:xfrm>
            <a:off x="1575034" y="4211002"/>
            <a:ext cx="562200" cy="0"/>
          </a:xfrm>
          <a:prstGeom prst="straightConnector1">
            <a:avLst/>
          </a:prstGeom>
          <a:noFill/>
          <a:ln w="76200" cap="flat" cmpd="sng">
            <a:solidFill>
              <a:schemeClr val="lt2"/>
            </a:solidFill>
            <a:prstDash val="solid"/>
            <a:round/>
            <a:headEnd type="none" w="med" len="med"/>
            <a:tailEnd type="none" w="med" len="med"/>
          </a:ln>
        </p:spPr>
      </p:cxnSp>
      <p:grpSp>
        <p:nvGrpSpPr>
          <p:cNvPr id="12" name="Shape 12"/>
          <p:cNvGrpSpPr/>
          <p:nvPr/>
        </p:nvGrpSpPr>
        <p:grpSpPr>
          <a:xfrm>
            <a:off x="1004144" y="1362666"/>
            <a:ext cx="7136667" cy="203194"/>
            <a:chOff x="1346428" y="1011300"/>
            <a:chExt cx="6452100" cy="152400"/>
          </a:xfrm>
        </p:grpSpPr>
        <p:cxnSp>
          <p:nvCxnSpPr>
            <p:cNvPr id="13" name="Shape 13"/>
            <p:cNvCxnSpPr/>
            <p:nvPr/>
          </p:nvCxnSpPr>
          <p:spPr>
            <a:xfrm rot="10800000">
              <a:off x="1346428" y="1011300"/>
              <a:ext cx="6452100" cy="0"/>
            </a:xfrm>
            <a:prstGeom prst="straightConnector1">
              <a:avLst/>
            </a:prstGeom>
            <a:noFill/>
            <a:ln w="76200" cap="flat" cmpd="sng">
              <a:solidFill>
                <a:schemeClr val="accent3"/>
              </a:solidFill>
              <a:prstDash val="solid"/>
              <a:round/>
              <a:headEnd type="none" w="med" len="med"/>
              <a:tailEnd type="none" w="med" len="med"/>
            </a:ln>
          </p:spPr>
        </p:cxnSp>
        <p:cxnSp>
          <p:nvCxnSpPr>
            <p:cNvPr id="14" name="Shape 14"/>
            <p:cNvCxnSpPr/>
            <p:nvPr/>
          </p:nvCxnSpPr>
          <p:spPr>
            <a:xfrm rot="10800000">
              <a:off x="1346428" y="1163700"/>
              <a:ext cx="6452100" cy="0"/>
            </a:xfrm>
            <a:prstGeom prst="straightConnector1">
              <a:avLst/>
            </a:prstGeom>
            <a:noFill/>
            <a:ln w="9525" cap="flat" cmpd="sng">
              <a:solidFill>
                <a:schemeClr val="accent3"/>
              </a:solidFill>
              <a:prstDash val="solid"/>
              <a:round/>
              <a:headEnd type="none" w="med" len="med"/>
              <a:tailEnd type="none" w="med" len="med"/>
            </a:ln>
          </p:spPr>
        </p:cxnSp>
      </p:grpSp>
      <p:grpSp>
        <p:nvGrpSpPr>
          <p:cNvPr id="15" name="Shape 15"/>
          <p:cNvGrpSpPr/>
          <p:nvPr/>
        </p:nvGrpSpPr>
        <p:grpSpPr>
          <a:xfrm>
            <a:off x="1004151" y="5292001"/>
            <a:ext cx="7136667" cy="203194"/>
            <a:chOff x="1346435" y="3969087"/>
            <a:chExt cx="6452100" cy="152400"/>
          </a:xfrm>
        </p:grpSpPr>
        <p:cxnSp>
          <p:nvCxnSpPr>
            <p:cNvPr id="16" name="Shape 16"/>
            <p:cNvCxnSpPr/>
            <p:nvPr/>
          </p:nvCxnSpPr>
          <p:spPr>
            <a:xfrm>
              <a:off x="1346435" y="4121487"/>
              <a:ext cx="6452100" cy="0"/>
            </a:xfrm>
            <a:prstGeom prst="straightConnector1">
              <a:avLst/>
            </a:prstGeom>
            <a:noFill/>
            <a:ln w="76200" cap="flat" cmpd="sng">
              <a:solidFill>
                <a:schemeClr val="accent3"/>
              </a:solidFill>
              <a:prstDash val="solid"/>
              <a:round/>
              <a:headEnd type="none" w="med" len="med"/>
              <a:tailEnd type="none" w="med" len="med"/>
            </a:ln>
          </p:spPr>
        </p:cxnSp>
        <p:cxnSp>
          <p:nvCxnSpPr>
            <p:cNvPr id="17" name="Shape 17"/>
            <p:cNvCxnSpPr/>
            <p:nvPr/>
          </p:nvCxnSpPr>
          <p:spPr>
            <a:xfrm>
              <a:off x="1346435" y="3969087"/>
              <a:ext cx="6452100" cy="0"/>
            </a:xfrm>
            <a:prstGeom prst="straightConnector1">
              <a:avLst/>
            </a:prstGeom>
            <a:noFill/>
            <a:ln w="9525" cap="flat" cmpd="sng">
              <a:solidFill>
                <a:schemeClr val="accent3"/>
              </a:solidFill>
              <a:prstDash val="solid"/>
              <a:round/>
              <a:headEnd type="none" w="med" len="med"/>
              <a:tailEnd type="none" w="med" len="med"/>
            </a:ln>
          </p:spPr>
        </p:cxnSp>
      </p:grpSp>
      <p:sp>
        <p:nvSpPr>
          <p:cNvPr id="18" name="Shape 18"/>
          <p:cNvSpPr txBox="1">
            <a:spLocks noGrp="1"/>
          </p:cNvSpPr>
          <p:nvPr>
            <p:ph type="ctrTitle"/>
          </p:nvPr>
        </p:nvSpPr>
        <p:spPr>
          <a:xfrm>
            <a:off x="1004150" y="2335685"/>
            <a:ext cx="7136700" cy="1363200"/>
          </a:xfrm>
          <a:prstGeom prst="rect">
            <a:avLst/>
          </a:prstGeom>
        </p:spPr>
        <p:txBody>
          <a:bodyPr lIns="91425" tIns="91425" rIns="91425" bIns="91425" anchor="b" anchorCtr="0"/>
          <a:lstStyle>
            <a:lvl1pPr lvl="0" algn="ctr">
              <a:spcBef>
                <a:spcPts val="0"/>
              </a:spcBef>
              <a:buSzPct val="100000"/>
              <a:defRPr sz="5400"/>
            </a:lvl1pPr>
            <a:lvl2pPr lvl="1" algn="ctr">
              <a:spcBef>
                <a:spcPts val="0"/>
              </a:spcBef>
              <a:buSzPct val="100000"/>
              <a:defRPr sz="5400"/>
            </a:lvl2pPr>
            <a:lvl3pPr lvl="2" algn="ctr">
              <a:spcBef>
                <a:spcPts val="0"/>
              </a:spcBef>
              <a:buSzPct val="100000"/>
              <a:defRPr sz="5400"/>
            </a:lvl3pPr>
            <a:lvl4pPr lvl="3" algn="ctr">
              <a:spcBef>
                <a:spcPts val="0"/>
              </a:spcBef>
              <a:buSzPct val="100000"/>
              <a:defRPr sz="5400"/>
            </a:lvl4pPr>
            <a:lvl5pPr lvl="4" algn="ctr">
              <a:spcBef>
                <a:spcPts val="0"/>
              </a:spcBef>
              <a:buSzPct val="100000"/>
              <a:defRPr sz="5400"/>
            </a:lvl5pPr>
            <a:lvl6pPr lvl="5" algn="ctr">
              <a:spcBef>
                <a:spcPts val="0"/>
              </a:spcBef>
              <a:buSzPct val="100000"/>
              <a:defRPr sz="5400"/>
            </a:lvl6pPr>
            <a:lvl7pPr lvl="6" algn="ctr">
              <a:spcBef>
                <a:spcPts val="0"/>
              </a:spcBef>
              <a:buSzPct val="100000"/>
              <a:defRPr sz="5400"/>
            </a:lvl7pPr>
            <a:lvl8pPr lvl="7" algn="ctr">
              <a:spcBef>
                <a:spcPts val="0"/>
              </a:spcBef>
              <a:buSzPct val="100000"/>
              <a:defRPr sz="5400"/>
            </a:lvl8pPr>
            <a:lvl9pPr lvl="8" algn="ctr">
              <a:spcBef>
                <a:spcPts val="0"/>
              </a:spcBef>
              <a:buSzPct val="100000"/>
              <a:defRPr sz="5400"/>
            </a:lvl9pPr>
          </a:lstStyle>
          <a:p>
            <a:endParaRPr/>
          </a:p>
        </p:txBody>
      </p:sp>
      <p:sp>
        <p:nvSpPr>
          <p:cNvPr id="19" name="Shape 19"/>
          <p:cNvSpPr txBox="1">
            <a:spLocks noGrp="1"/>
          </p:cNvSpPr>
          <p:nvPr>
            <p:ph type="subTitle" idx="1"/>
          </p:nvPr>
        </p:nvSpPr>
        <p:spPr>
          <a:xfrm>
            <a:off x="2137225" y="3800052"/>
            <a:ext cx="4870500" cy="1056900"/>
          </a:xfrm>
          <a:prstGeom prst="rect">
            <a:avLst/>
          </a:prstGeom>
        </p:spPr>
        <p:txBody>
          <a:bodyPr lIns="91425" tIns="91425" rIns="91425" bIns="91425" anchor="t" anchorCtr="0"/>
          <a:lstStyle>
            <a:lvl1pPr lvl="0" algn="ctr">
              <a:lnSpc>
                <a:spcPct val="100000"/>
              </a:lnSpc>
              <a:spcBef>
                <a:spcPts val="0"/>
              </a:spcBef>
              <a:spcAft>
                <a:spcPts val="0"/>
              </a:spcAft>
              <a:buSzPct val="100000"/>
              <a:buNone/>
              <a:defRPr sz="2400"/>
            </a:lvl1pPr>
            <a:lvl2pPr lvl="1" algn="ctr">
              <a:lnSpc>
                <a:spcPct val="100000"/>
              </a:lnSpc>
              <a:spcBef>
                <a:spcPts val="0"/>
              </a:spcBef>
              <a:spcAft>
                <a:spcPts val="0"/>
              </a:spcAft>
              <a:buSzPct val="100000"/>
              <a:buNone/>
              <a:defRPr sz="2400"/>
            </a:lvl2pPr>
            <a:lvl3pPr lvl="2" algn="ctr">
              <a:lnSpc>
                <a:spcPct val="100000"/>
              </a:lnSpc>
              <a:spcBef>
                <a:spcPts val="0"/>
              </a:spcBef>
              <a:spcAft>
                <a:spcPts val="0"/>
              </a:spcAft>
              <a:buSzPct val="100000"/>
              <a:buNone/>
              <a:defRPr sz="2400"/>
            </a:lvl3pPr>
            <a:lvl4pPr lvl="3" algn="ctr">
              <a:lnSpc>
                <a:spcPct val="100000"/>
              </a:lnSpc>
              <a:spcBef>
                <a:spcPts val="0"/>
              </a:spcBef>
              <a:spcAft>
                <a:spcPts val="0"/>
              </a:spcAft>
              <a:buSzPct val="100000"/>
              <a:buNone/>
              <a:defRPr sz="2400"/>
            </a:lvl4pPr>
            <a:lvl5pPr lvl="4" algn="ctr">
              <a:lnSpc>
                <a:spcPct val="100000"/>
              </a:lnSpc>
              <a:spcBef>
                <a:spcPts val="0"/>
              </a:spcBef>
              <a:spcAft>
                <a:spcPts val="0"/>
              </a:spcAft>
              <a:buSzPct val="100000"/>
              <a:buNone/>
              <a:defRPr sz="2400"/>
            </a:lvl5pPr>
            <a:lvl6pPr lvl="5" algn="ctr">
              <a:lnSpc>
                <a:spcPct val="100000"/>
              </a:lnSpc>
              <a:spcBef>
                <a:spcPts val="0"/>
              </a:spcBef>
              <a:spcAft>
                <a:spcPts val="0"/>
              </a:spcAft>
              <a:buSzPct val="100000"/>
              <a:buNone/>
              <a:defRPr sz="2400"/>
            </a:lvl6pPr>
            <a:lvl7pPr lvl="6" algn="ctr">
              <a:lnSpc>
                <a:spcPct val="100000"/>
              </a:lnSpc>
              <a:spcBef>
                <a:spcPts val="0"/>
              </a:spcBef>
              <a:spcAft>
                <a:spcPts val="0"/>
              </a:spcAft>
              <a:buSzPct val="100000"/>
              <a:buNone/>
              <a:defRPr sz="2400"/>
            </a:lvl7pPr>
            <a:lvl8pPr lvl="7" algn="ctr">
              <a:lnSpc>
                <a:spcPct val="100000"/>
              </a:lnSpc>
              <a:spcBef>
                <a:spcPts val="0"/>
              </a:spcBef>
              <a:spcAft>
                <a:spcPts val="0"/>
              </a:spcAft>
              <a:buSzPct val="100000"/>
              <a:buNone/>
              <a:defRPr sz="2400"/>
            </a:lvl8pPr>
            <a:lvl9pPr lvl="8" algn="ctr">
              <a:lnSpc>
                <a:spcPct val="100000"/>
              </a:lnSpc>
              <a:spcBef>
                <a:spcPts val="0"/>
              </a:spcBef>
              <a:spcAft>
                <a:spcPts val="0"/>
              </a:spcAft>
              <a:buSzPct val="100000"/>
              <a:buNone/>
              <a:defRPr sz="2400"/>
            </a:lvl9pPr>
          </a:lstStyle>
          <a:p>
            <a:endParaRPr/>
          </a:p>
        </p:txBody>
      </p:sp>
      <p:sp>
        <p:nvSpPr>
          <p:cNvPr id="20" name="Shape 20"/>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Big number">
    <p:spTree>
      <p:nvGrpSpPr>
        <p:cNvPr id="1" name="Shape 55"/>
        <p:cNvGrpSpPr/>
        <p:nvPr/>
      </p:nvGrpSpPr>
      <p:grpSpPr>
        <a:xfrm>
          <a:off x="0" y="0"/>
          <a:ext cx="0" cy="0"/>
          <a:chOff x="0" y="0"/>
          <a:chExt cx="0" cy="0"/>
        </a:xfrm>
      </p:grpSpPr>
      <p:sp>
        <p:nvSpPr>
          <p:cNvPr id="56" name="Shape 56"/>
          <p:cNvSpPr/>
          <p:nvPr/>
        </p:nvSpPr>
        <p:spPr>
          <a:xfrm>
            <a:off x="-75" y="6727600"/>
            <a:ext cx="9144000" cy="130500"/>
          </a:xfrm>
          <a:prstGeom prst="rect">
            <a:avLst/>
          </a:prstGeom>
          <a:solidFill>
            <a:schemeClr val="lt2"/>
          </a:solidFill>
          <a:ln>
            <a:noFill/>
          </a:ln>
        </p:spPr>
        <p:txBody>
          <a:bodyPr lIns="91425" tIns="91425" rIns="91425" bIns="91425" anchor="ctr" anchorCtr="0">
            <a:noAutofit/>
          </a:bodyPr>
          <a:lstStyle/>
          <a:p>
            <a:pPr lvl="0">
              <a:spcBef>
                <a:spcPts val="0"/>
              </a:spcBef>
              <a:buNone/>
            </a:pPr>
            <a:endParaRPr/>
          </a:p>
        </p:txBody>
      </p:sp>
      <p:sp>
        <p:nvSpPr>
          <p:cNvPr id="57" name="Shape 57"/>
          <p:cNvSpPr txBox="1">
            <a:spLocks noGrp="1"/>
          </p:cNvSpPr>
          <p:nvPr>
            <p:ph type="title"/>
          </p:nvPr>
        </p:nvSpPr>
        <p:spPr>
          <a:xfrm>
            <a:off x="311700" y="1739800"/>
            <a:ext cx="8520600" cy="2051100"/>
          </a:xfrm>
          <a:prstGeom prst="rect">
            <a:avLst/>
          </a:prstGeom>
        </p:spPr>
        <p:txBody>
          <a:bodyPr lIns="91425" tIns="91425" rIns="91425" bIns="91425" anchor="ctr" anchorCtr="0"/>
          <a:lstStyle>
            <a:lvl1pPr lvl="0" algn="ctr">
              <a:spcBef>
                <a:spcPts val="0"/>
              </a:spcBef>
              <a:buClr>
                <a:schemeClr val="accent3"/>
              </a:buClr>
              <a:buSzPct val="100000"/>
              <a:defRPr sz="13000">
                <a:solidFill>
                  <a:schemeClr val="accent3"/>
                </a:solidFill>
              </a:defRPr>
            </a:lvl1pPr>
            <a:lvl2pPr lvl="1" algn="ctr">
              <a:spcBef>
                <a:spcPts val="0"/>
              </a:spcBef>
              <a:buClr>
                <a:schemeClr val="accent3"/>
              </a:buClr>
              <a:buSzPct val="100000"/>
              <a:defRPr sz="13000">
                <a:solidFill>
                  <a:schemeClr val="accent3"/>
                </a:solidFill>
              </a:defRPr>
            </a:lvl2pPr>
            <a:lvl3pPr lvl="2" algn="ctr">
              <a:spcBef>
                <a:spcPts val="0"/>
              </a:spcBef>
              <a:buClr>
                <a:schemeClr val="accent3"/>
              </a:buClr>
              <a:buSzPct val="100000"/>
              <a:defRPr sz="13000">
                <a:solidFill>
                  <a:schemeClr val="accent3"/>
                </a:solidFill>
              </a:defRPr>
            </a:lvl3pPr>
            <a:lvl4pPr lvl="3" algn="ctr">
              <a:spcBef>
                <a:spcPts val="0"/>
              </a:spcBef>
              <a:buClr>
                <a:schemeClr val="accent3"/>
              </a:buClr>
              <a:buSzPct val="100000"/>
              <a:defRPr sz="13000">
                <a:solidFill>
                  <a:schemeClr val="accent3"/>
                </a:solidFill>
              </a:defRPr>
            </a:lvl4pPr>
            <a:lvl5pPr lvl="4" algn="ctr">
              <a:spcBef>
                <a:spcPts val="0"/>
              </a:spcBef>
              <a:buClr>
                <a:schemeClr val="accent3"/>
              </a:buClr>
              <a:buSzPct val="100000"/>
              <a:defRPr sz="13000">
                <a:solidFill>
                  <a:schemeClr val="accent3"/>
                </a:solidFill>
              </a:defRPr>
            </a:lvl5pPr>
            <a:lvl6pPr lvl="5" algn="ctr">
              <a:spcBef>
                <a:spcPts val="0"/>
              </a:spcBef>
              <a:buClr>
                <a:schemeClr val="accent3"/>
              </a:buClr>
              <a:buSzPct val="100000"/>
              <a:defRPr sz="13000">
                <a:solidFill>
                  <a:schemeClr val="accent3"/>
                </a:solidFill>
              </a:defRPr>
            </a:lvl6pPr>
            <a:lvl7pPr lvl="6" algn="ctr">
              <a:spcBef>
                <a:spcPts val="0"/>
              </a:spcBef>
              <a:buClr>
                <a:schemeClr val="accent3"/>
              </a:buClr>
              <a:buSzPct val="100000"/>
              <a:defRPr sz="13000">
                <a:solidFill>
                  <a:schemeClr val="accent3"/>
                </a:solidFill>
              </a:defRPr>
            </a:lvl7pPr>
            <a:lvl8pPr lvl="7" algn="ctr">
              <a:spcBef>
                <a:spcPts val="0"/>
              </a:spcBef>
              <a:buClr>
                <a:schemeClr val="accent3"/>
              </a:buClr>
              <a:buSzPct val="100000"/>
              <a:defRPr sz="13000">
                <a:solidFill>
                  <a:schemeClr val="accent3"/>
                </a:solidFill>
              </a:defRPr>
            </a:lvl8pPr>
            <a:lvl9pPr lvl="8" algn="ctr">
              <a:spcBef>
                <a:spcPts val="0"/>
              </a:spcBef>
              <a:buClr>
                <a:schemeClr val="accent3"/>
              </a:buClr>
              <a:buSzPct val="100000"/>
              <a:defRPr sz="13000">
                <a:solidFill>
                  <a:schemeClr val="accent3"/>
                </a:solidFill>
              </a:defRPr>
            </a:lvl9pPr>
          </a:lstStyle>
          <a:p>
            <a:endParaRPr/>
          </a:p>
        </p:txBody>
      </p:sp>
      <p:sp>
        <p:nvSpPr>
          <p:cNvPr id="58" name="Shape 58"/>
          <p:cNvSpPr txBox="1">
            <a:spLocks noGrp="1"/>
          </p:cNvSpPr>
          <p:nvPr>
            <p:ph type="body" idx="1"/>
          </p:nvPr>
        </p:nvSpPr>
        <p:spPr>
          <a:xfrm>
            <a:off x="311700" y="3994200"/>
            <a:ext cx="8520600" cy="1428900"/>
          </a:xfrm>
          <a:prstGeom prst="rect">
            <a:avLst/>
          </a:prstGeom>
        </p:spPr>
        <p:txBody>
          <a:bodyPr lIns="91425" tIns="91425" rIns="91425" bIns="91425" anchor="t" anchorCtr="0"/>
          <a:lstStyle>
            <a:lvl1pPr lvl="0" algn="ctr">
              <a:spcBef>
                <a:spcPts val="0"/>
              </a:spcBef>
              <a:defRPr/>
            </a:lvl1pPr>
            <a:lvl2pPr lvl="1" algn="ctr">
              <a:spcBef>
                <a:spcPts val="0"/>
              </a:spcBef>
              <a:defRPr/>
            </a:lvl2pPr>
            <a:lvl3pPr lvl="2" algn="ctr">
              <a:spcBef>
                <a:spcPts val="0"/>
              </a:spcBef>
              <a:defRPr/>
            </a:lvl3pPr>
            <a:lvl4pPr lvl="3" algn="ctr">
              <a:spcBef>
                <a:spcPts val="0"/>
              </a:spcBef>
              <a:defRPr/>
            </a:lvl4pPr>
            <a:lvl5pPr lvl="4" algn="ctr">
              <a:spcBef>
                <a:spcPts val="0"/>
              </a:spcBef>
              <a:defRPr/>
            </a:lvl5pPr>
            <a:lvl6pPr lvl="5" algn="ctr">
              <a:spcBef>
                <a:spcPts val="0"/>
              </a:spcBef>
              <a:defRPr/>
            </a:lvl6pPr>
            <a:lvl7pPr lvl="6" algn="ctr">
              <a:spcBef>
                <a:spcPts val="0"/>
              </a:spcBef>
              <a:defRPr/>
            </a:lvl7pPr>
            <a:lvl8pPr lvl="7" algn="ctr">
              <a:spcBef>
                <a:spcPts val="0"/>
              </a:spcBef>
              <a:defRPr/>
            </a:lvl8pPr>
            <a:lvl9pPr lvl="8" algn="ctr">
              <a:spcBef>
                <a:spcPts val="0"/>
              </a:spcBef>
              <a:defRPr/>
            </a:lvl9pPr>
          </a:lstStyle>
          <a:p>
            <a:endParaRPr/>
          </a:p>
        </p:txBody>
      </p:sp>
      <p:sp>
        <p:nvSpPr>
          <p:cNvPr id="59" name="Shape 59"/>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60"/>
        <p:cNvGrpSpPr/>
        <p:nvPr/>
      </p:nvGrpSpPr>
      <p:grpSpPr>
        <a:xfrm>
          <a:off x="0" y="0"/>
          <a:ext cx="0" cy="0"/>
          <a:chOff x="0" y="0"/>
          <a:chExt cx="0" cy="0"/>
        </a:xfrm>
      </p:grpSpPr>
      <p:sp>
        <p:nvSpPr>
          <p:cNvPr id="61" name="Shape 61"/>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21"/>
        <p:cNvGrpSpPr/>
        <p:nvPr/>
      </p:nvGrpSpPr>
      <p:grpSpPr>
        <a:xfrm>
          <a:off x="0" y="0"/>
          <a:ext cx="0" cy="0"/>
          <a:chOff x="0" y="0"/>
          <a:chExt cx="0" cy="0"/>
        </a:xfrm>
      </p:grpSpPr>
      <p:sp>
        <p:nvSpPr>
          <p:cNvPr id="22" name="Shape 22"/>
          <p:cNvSpPr/>
          <p:nvPr/>
        </p:nvSpPr>
        <p:spPr>
          <a:xfrm>
            <a:off x="-50" y="3429200"/>
            <a:ext cx="9144000" cy="3428700"/>
          </a:xfrm>
          <a:prstGeom prst="rect">
            <a:avLst/>
          </a:prstGeom>
          <a:solidFill>
            <a:schemeClr val="accent3"/>
          </a:solidFill>
          <a:ln>
            <a:noFill/>
          </a:ln>
        </p:spPr>
        <p:txBody>
          <a:bodyPr lIns="91425" tIns="91425" rIns="91425" bIns="91425" anchor="ctr" anchorCtr="0">
            <a:noAutofit/>
          </a:bodyPr>
          <a:lstStyle/>
          <a:p>
            <a:pPr lvl="0">
              <a:spcBef>
                <a:spcPts val="0"/>
              </a:spcBef>
              <a:buNone/>
            </a:pPr>
            <a:endParaRPr/>
          </a:p>
        </p:txBody>
      </p:sp>
      <p:sp>
        <p:nvSpPr>
          <p:cNvPr id="23" name="Shape 23"/>
          <p:cNvSpPr txBox="1">
            <a:spLocks noGrp="1"/>
          </p:cNvSpPr>
          <p:nvPr>
            <p:ph type="title"/>
          </p:nvPr>
        </p:nvSpPr>
        <p:spPr>
          <a:xfrm>
            <a:off x="311700" y="1086400"/>
            <a:ext cx="8571300" cy="1256100"/>
          </a:xfrm>
          <a:prstGeom prst="rect">
            <a:avLst/>
          </a:prstGeom>
        </p:spPr>
        <p:txBody>
          <a:bodyPr lIns="91425" tIns="91425" rIns="91425" bIns="91425" anchor="ctr" anchorCtr="0"/>
          <a:lstStyle>
            <a:lvl1pPr lvl="0" algn="ctr">
              <a:spcBef>
                <a:spcPts val="0"/>
              </a:spcBef>
              <a:defRPr/>
            </a:lvl1pPr>
            <a:lvl2pPr lvl="1" algn="ctr">
              <a:spcBef>
                <a:spcPts val="0"/>
              </a:spcBef>
              <a:defRPr/>
            </a:lvl2pPr>
            <a:lvl3pPr lvl="2" algn="ctr">
              <a:spcBef>
                <a:spcPts val="0"/>
              </a:spcBef>
              <a:defRPr/>
            </a:lvl3pPr>
            <a:lvl4pPr lvl="3" algn="ctr">
              <a:spcBef>
                <a:spcPts val="0"/>
              </a:spcBef>
              <a:defRPr/>
            </a:lvl4pPr>
            <a:lvl5pPr lvl="4" algn="ctr">
              <a:spcBef>
                <a:spcPts val="0"/>
              </a:spcBef>
              <a:defRPr/>
            </a:lvl5pPr>
            <a:lvl6pPr lvl="5" algn="ctr">
              <a:spcBef>
                <a:spcPts val="0"/>
              </a:spcBef>
              <a:defRPr/>
            </a:lvl6pPr>
            <a:lvl7pPr lvl="6" algn="ctr">
              <a:spcBef>
                <a:spcPts val="0"/>
              </a:spcBef>
              <a:defRPr/>
            </a:lvl7pPr>
            <a:lvl8pPr lvl="7" algn="ctr">
              <a:spcBef>
                <a:spcPts val="0"/>
              </a:spcBef>
              <a:defRPr/>
            </a:lvl8pPr>
            <a:lvl9pPr lvl="8" algn="ctr">
              <a:spcBef>
                <a:spcPts val="0"/>
              </a:spcBef>
              <a:defRPr/>
            </a:lvl9pPr>
          </a:lstStyle>
          <a:p>
            <a:endParaRPr/>
          </a:p>
        </p:txBody>
      </p:sp>
      <p:sp>
        <p:nvSpPr>
          <p:cNvPr id="24" name="Shape 24"/>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pPr lvl="0">
              <a:spcBef>
                <a:spcPts val="0"/>
              </a:spcBef>
              <a:buNone/>
            </a:pPr>
            <a:fld id="{00000000-1234-1234-1234-123412341234}" type="slidenum">
              <a:rPr lang="en">
                <a:solidFill>
                  <a:schemeClr val="lt1"/>
                </a:solidFill>
              </a:rPr>
              <a:t>‹#›</a:t>
            </a:fld>
            <a:endParaRPr lang="en">
              <a:solidFill>
                <a:schemeClr val="lt1"/>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25"/>
        <p:cNvGrpSpPr/>
        <p:nvPr/>
      </p:nvGrpSpPr>
      <p:grpSpPr>
        <a:xfrm>
          <a:off x="0" y="0"/>
          <a:ext cx="0" cy="0"/>
          <a:chOff x="0" y="0"/>
          <a:chExt cx="0" cy="0"/>
        </a:xfrm>
      </p:grpSpPr>
      <p:sp>
        <p:nvSpPr>
          <p:cNvPr id="26" name="Shape 26"/>
          <p:cNvSpPr/>
          <p:nvPr/>
        </p:nvSpPr>
        <p:spPr>
          <a:xfrm>
            <a:off x="-75" y="6727600"/>
            <a:ext cx="9144000" cy="130500"/>
          </a:xfrm>
          <a:prstGeom prst="rect">
            <a:avLst/>
          </a:prstGeom>
          <a:solidFill>
            <a:schemeClr val="accent3"/>
          </a:solidFill>
          <a:ln>
            <a:noFill/>
          </a:ln>
        </p:spPr>
        <p:txBody>
          <a:bodyPr lIns="91425" tIns="91425" rIns="91425" bIns="91425" anchor="ctr" anchorCtr="0">
            <a:noAutofit/>
          </a:bodyPr>
          <a:lstStyle/>
          <a:p>
            <a:pPr lvl="0">
              <a:spcBef>
                <a:spcPts val="0"/>
              </a:spcBef>
              <a:buNone/>
            </a:pPr>
            <a:endParaRPr/>
          </a:p>
        </p:txBody>
      </p:sp>
      <p:sp>
        <p:nvSpPr>
          <p:cNvPr id="27" name="Shape 27"/>
          <p:cNvSpPr txBox="1">
            <a:spLocks noGrp="1"/>
          </p:cNvSpPr>
          <p:nvPr>
            <p:ph type="title"/>
          </p:nvPr>
        </p:nvSpPr>
        <p:spPr>
          <a:xfrm>
            <a:off x="311700" y="593366"/>
            <a:ext cx="8520600" cy="9432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8" name="Shape 28"/>
          <p:cNvSpPr txBox="1">
            <a:spLocks noGrp="1"/>
          </p:cNvSpPr>
          <p:nvPr>
            <p:ph type="body" idx="1"/>
          </p:nvPr>
        </p:nvSpPr>
        <p:spPr>
          <a:xfrm>
            <a:off x="311700" y="1688433"/>
            <a:ext cx="8520600" cy="44037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9" name="Shape 29"/>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311700" y="593366"/>
            <a:ext cx="8520600" cy="9432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32" name="Shape 32"/>
          <p:cNvSpPr txBox="1">
            <a:spLocks noGrp="1"/>
          </p:cNvSpPr>
          <p:nvPr>
            <p:ph type="body" idx="1"/>
          </p:nvPr>
        </p:nvSpPr>
        <p:spPr>
          <a:xfrm>
            <a:off x="311700" y="1688233"/>
            <a:ext cx="3999900" cy="4403700"/>
          </a:xfrm>
          <a:prstGeom prst="rect">
            <a:avLst/>
          </a:prstGeom>
        </p:spPr>
        <p:txBody>
          <a:bodyPr lIns="91425" tIns="91425" rIns="91425" bIns="91425" anchor="t" anchorCtr="0"/>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33" name="Shape 33"/>
          <p:cNvSpPr txBox="1">
            <a:spLocks noGrp="1"/>
          </p:cNvSpPr>
          <p:nvPr>
            <p:ph type="body" idx="2"/>
          </p:nvPr>
        </p:nvSpPr>
        <p:spPr>
          <a:xfrm>
            <a:off x="4832400" y="1688233"/>
            <a:ext cx="3999900" cy="4403700"/>
          </a:xfrm>
          <a:prstGeom prst="rect">
            <a:avLst/>
          </a:prstGeom>
        </p:spPr>
        <p:txBody>
          <a:bodyPr lIns="91425" tIns="91425" rIns="91425" bIns="91425" anchor="t" anchorCtr="0"/>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34" name="Shape 34"/>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35"/>
        <p:cNvGrpSpPr/>
        <p:nvPr/>
      </p:nvGrpSpPr>
      <p:grpSpPr>
        <a:xfrm>
          <a:off x="0" y="0"/>
          <a:ext cx="0" cy="0"/>
          <a:chOff x="0" y="0"/>
          <a:chExt cx="0" cy="0"/>
        </a:xfrm>
      </p:grpSpPr>
      <p:sp>
        <p:nvSpPr>
          <p:cNvPr id="36" name="Shape 36"/>
          <p:cNvSpPr txBox="1">
            <a:spLocks noGrp="1"/>
          </p:cNvSpPr>
          <p:nvPr>
            <p:ph type="title"/>
          </p:nvPr>
        </p:nvSpPr>
        <p:spPr>
          <a:xfrm>
            <a:off x="311700" y="593366"/>
            <a:ext cx="8520600" cy="9432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37" name="Shape 37"/>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One column text">
    <p:spTree>
      <p:nvGrpSpPr>
        <p:cNvPr id="1" name="Shape 38"/>
        <p:cNvGrpSpPr/>
        <p:nvPr/>
      </p:nvGrpSpPr>
      <p:grpSpPr>
        <a:xfrm>
          <a:off x="0" y="0"/>
          <a:ext cx="0" cy="0"/>
          <a:chOff x="0" y="0"/>
          <a:chExt cx="0" cy="0"/>
        </a:xfrm>
      </p:grpSpPr>
      <p:sp>
        <p:nvSpPr>
          <p:cNvPr id="39" name="Shape 39"/>
          <p:cNvSpPr txBox="1">
            <a:spLocks noGrp="1"/>
          </p:cNvSpPr>
          <p:nvPr>
            <p:ph type="title"/>
          </p:nvPr>
        </p:nvSpPr>
        <p:spPr>
          <a:xfrm>
            <a:off x="311700" y="740800"/>
            <a:ext cx="2808000" cy="1007700"/>
          </a:xfrm>
          <a:prstGeom prst="rect">
            <a:avLst/>
          </a:prstGeom>
        </p:spPr>
        <p:txBody>
          <a:bodyPr lIns="91425" tIns="91425" rIns="91425" bIns="91425" anchor="b" anchorCtr="0"/>
          <a:lstStyle>
            <a:lvl1pPr lvl="0">
              <a:spcBef>
                <a:spcPts val="0"/>
              </a:spcBef>
              <a:buSzPct val="100000"/>
              <a:defRPr sz="2400"/>
            </a:lvl1pPr>
            <a:lvl2pPr lvl="1">
              <a:spcBef>
                <a:spcPts val="0"/>
              </a:spcBef>
              <a:buSzPct val="100000"/>
              <a:defRPr sz="2400"/>
            </a:lvl2pPr>
            <a:lvl3pPr lvl="2">
              <a:spcBef>
                <a:spcPts val="0"/>
              </a:spcBef>
              <a:buSzPct val="100000"/>
              <a:defRPr sz="2400"/>
            </a:lvl3pPr>
            <a:lvl4pPr lvl="3">
              <a:spcBef>
                <a:spcPts val="0"/>
              </a:spcBef>
              <a:buSzPct val="100000"/>
              <a:defRPr sz="2400"/>
            </a:lvl4pPr>
            <a:lvl5pPr lvl="4">
              <a:spcBef>
                <a:spcPts val="0"/>
              </a:spcBef>
              <a:buSzPct val="100000"/>
              <a:defRPr sz="2400"/>
            </a:lvl5pPr>
            <a:lvl6pPr lvl="5">
              <a:spcBef>
                <a:spcPts val="0"/>
              </a:spcBef>
              <a:buSzPct val="100000"/>
              <a:defRPr sz="2400"/>
            </a:lvl6pPr>
            <a:lvl7pPr lvl="6">
              <a:spcBef>
                <a:spcPts val="0"/>
              </a:spcBef>
              <a:buSzPct val="100000"/>
              <a:defRPr sz="2400"/>
            </a:lvl7pPr>
            <a:lvl8pPr lvl="7">
              <a:spcBef>
                <a:spcPts val="0"/>
              </a:spcBef>
              <a:buSzPct val="100000"/>
              <a:defRPr sz="2400"/>
            </a:lvl8pPr>
            <a:lvl9pPr lvl="8">
              <a:spcBef>
                <a:spcPts val="0"/>
              </a:spcBef>
              <a:buSzPct val="100000"/>
              <a:defRPr sz="2400"/>
            </a:lvl9pPr>
          </a:lstStyle>
          <a:p>
            <a:endParaRPr/>
          </a:p>
        </p:txBody>
      </p:sp>
      <p:sp>
        <p:nvSpPr>
          <p:cNvPr id="40" name="Shape 40"/>
          <p:cNvSpPr txBox="1">
            <a:spLocks noGrp="1"/>
          </p:cNvSpPr>
          <p:nvPr>
            <p:ph type="body" idx="1"/>
          </p:nvPr>
        </p:nvSpPr>
        <p:spPr>
          <a:xfrm>
            <a:off x="311700" y="1852800"/>
            <a:ext cx="2808000" cy="4239300"/>
          </a:xfrm>
          <a:prstGeom prst="rect">
            <a:avLst/>
          </a:prstGeom>
        </p:spPr>
        <p:txBody>
          <a:bodyPr lIns="91425" tIns="91425" rIns="91425" bIns="91425" anchor="t" anchorCtr="0"/>
          <a:lstStyle>
            <a:lvl1pPr lvl="0">
              <a:spcBef>
                <a:spcPts val="0"/>
              </a:spcBef>
              <a:buSzPct val="100000"/>
              <a:defRPr sz="12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41" name="Shape 41"/>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Main point">
    <p:bg>
      <p:bgPr>
        <a:solidFill>
          <a:schemeClr val="accent6"/>
        </a:solidFill>
        <a:effectLst/>
      </p:bgPr>
    </p:bg>
    <p:spTree>
      <p:nvGrpSpPr>
        <p:cNvPr id="1" name="Shape 42"/>
        <p:cNvGrpSpPr/>
        <p:nvPr/>
      </p:nvGrpSpPr>
      <p:grpSpPr>
        <a:xfrm>
          <a:off x="0" y="0"/>
          <a:ext cx="0" cy="0"/>
          <a:chOff x="0" y="0"/>
          <a:chExt cx="0" cy="0"/>
        </a:xfrm>
      </p:grpSpPr>
      <p:sp>
        <p:nvSpPr>
          <p:cNvPr id="43" name="Shape 43"/>
          <p:cNvSpPr txBox="1">
            <a:spLocks noGrp="1"/>
          </p:cNvSpPr>
          <p:nvPr>
            <p:ph type="title"/>
          </p:nvPr>
        </p:nvSpPr>
        <p:spPr>
          <a:xfrm>
            <a:off x="490250" y="701800"/>
            <a:ext cx="5613600" cy="5454300"/>
          </a:xfrm>
          <a:prstGeom prst="rect">
            <a:avLst/>
          </a:prstGeom>
        </p:spPr>
        <p:txBody>
          <a:bodyPr lIns="91425" tIns="91425" rIns="91425" bIns="91425" anchor="ctr" anchorCtr="0"/>
          <a:lstStyle>
            <a:lvl1pPr lvl="0">
              <a:spcBef>
                <a:spcPts val="0"/>
              </a:spcBef>
              <a:buClr>
                <a:schemeClr val="dk2"/>
              </a:buClr>
              <a:buSzPct val="100000"/>
              <a:defRPr sz="5400" b="0">
                <a:solidFill>
                  <a:schemeClr val="dk2"/>
                </a:solidFill>
              </a:defRPr>
            </a:lvl1pPr>
            <a:lvl2pPr lvl="1">
              <a:spcBef>
                <a:spcPts val="0"/>
              </a:spcBef>
              <a:buClr>
                <a:schemeClr val="dk2"/>
              </a:buClr>
              <a:buSzPct val="100000"/>
              <a:defRPr sz="5400" b="0">
                <a:solidFill>
                  <a:schemeClr val="dk2"/>
                </a:solidFill>
              </a:defRPr>
            </a:lvl2pPr>
            <a:lvl3pPr lvl="2">
              <a:spcBef>
                <a:spcPts val="0"/>
              </a:spcBef>
              <a:buClr>
                <a:schemeClr val="dk2"/>
              </a:buClr>
              <a:buSzPct val="100000"/>
              <a:defRPr sz="5400" b="0">
                <a:solidFill>
                  <a:schemeClr val="dk2"/>
                </a:solidFill>
              </a:defRPr>
            </a:lvl3pPr>
            <a:lvl4pPr lvl="3">
              <a:spcBef>
                <a:spcPts val="0"/>
              </a:spcBef>
              <a:buClr>
                <a:schemeClr val="dk2"/>
              </a:buClr>
              <a:buSzPct val="100000"/>
              <a:defRPr sz="5400" b="0">
                <a:solidFill>
                  <a:schemeClr val="dk2"/>
                </a:solidFill>
              </a:defRPr>
            </a:lvl4pPr>
            <a:lvl5pPr lvl="4">
              <a:spcBef>
                <a:spcPts val="0"/>
              </a:spcBef>
              <a:buClr>
                <a:schemeClr val="dk2"/>
              </a:buClr>
              <a:buSzPct val="100000"/>
              <a:defRPr sz="5400" b="0">
                <a:solidFill>
                  <a:schemeClr val="dk2"/>
                </a:solidFill>
              </a:defRPr>
            </a:lvl5pPr>
            <a:lvl6pPr lvl="5">
              <a:spcBef>
                <a:spcPts val="0"/>
              </a:spcBef>
              <a:buClr>
                <a:schemeClr val="dk2"/>
              </a:buClr>
              <a:buSzPct val="100000"/>
              <a:defRPr sz="5400" b="0">
                <a:solidFill>
                  <a:schemeClr val="dk2"/>
                </a:solidFill>
              </a:defRPr>
            </a:lvl6pPr>
            <a:lvl7pPr lvl="6">
              <a:spcBef>
                <a:spcPts val="0"/>
              </a:spcBef>
              <a:buClr>
                <a:schemeClr val="dk2"/>
              </a:buClr>
              <a:buSzPct val="100000"/>
              <a:defRPr sz="5400" b="0">
                <a:solidFill>
                  <a:schemeClr val="dk2"/>
                </a:solidFill>
              </a:defRPr>
            </a:lvl7pPr>
            <a:lvl8pPr lvl="7">
              <a:spcBef>
                <a:spcPts val="0"/>
              </a:spcBef>
              <a:buClr>
                <a:schemeClr val="dk2"/>
              </a:buClr>
              <a:buSzPct val="100000"/>
              <a:defRPr sz="5400" b="0">
                <a:solidFill>
                  <a:schemeClr val="dk2"/>
                </a:solidFill>
              </a:defRPr>
            </a:lvl8pPr>
            <a:lvl9pPr lvl="8">
              <a:spcBef>
                <a:spcPts val="0"/>
              </a:spcBef>
              <a:buClr>
                <a:schemeClr val="dk2"/>
              </a:buClr>
              <a:buSzPct val="100000"/>
              <a:defRPr sz="5400" b="0">
                <a:solidFill>
                  <a:schemeClr val="dk2"/>
                </a:solidFill>
              </a:defRPr>
            </a:lvl9pPr>
          </a:lstStyle>
          <a:p>
            <a:endParaRPr/>
          </a:p>
        </p:txBody>
      </p:sp>
      <p:sp>
        <p:nvSpPr>
          <p:cNvPr id="44" name="Shape 44"/>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Section title and description">
    <p:spTree>
      <p:nvGrpSpPr>
        <p:cNvPr id="1" name="Shape 45"/>
        <p:cNvGrpSpPr/>
        <p:nvPr/>
      </p:nvGrpSpPr>
      <p:grpSpPr>
        <a:xfrm>
          <a:off x="0" y="0"/>
          <a:ext cx="0" cy="0"/>
          <a:chOff x="0" y="0"/>
          <a:chExt cx="0" cy="0"/>
        </a:xfrm>
      </p:grpSpPr>
      <p:sp>
        <p:nvSpPr>
          <p:cNvPr id="46" name="Shape 46"/>
          <p:cNvSpPr/>
          <p:nvPr/>
        </p:nvSpPr>
        <p:spPr>
          <a:xfrm>
            <a:off x="4572000" y="0"/>
            <a:ext cx="4572000" cy="6858000"/>
          </a:xfrm>
          <a:prstGeom prst="rect">
            <a:avLst/>
          </a:prstGeom>
          <a:solidFill>
            <a:schemeClr val="accent3"/>
          </a:solidFill>
          <a:ln>
            <a:noFill/>
          </a:ln>
        </p:spPr>
        <p:txBody>
          <a:bodyPr lIns="91425" tIns="91425" rIns="91425" bIns="91425" anchor="ctr" anchorCtr="0">
            <a:noAutofit/>
          </a:bodyPr>
          <a:lstStyle/>
          <a:p>
            <a:pPr lvl="0">
              <a:spcBef>
                <a:spcPts val="0"/>
              </a:spcBef>
              <a:buNone/>
            </a:pPr>
            <a:endParaRPr/>
          </a:p>
        </p:txBody>
      </p:sp>
      <p:cxnSp>
        <p:nvCxnSpPr>
          <p:cNvPr id="47" name="Shape 47"/>
          <p:cNvCxnSpPr/>
          <p:nvPr/>
        </p:nvCxnSpPr>
        <p:spPr>
          <a:xfrm>
            <a:off x="5029675" y="5994000"/>
            <a:ext cx="468300" cy="0"/>
          </a:xfrm>
          <a:prstGeom prst="straightConnector1">
            <a:avLst/>
          </a:prstGeom>
          <a:noFill/>
          <a:ln w="19050" cap="flat" cmpd="sng">
            <a:solidFill>
              <a:schemeClr val="lt1"/>
            </a:solidFill>
            <a:prstDash val="solid"/>
            <a:round/>
            <a:headEnd type="none" w="med" len="med"/>
            <a:tailEnd type="none" w="med" len="med"/>
          </a:ln>
        </p:spPr>
      </p:cxnSp>
      <p:sp>
        <p:nvSpPr>
          <p:cNvPr id="48" name="Shape 48"/>
          <p:cNvSpPr txBox="1">
            <a:spLocks noGrp="1"/>
          </p:cNvSpPr>
          <p:nvPr>
            <p:ph type="title"/>
          </p:nvPr>
        </p:nvSpPr>
        <p:spPr>
          <a:xfrm>
            <a:off x="265500" y="1386233"/>
            <a:ext cx="4045200" cy="2234400"/>
          </a:xfrm>
          <a:prstGeom prst="rect">
            <a:avLst/>
          </a:prstGeom>
        </p:spPr>
        <p:txBody>
          <a:bodyPr lIns="91425" tIns="91425" rIns="91425" bIns="91425" anchor="b" anchorCtr="0"/>
          <a:lstStyle>
            <a:lvl1pPr lvl="0" algn="ctr">
              <a:spcBef>
                <a:spcPts val="0"/>
              </a:spcBef>
              <a:buSzPct val="100000"/>
              <a:defRPr sz="4200"/>
            </a:lvl1pPr>
            <a:lvl2pPr lvl="1" algn="ctr">
              <a:spcBef>
                <a:spcPts val="0"/>
              </a:spcBef>
              <a:buSzPct val="100000"/>
              <a:defRPr sz="4200"/>
            </a:lvl2pPr>
            <a:lvl3pPr lvl="2" algn="ctr">
              <a:spcBef>
                <a:spcPts val="0"/>
              </a:spcBef>
              <a:buSzPct val="100000"/>
              <a:defRPr sz="4200"/>
            </a:lvl3pPr>
            <a:lvl4pPr lvl="3" algn="ctr">
              <a:spcBef>
                <a:spcPts val="0"/>
              </a:spcBef>
              <a:buSzPct val="100000"/>
              <a:defRPr sz="4200"/>
            </a:lvl4pPr>
            <a:lvl5pPr lvl="4" algn="ctr">
              <a:spcBef>
                <a:spcPts val="0"/>
              </a:spcBef>
              <a:buSzPct val="100000"/>
              <a:defRPr sz="4200"/>
            </a:lvl5pPr>
            <a:lvl6pPr lvl="5" algn="ctr">
              <a:spcBef>
                <a:spcPts val="0"/>
              </a:spcBef>
              <a:buSzPct val="100000"/>
              <a:defRPr sz="4200"/>
            </a:lvl6pPr>
            <a:lvl7pPr lvl="6" algn="ctr">
              <a:spcBef>
                <a:spcPts val="0"/>
              </a:spcBef>
              <a:buSzPct val="100000"/>
              <a:defRPr sz="4200"/>
            </a:lvl7pPr>
            <a:lvl8pPr lvl="7" algn="ctr">
              <a:spcBef>
                <a:spcPts val="0"/>
              </a:spcBef>
              <a:buSzPct val="100000"/>
              <a:defRPr sz="4200"/>
            </a:lvl8pPr>
            <a:lvl9pPr lvl="8" algn="ctr">
              <a:spcBef>
                <a:spcPts val="0"/>
              </a:spcBef>
              <a:buSzPct val="100000"/>
              <a:defRPr sz="4200"/>
            </a:lvl9pPr>
          </a:lstStyle>
          <a:p>
            <a:endParaRPr/>
          </a:p>
        </p:txBody>
      </p:sp>
      <p:sp>
        <p:nvSpPr>
          <p:cNvPr id="49" name="Shape 49"/>
          <p:cNvSpPr txBox="1">
            <a:spLocks noGrp="1"/>
          </p:cNvSpPr>
          <p:nvPr>
            <p:ph type="subTitle" idx="1"/>
          </p:nvPr>
        </p:nvSpPr>
        <p:spPr>
          <a:xfrm>
            <a:off x="265500" y="3635833"/>
            <a:ext cx="4045200" cy="1646700"/>
          </a:xfrm>
          <a:prstGeom prst="rect">
            <a:avLst/>
          </a:prstGeom>
        </p:spPr>
        <p:txBody>
          <a:bodyPr lIns="91425" tIns="91425" rIns="91425" bIns="91425" anchor="t" anchorCtr="0"/>
          <a:lstStyle>
            <a:lvl1pPr lvl="0" algn="ctr">
              <a:lnSpc>
                <a:spcPct val="100000"/>
              </a:lnSpc>
              <a:spcBef>
                <a:spcPts val="0"/>
              </a:spcBef>
              <a:spcAft>
                <a:spcPts val="0"/>
              </a:spcAft>
              <a:buSzPct val="100000"/>
              <a:buNone/>
              <a:defRPr sz="2100"/>
            </a:lvl1pPr>
            <a:lvl2pPr lvl="1" algn="ctr">
              <a:lnSpc>
                <a:spcPct val="100000"/>
              </a:lnSpc>
              <a:spcBef>
                <a:spcPts val="0"/>
              </a:spcBef>
              <a:spcAft>
                <a:spcPts val="0"/>
              </a:spcAft>
              <a:buSzPct val="100000"/>
              <a:buNone/>
              <a:defRPr sz="2100"/>
            </a:lvl2pPr>
            <a:lvl3pPr lvl="2" algn="ctr">
              <a:lnSpc>
                <a:spcPct val="100000"/>
              </a:lnSpc>
              <a:spcBef>
                <a:spcPts val="0"/>
              </a:spcBef>
              <a:spcAft>
                <a:spcPts val="0"/>
              </a:spcAft>
              <a:buSzPct val="100000"/>
              <a:buNone/>
              <a:defRPr sz="2100"/>
            </a:lvl3pPr>
            <a:lvl4pPr lvl="3" algn="ctr">
              <a:lnSpc>
                <a:spcPct val="100000"/>
              </a:lnSpc>
              <a:spcBef>
                <a:spcPts val="0"/>
              </a:spcBef>
              <a:spcAft>
                <a:spcPts val="0"/>
              </a:spcAft>
              <a:buSzPct val="100000"/>
              <a:buNone/>
              <a:defRPr sz="2100"/>
            </a:lvl4pPr>
            <a:lvl5pPr lvl="4" algn="ctr">
              <a:lnSpc>
                <a:spcPct val="100000"/>
              </a:lnSpc>
              <a:spcBef>
                <a:spcPts val="0"/>
              </a:spcBef>
              <a:spcAft>
                <a:spcPts val="0"/>
              </a:spcAft>
              <a:buSzPct val="100000"/>
              <a:buNone/>
              <a:defRPr sz="2100"/>
            </a:lvl5pPr>
            <a:lvl6pPr lvl="5" algn="ctr">
              <a:lnSpc>
                <a:spcPct val="100000"/>
              </a:lnSpc>
              <a:spcBef>
                <a:spcPts val="0"/>
              </a:spcBef>
              <a:spcAft>
                <a:spcPts val="0"/>
              </a:spcAft>
              <a:buSzPct val="100000"/>
              <a:buNone/>
              <a:defRPr sz="2100"/>
            </a:lvl6pPr>
            <a:lvl7pPr lvl="6" algn="ctr">
              <a:lnSpc>
                <a:spcPct val="100000"/>
              </a:lnSpc>
              <a:spcBef>
                <a:spcPts val="0"/>
              </a:spcBef>
              <a:spcAft>
                <a:spcPts val="0"/>
              </a:spcAft>
              <a:buSzPct val="100000"/>
              <a:buNone/>
              <a:defRPr sz="2100"/>
            </a:lvl7pPr>
            <a:lvl8pPr lvl="7" algn="ctr">
              <a:lnSpc>
                <a:spcPct val="100000"/>
              </a:lnSpc>
              <a:spcBef>
                <a:spcPts val="0"/>
              </a:spcBef>
              <a:spcAft>
                <a:spcPts val="0"/>
              </a:spcAft>
              <a:buSzPct val="100000"/>
              <a:buNone/>
              <a:defRPr sz="2100"/>
            </a:lvl8pPr>
            <a:lvl9pPr lvl="8" algn="ctr">
              <a:lnSpc>
                <a:spcPct val="100000"/>
              </a:lnSpc>
              <a:spcBef>
                <a:spcPts val="0"/>
              </a:spcBef>
              <a:spcAft>
                <a:spcPts val="0"/>
              </a:spcAft>
              <a:buSzPct val="100000"/>
              <a:buNone/>
              <a:defRPr sz="2100"/>
            </a:lvl9pPr>
          </a:lstStyle>
          <a:p>
            <a:endParaRPr/>
          </a:p>
        </p:txBody>
      </p:sp>
      <p:sp>
        <p:nvSpPr>
          <p:cNvPr id="50" name="Shape 50"/>
          <p:cNvSpPr txBox="1">
            <a:spLocks noGrp="1"/>
          </p:cNvSpPr>
          <p:nvPr>
            <p:ph type="body" idx="2"/>
          </p:nvPr>
        </p:nvSpPr>
        <p:spPr>
          <a:xfrm>
            <a:off x="4939500" y="965600"/>
            <a:ext cx="3837000" cy="4926900"/>
          </a:xfrm>
          <a:prstGeom prst="rect">
            <a:avLst/>
          </a:prstGeom>
        </p:spPr>
        <p:txBody>
          <a:bodyPr lIns="91425" tIns="91425" rIns="91425" bIns="91425" anchor="ctr" anchorCtr="0"/>
          <a:lstStyle>
            <a:lvl1pPr lvl="0">
              <a:spcBef>
                <a:spcPts val="0"/>
              </a:spcBef>
              <a:buClr>
                <a:schemeClr val="lt1"/>
              </a:buClr>
              <a:defRPr>
                <a:solidFill>
                  <a:schemeClr val="lt1"/>
                </a:solidFill>
              </a:defRPr>
            </a:lvl1pPr>
            <a:lvl2pPr lvl="1">
              <a:spcBef>
                <a:spcPts val="0"/>
              </a:spcBef>
              <a:buClr>
                <a:schemeClr val="lt1"/>
              </a:buClr>
              <a:defRPr>
                <a:solidFill>
                  <a:schemeClr val="lt1"/>
                </a:solidFill>
              </a:defRPr>
            </a:lvl2pPr>
            <a:lvl3pPr lvl="2">
              <a:spcBef>
                <a:spcPts val="0"/>
              </a:spcBef>
              <a:buClr>
                <a:schemeClr val="lt1"/>
              </a:buClr>
              <a:defRPr>
                <a:solidFill>
                  <a:schemeClr val="lt1"/>
                </a:solidFill>
              </a:defRPr>
            </a:lvl3pPr>
            <a:lvl4pPr lvl="3">
              <a:spcBef>
                <a:spcPts val="0"/>
              </a:spcBef>
              <a:buClr>
                <a:schemeClr val="lt1"/>
              </a:buClr>
              <a:defRPr>
                <a:solidFill>
                  <a:schemeClr val="lt1"/>
                </a:solidFill>
              </a:defRPr>
            </a:lvl4pPr>
            <a:lvl5pPr lvl="4">
              <a:spcBef>
                <a:spcPts val="0"/>
              </a:spcBef>
              <a:buClr>
                <a:schemeClr val="lt1"/>
              </a:buClr>
              <a:defRPr>
                <a:solidFill>
                  <a:schemeClr val="lt1"/>
                </a:solidFill>
              </a:defRPr>
            </a:lvl5pPr>
            <a:lvl6pPr lvl="5">
              <a:spcBef>
                <a:spcPts val="0"/>
              </a:spcBef>
              <a:buClr>
                <a:schemeClr val="lt1"/>
              </a:buClr>
              <a:defRPr>
                <a:solidFill>
                  <a:schemeClr val="lt1"/>
                </a:solidFill>
              </a:defRPr>
            </a:lvl6pPr>
            <a:lvl7pPr lvl="6">
              <a:spcBef>
                <a:spcPts val="0"/>
              </a:spcBef>
              <a:buClr>
                <a:schemeClr val="lt1"/>
              </a:buClr>
              <a:defRPr>
                <a:solidFill>
                  <a:schemeClr val="lt1"/>
                </a:solidFill>
              </a:defRPr>
            </a:lvl7pPr>
            <a:lvl8pPr lvl="7">
              <a:spcBef>
                <a:spcPts val="0"/>
              </a:spcBef>
              <a:buClr>
                <a:schemeClr val="lt1"/>
              </a:buClr>
              <a:defRPr>
                <a:solidFill>
                  <a:schemeClr val="lt1"/>
                </a:solidFill>
              </a:defRPr>
            </a:lvl8pPr>
            <a:lvl9pPr lvl="8">
              <a:spcBef>
                <a:spcPts val="0"/>
              </a:spcBef>
              <a:buClr>
                <a:schemeClr val="lt1"/>
              </a:buClr>
              <a:defRPr>
                <a:solidFill>
                  <a:schemeClr val="lt1"/>
                </a:solidFill>
              </a:defRPr>
            </a:lvl9pPr>
          </a:lstStyle>
          <a:p>
            <a:endParaRPr/>
          </a:p>
        </p:txBody>
      </p:sp>
      <p:sp>
        <p:nvSpPr>
          <p:cNvPr id="51" name="Shape 51"/>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pPr lvl="0">
              <a:spcBef>
                <a:spcPts val="0"/>
              </a:spcBef>
              <a:buNone/>
            </a:pPr>
            <a:fld id="{00000000-1234-1234-1234-123412341234}" type="slidenum">
              <a:rPr lang="en">
                <a:solidFill>
                  <a:schemeClr val="lt1"/>
                </a:solidFill>
              </a:rPr>
              <a:t>‹#›</a:t>
            </a:fld>
            <a:endParaRPr lang="en">
              <a:solidFill>
                <a:schemeClr val="lt1"/>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Caption">
    <p:spTree>
      <p:nvGrpSpPr>
        <p:cNvPr id="1" name="Shape 52"/>
        <p:cNvGrpSpPr/>
        <p:nvPr/>
      </p:nvGrpSpPr>
      <p:grpSpPr>
        <a:xfrm>
          <a:off x="0" y="0"/>
          <a:ext cx="0" cy="0"/>
          <a:chOff x="0" y="0"/>
          <a:chExt cx="0" cy="0"/>
        </a:xfrm>
      </p:grpSpPr>
      <p:sp>
        <p:nvSpPr>
          <p:cNvPr id="53" name="Shape 53"/>
          <p:cNvSpPr txBox="1">
            <a:spLocks noGrp="1"/>
          </p:cNvSpPr>
          <p:nvPr>
            <p:ph type="body" idx="1"/>
          </p:nvPr>
        </p:nvSpPr>
        <p:spPr>
          <a:xfrm>
            <a:off x="311700" y="5640966"/>
            <a:ext cx="5998800" cy="798300"/>
          </a:xfrm>
          <a:prstGeom prst="rect">
            <a:avLst/>
          </a:prstGeom>
        </p:spPr>
        <p:txBody>
          <a:bodyPr lIns="91425" tIns="91425" rIns="91425" bIns="91425" anchor="ctr" anchorCtr="0"/>
          <a:lstStyle>
            <a:lvl1pPr lvl="0">
              <a:lnSpc>
                <a:spcPct val="100000"/>
              </a:lnSpc>
              <a:spcBef>
                <a:spcPts val="0"/>
              </a:spcBef>
              <a:spcAft>
                <a:spcPts val="0"/>
              </a:spcAft>
              <a:buSzPct val="100000"/>
              <a:buFont typeface="PT Sans Narrow"/>
              <a:buNone/>
              <a:defRPr sz="2400">
                <a:latin typeface="PT Sans Narrow"/>
                <a:ea typeface="PT Sans Narrow"/>
                <a:cs typeface="PT Sans Narrow"/>
                <a:sym typeface="PT Sans Narrow"/>
              </a:defRPr>
            </a:lvl1pPr>
          </a:lstStyle>
          <a:p>
            <a:endParaRPr/>
          </a:p>
        </p:txBody>
      </p:sp>
      <p:sp>
        <p:nvSpPr>
          <p:cNvPr id="54" name="Shape 54"/>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311700" y="593366"/>
            <a:ext cx="8520600" cy="943200"/>
          </a:xfrm>
          <a:prstGeom prst="rect">
            <a:avLst/>
          </a:prstGeom>
          <a:noFill/>
          <a:ln>
            <a:noFill/>
          </a:ln>
        </p:spPr>
        <p:txBody>
          <a:bodyPr lIns="91425" tIns="91425" rIns="91425" bIns="91425" anchor="t" anchorCtr="0"/>
          <a:lstStyle>
            <a:lvl1pPr lvl="0">
              <a:spcBef>
                <a:spcPts val="0"/>
              </a:spcBef>
              <a:buClr>
                <a:schemeClr val="accent1"/>
              </a:buClr>
              <a:buSzPct val="100000"/>
              <a:buFont typeface="PT Sans Narrow"/>
              <a:buNone/>
              <a:defRPr sz="3600" b="1">
                <a:solidFill>
                  <a:schemeClr val="accent1"/>
                </a:solidFill>
                <a:latin typeface="PT Sans Narrow"/>
                <a:ea typeface="PT Sans Narrow"/>
                <a:cs typeface="PT Sans Narrow"/>
                <a:sym typeface="PT Sans Narrow"/>
              </a:defRPr>
            </a:lvl1pPr>
            <a:lvl2pPr lvl="1">
              <a:spcBef>
                <a:spcPts val="0"/>
              </a:spcBef>
              <a:buClr>
                <a:schemeClr val="accent1"/>
              </a:buClr>
              <a:buSzPct val="100000"/>
              <a:buFont typeface="PT Sans Narrow"/>
              <a:buNone/>
              <a:defRPr sz="3600" b="1">
                <a:solidFill>
                  <a:schemeClr val="accent1"/>
                </a:solidFill>
                <a:latin typeface="PT Sans Narrow"/>
                <a:ea typeface="PT Sans Narrow"/>
                <a:cs typeface="PT Sans Narrow"/>
                <a:sym typeface="PT Sans Narrow"/>
              </a:defRPr>
            </a:lvl2pPr>
            <a:lvl3pPr lvl="2">
              <a:spcBef>
                <a:spcPts val="0"/>
              </a:spcBef>
              <a:buClr>
                <a:schemeClr val="accent1"/>
              </a:buClr>
              <a:buSzPct val="100000"/>
              <a:buFont typeface="PT Sans Narrow"/>
              <a:buNone/>
              <a:defRPr sz="3600" b="1">
                <a:solidFill>
                  <a:schemeClr val="accent1"/>
                </a:solidFill>
                <a:latin typeface="PT Sans Narrow"/>
                <a:ea typeface="PT Sans Narrow"/>
                <a:cs typeface="PT Sans Narrow"/>
                <a:sym typeface="PT Sans Narrow"/>
              </a:defRPr>
            </a:lvl3pPr>
            <a:lvl4pPr lvl="3">
              <a:spcBef>
                <a:spcPts val="0"/>
              </a:spcBef>
              <a:buClr>
                <a:schemeClr val="accent1"/>
              </a:buClr>
              <a:buSzPct val="100000"/>
              <a:buFont typeface="PT Sans Narrow"/>
              <a:buNone/>
              <a:defRPr sz="3600" b="1">
                <a:solidFill>
                  <a:schemeClr val="accent1"/>
                </a:solidFill>
                <a:latin typeface="PT Sans Narrow"/>
                <a:ea typeface="PT Sans Narrow"/>
                <a:cs typeface="PT Sans Narrow"/>
                <a:sym typeface="PT Sans Narrow"/>
              </a:defRPr>
            </a:lvl4pPr>
            <a:lvl5pPr lvl="4">
              <a:spcBef>
                <a:spcPts val="0"/>
              </a:spcBef>
              <a:buClr>
                <a:schemeClr val="accent1"/>
              </a:buClr>
              <a:buSzPct val="100000"/>
              <a:buFont typeface="PT Sans Narrow"/>
              <a:buNone/>
              <a:defRPr sz="3600" b="1">
                <a:solidFill>
                  <a:schemeClr val="accent1"/>
                </a:solidFill>
                <a:latin typeface="PT Sans Narrow"/>
                <a:ea typeface="PT Sans Narrow"/>
                <a:cs typeface="PT Sans Narrow"/>
                <a:sym typeface="PT Sans Narrow"/>
              </a:defRPr>
            </a:lvl5pPr>
            <a:lvl6pPr lvl="5">
              <a:spcBef>
                <a:spcPts val="0"/>
              </a:spcBef>
              <a:buClr>
                <a:schemeClr val="accent1"/>
              </a:buClr>
              <a:buSzPct val="100000"/>
              <a:buFont typeface="PT Sans Narrow"/>
              <a:buNone/>
              <a:defRPr sz="3600" b="1">
                <a:solidFill>
                  <a:schemeClr val="accent1"/>
                </a:solidFill>
                <a:latin typeface="PT Sans Narrow"/>
                <a:ea typeface="PT Sans Narrow"/>
                <a:cs typeface="PT Sans Narrow"/>
                <a:sym typeface="PT Sans Narrow"/>
              </a:defRPr>
            </a:lvl6pPr>
            <a:lvl7pPr lvl="6">
              <a:spcBef>
                <a:spcPts val="0"/>
              </a:spcBef>
              <a:buClr>
                <a:schemeClr val="accent1"/>
              </a:buClr>
              <a:buSzPct val="100000"/>
              <a:buFont typeface="PT Sans Narrow"/>
              <a:buNone/>
              <a:defRPr sz="3600" b="1">
                <a:solidFill>
                  <a:schemeClr val="accent1"/>
                </a:solidFill>
                <a:latin typeface="PT Sans Narrow"/>
                <a:ea typeface="PT Sans Narrow"/>
                <a:cs typeface="PT Sans Narrow"/>
                <a:sym typeface="PT Sans Narrow"/>
              </a:defRPr>
            </a:lvl7pPr>
            <a:lvl8pPr lvl="7">
              <a:spcBef>
                <a:spcPts val="0"/>
              </a:spcBef>
              <a:buClr>
                <a:schemeClr val="accent1"/>
              </a:buClr>
              <a:buSzPct val="100000"/>
              <a:buFont typeface="PT Sans Narrow"/>
              <a:buNone/>
              <a:defRPr sz="3600" b="1">
                <a:solidFill>
                  <a:schemeClr val="accent1"/>
                </a:solidFill>
                <a:latin typeface="PT Sans Narrow"/>
                <a:ea typeface="PT Sans Narrow"/>
                <a:cs typeface="PT Sans Narrow"/>
                <a:sym typeface="PT Sans Narrow"/>
              </a:defRPr>
            </a:lvl8pPr>
            <a:lvl9pPr lvl="8">
              <a:spcBef>
                <a:spcPts val="0"/>
              </a:spcBef>
              <a:buClr>
                <a:schemeClr val="accent1"/>
              </a:buClr>
              <a:buSzPct val="100000"/>
              <a:buFont typeface="PT Sans Narrow"/>
              <a:buNone/>
              <a:defRPr sz="3600" b="1">
                <a:solidFill>
                  <a:schemeClr val="accent1"/>
                </a:solidFill>
                <a:latin typeface="PT Sans Narrow"/>
                <a:ea typeface="PT Sans Narrow"/>
                <a:cs typeface="PT Sans Narrow"/>
                <a:sym typeface="PT Sans Narrow"/>
              </a:defRPr>
            </a:lvl9pPr>
          </a:lstStyle>
          <a:p>
            <a:endParaRPr/>
          </a:p>
        </p:txBody>
      </p:sp>
      <p:sp>
        <p:nvSpPr>
          <p:cNvPr id="7" name="Shape 7"/>
          <p:cNvSpPr txBox="1">
            <a:spLocks noGrp="1"/>
          </p:cNvSpPr>
          <p:nvPr>
            <p:ph type="body" idx="1"/>
          </p:nvPr>
        </p:nvSpPr>
        <p:spPr>
          <a:xfrm>
            <a:off x="311700" y="1688433"/>
            <a:ext cx="8520600" cy="4403700"/>
          </a:xfrm>
          <a:prstGeom prst="rect">
            <a:avLst/>
          </a:prstGeom>
          <a:noFill/>
          <a:ln>
            <a:noFill/>
          </a:ln>
        </p:spPr>
        <p:txBody>
          <a:bodyPr lIns="91425" tIns="91425" rIns="91425" bIns="91425" anchor="t" anchorCtr="0"/>
          <a:lstStyle>
            <a:lvl1pPr lvl="0">
              <a:lnSpc>
                <a:spcPct val="115000"/>
              </a:lnSpc>
              <a:spcBef>
                <a:spcPts val="0"/>
              </a:spcBef>
              <a:spcAft>
                <a:spcPts val="1600"/>
              </a:spcAft>
              <a:buClr>
                <a:schemeClr val="dk2"/>
              </a:buClr>
              <a:buSzPct val="100000"/>
              <a:buFont typeface="Open Sans"/>
              <a:defRPr sz="1800">
                <a:solidFill>
                  <a:schemeClr val="dk2"/>
                </a:solidFill>
                <a:latin typeface="Open Sans"/>
                <a:ea typeface="Open Sans"/>
                <a:cs typeface="Open Sans"/>
                <a:sym typeface="Open Sans"/>
              </a:defRPr>
            </a:lvl1pPr>
            <a:lvl2pPr lvl="1">
              <a:lnSpc>
                <a:spcPct val="115000"/>
              </a:lnSpc>
              <a:spcBef>
                <a:spcPts val="0"/>
              </a:spcBef>
              <a:spcAft>
                <a:spcPts val="1600"/>
              </a:spcAft>
              <a:buClr>
                <a:schemeClr val="dk2"/>
              </a:buClr>
              <a:buFont typeface="Open Sans"/>
              <a:defRPr>
                <a:solidFill>
                  <a:schemeClr val="dk2"/>
                </a:solidFill>
                <a:latin typeface="Open Sans"/>
                <a:ea typeface="Open Sans"/>
                <a:cs typeface="Open Sans"/>
                <a:sym typeface="Open Sans"/>
              </a:defRPr>
            </a:lvl2pPr>
            <a:lvl3pPr lvl="2">
              <a:lnSpc>
                <a:spcPct val="115000"/>
              </a:lnSpc>
              <a:spcBef>
                <a:spcPts val="0"/>
              </a:spcBef>
              <a:spcAft>
                <a:spcPts val="1600"/>
              </a:spcAft>
              <a:buClr>
                <a:schemeClr val="dk2"/>
              </a:buClr>
              <a:buFont typeface="Open Sans"/>
              <a:defRPr>
                <a:solidFill>
                  <a:schemeClr val="dk2"/>
                </a:solidFill>
                <a:latin typeface="Open Sans"/>
                <a:ea typeface="Open Sans"/>
                <a:cs typeface="Open Sans"/>
                <a:sym typeface="Open Sans"/>
              </a:defRPr>
            </a:lvl3pPr>
            <a:lvl4pPr lvl="3">
              <a:lnSpc>
                <a:spcPct val="115000"/>
              </a:lnSpc>
              <a:spcBef>
                <a:spcPts val="0"/>
              </a:spcBef>
              <a:spcAft>
                <a:spcPts val="1600"/>
              </a:spcAft>
              <a:buClr>
                <a:schemeClr val="dk2"/>
              </a:buClr>
              <a:buFont typeface="Open Sans"/>
              <a:defRPr>
                <a:solidFill>
                  <a:schemeClr val="dk2"/>
                </a:solidFill>
                <a:latin typeface="Open Sans"/>
                <a:ea typeface="Open Sans"/>
                <a:cs typeface="Open Sans"/>
                <a:sym typeface="Open Sans"/>
              </a:defRPr>
            </a:lvl4pPr>
            <a:lvl5pPr lvl="4">
              <a:lnSpc>
                <a:spcPct val="115000"/>
              </a:lnSpc>
              <a:spcBef>
                <a:spcPts val="0"/>
              </a:spcBef>
              <a:spcAft>
                <a:spcPts val="1600"/>
              </a:spcAft>
              <a:buClr>
                <a:schemeClr val="dk2"/>
              </a:buClr>
              <a:buFont typeface="Open Sans"/>
              <a:defRPr>
                <a:solidFill>
                  <a:schemeClr val="dk2"/>
                </a:solidFill>
                <a:latin typeface="Open Sans"/>
                <a:ea typeface="Open Sans"/>
                <a:cs typeface="Open Sans"/>
                <a:sym typeface="Open Sans"/>
              </a:defRPr>
            </a:lvl5pPr>
            <a:lvl6pPr lvl="5">
              <a:lnSpc>
                <a:spcPct val="115000"/>
              </a:lnSpc>
              <a:spcBef>
                <a:spcPts val="0"/>
              </a:spcBef>
              <a:spcAft>
                <a:spcPts val="1600"/>
              </a:spcAft>
              <a:buClr>
                <a:schemeClr val="dk2"/>
              </a:buClr>
              <a:buFont typeface="Open Sans"/>
              <a:defRPr>
                <a:solidFill>
                  <a:schemeClr val="dk2"/>
                </a:solidFill>
                <a:latin typeface="Open Sans"/>
                <a:ea typeface="Open Sans"/>
                <a:cs typeface="Open Sans"/>
                <a:sym typeface="Open Sans"/>
              </a:defRPr>
            </a:lvl6pPr>
            <a:lvl7pPr lvl="6">
              <a:lnSpc>
                <a:spcPct val="115000"/>
              </a:lnSpc>
              <a:spcBef>
                <a:spcPts val="0"/>
              </a:spcBef>
              <a:spcAft>
                <a:spcPts val="1600"/>
              </a:spcAft>
              <a:buClr>
                <a:schemeClr val="dk2"/>
              </a:buClr>
              <a:buFont typeface="Open Sans"/>
              <a:defRPr>
                <a:solidFill>
                  <a:schemeClr val="dk2"/>
                </a:solidFill>
                <a:latin typeface="Open Sans"/>
                <a:ea typeface="Open Sans"/>
                <a:cs typeface="Open Sans"/>
                <a:sym typeface="Open Sans"/>
              </a:defRPr>
            </a:lvl7pPr>
            <a:lvl8pPr lvl="7">
              <a:lnSpc>
                <a:spcPct val="115000"/>
              </a:lnSpc>
              <a:spcBef>
                <a:spcPts val="0"/>
              </a:spcBef>
              <a:spcAft>
                <a:spcPts val="1600"/>
              </a:spcAft>
              <a:buClr>
                <a:schemeClr val="dk2"/>
              </a:buClr>
              <a:buFont typeface="Open Sans"/>
              <a:defRPr>
                <a:solidFill>
                  <a:schemeClr val="dk2"/>
                </a:solidFill>
                <a:latin typeface="Open Sans"/>
                <a:ea typeface="Open Sans"/>
                <a:cs typeface="Open Sans"/>
                <a:sym typeface="Open Sans"/>
              </a:defRPr>
            </a:lvl8pPr>
            <a:lvl9pPr lvl="8">
              <a:lnSpc>
                <a:spcPct val="115000"/>
              </a:lnSpc>
              <a:spcBef>
                <a:spcPts val="0"/>
              </a:spcBef>
              <a:spcAft>
                <a:spcPts val="1600"/>
              </a:spcAft>
              <a:buClr>
                <a:schemeClr val="dk2"/>
              </a:buClr>
              <a:buFont typeface="Open Sans"/>
              <a:defRPr>
                <a:solidFill>
                  <a:schemeClr val="dk2"/>
                </a:solidFill>
                <a:latin typeface="Open Sans"/>
                <a:ea typeface="Open Sans"/>
                <a:cs typeface="Open Sans"/>
                <a:sym typeface="Open Sans"/>
              </a:defRPr>
            </a:lvl9pPr>
          </a:lstStyle>
          <a:p>
            <a:endParaRPr/>
          </a:p>
        </p:txBody>
      </p:sp>
      <p:sp>
        <p:nvSpPr>
          <p:cNvPr id="8" name="Shape 8"/>
          <p:cNvSpPr txBox="1">
            <a:spLocks noGrp="1"/>
          </p:cNvSpPr>
          <p:nvPr>
            <p:ph type="sldNum" idx="12"/>
          </p:nvPr>
        </p:nvSpPr>
        <p:spPr>
          <a:xfrm>
            <a:off x="8472457" y="6217622"/>
            <a:ext cx="548700" cy="524700"/>
          </a:xfrm>
          <a:prstGeom prst="rect">
            <a:avLst/>
          </a:prstGeom>
          <a:noFill/>
          <a:ln>
            <a:noFill/>
          </a:ln>
        </p:spPr>
        <p:txBody>
          <a:bodyPr lIns="91425" tIns="91425" rIns="91425" bIns="91425" anchor="ctr" anchorCtr="0">
            <a:noAutofit/>
          </a:bodyPr>
          <a:lstStyle/>
          <a:p>
            <a:pPr lvl="0" algn="r">
              <a:spcBef>
                <a:spcPts val="0"/>
              </a:spcBef>
              <a:buNone/>
            </a:pPr>
            <a:fld id="{00000000-1234-1234-1234-123412341234}" type="slidenum">
              <a:rPr lang="en" sz="1000">
                <a:solidFill>
                  <a:schemeClr val="dk2"/>
                </a:solidFill>
                <a:latin typeface="Open Sans"/>
                <a:ea typeface="Open Sans"/>
                <a:cs typeface="Open Sans"/>
                <a:sym typeface="Open Sans"/>
              </a:rPr>
              <a:t>‹#›</a:t>
            </a:fld>
            <a:endParaRPr lang="en" sz="1000">
              <a:solidFill>
                <a:schemeClr val="dk2"/>
              </a:solidFill>
              <a:latin typeface="Open Sans"/>
              <a:ea typeface="Open Sans"/>
              <a:cs typeface="Open Sans"/>
              <a:sym typeface="Open Sans"/>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8.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1.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8" Type="http://schemas.openxmlformats.org/officeDocument/2006/relationships/image" Target="../media/image23.png"/><Relationship Id="rId3" Type="http://schemas.microsoft.com/office/2007/relationships/media" Target="../media/media4.mp4"/><Relationship Id="rId7" Type="http://schemas.openxmlformats.org/officeDocument/2006/relationships/image" Target="../media/image22.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notesSlide" Target="../notesSlides/notesSlide26.xml"/><Relationship Id="rId5" Type="http://schemas.openxmlformats.org/officeDocument/2006/relationships/slideLayout" Target="../slideLayouts/slideLayout3.xml"/><Relationship Id="rId4" Type="http://schemas.openxmlformats.org/officeDocument/2006/relationships/video" Target="../media/media4.mp4"/></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hyperlink" Target="http://makezine.com/projects/build-android-powered-autonomous-rc-car/" TargetMode="External"/><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5"/>
        <p:cNvGrpSpPr/>
        <p:nvPr/>
      </p:nvGrpSpPr>
      <p:grpSpPr>
        <a:xfrm>
          <a:off x="0" y="0"/>
          <a:ext cx="0" cy="0"/>
          <a:chOff x="0" y="0"/>
          <a:chExt cx="0" cy="0"/>
        </a:xfrm>
      </p:grpSpPr>
      <p:sp>
        <p:nvSpPr>
          <p:cNvPr id="66" name="Shape 66"/>
          <p:cNvSpPr txBox="1">
            <a:spLocks noGrp="1"/>
          </p:cNvSpPr>
          <p:nvPr>
            <p:ph type="ctrTitle" idx="4294967295"/>
          </p:nvPr>
        </p:nvSpPr>
        <p:spPr>
          <a:xfrm>
            <a:off x="-346377" y="1908200"/>
            <a:ext cx="7651952" cy="1778276"/>
          </a:xfrm>
          <a:prstGeom prst="rect">
            <a:avLst/>
          </a:prstGeom>
        </p:spPr>
        <p:txBody>
          <a:bodyPr lIns="91425" tIns="91425" rIns="91425" bIns="91425" anchor="t" anchorCtr="0">
            <a:noAutofit/>
          </a:bodyPr>
          <a:lstStyle/>
          <a:p>
            <a:pPr lvl="0" algn="ctr" rtl="0">
              <a:spcBef>
                <a:spcPts val="0"/>
              </a:spcBef>
              <a:buNone/>
            </a:pPr>
            <a:endParaRPr sz="4200" dirty="0">
              <a:solidFill>
                <a:srgbClr val="FFFFFF"/>
              </a:solidFill>
            </a:endParaRPr>
          </a:p>
          <a:p>
            <a:pPr lvl="0" algn="ctr" rtl="0">
              <a:spcBef>
                <a:spcPts val="0"/>
              </a:spcBef>
              <a:buNone/>
            </a:pPr>
            <a:r>
              <a:rPr lang="en" sz="4000" dirty="0">
                <a:solidFill>
                  <a:srgbClr val="FFFFFF"/>
                </a:solidFill>
              </a:rPr>
              <a:t>Autonomous Driving Car</a:t>
            </a:r>
          </a:p>
        </p:txBody>
      </p:sp>
      <p:sp>
        <p:nvSpPr>
          <p:cNvPr id="67" name="Shape 67"/>
          <p:cNvSpPr txBox="1">
            <a:spLocks noGrp="1"/>
          </p:cNvSpPr>
          <p:nvPr>
            <p:ph type="subTitle" idx="4294967295"/>
          </p:nvPr>
        </p:nvSpPr>
        <p:spPr>
          <a:xfrm>
            <a:off x="270025" y="3597900"/>
            <a:ext cx="6121200" cy="1608300"/>
          </a:xfrm>
          <a:prstGeom prst="rect">
            <a:avLst/>
          </a:prstGeom>
        </p:spPr>
        <p:txBody>
          <a:bodyPr lIns="91425" tIns="91425" rIns="91425" bIns="91425" anchor="t" anchorCtr="0">
            <a:noAutofit/>
          </a:bodyPr>
          <a:lstStyle/>
          <a:p>
            <a:pPr lvl="0" algn="ctr" rtl="0">
              <a:lnSpc>
                <a:spcPct val="100000"/>
              </a:lnSpc>
              <a:spcBef>
                <a:spcPts val="0"/>
              </a:spcBef>
              <a:buNone/>
            </a:pPr>
            <a:r>
              <a:rPr lang="en" sz="2000">
                <a:solidFill>
                  <a:srgbClr val="FFFFFF"/>
                </a:solidFill>
                <a:latin typeface="Open Sans"/>
                <a:ea typeface="Open Sans"/>
                <a:cs typeface="Open Sans"/>
                <a:sym typeface="Open Sans"/>
              </a:rPr>
              <a:t>Benjamin Galletta, Simon Lam, Ariel Suarez, </a:t>
            </a:r>
            <a:r>
              <a:rPr lang="en" sz="2000">
                <a:solidFill>
                  <a:srgbClr val="FFFFFF"/>
                </a:solidFill>
              </a:rPr>
              <a:t>        </a:t>
            </a:r>
            <a:r>
              <a:rPr lang="en" sz="2000">
                <a:solidFill>
                  <a:srgbClr val="FFFFFF"/>
                </a:solidFill>
                <a:latin typeface="Open Sans"/>
                <a:ea typeface="Open Sans"/>
                <a:cs typeface="Open Sans"/>
                <a:sym typeface="Open Sans"/>
              </a:rPr>
              <a:t>Roberto Rosas, Evan Chiang</a:t>
            </a:r>
          </a:p>
          <a:p>
            <a:pPr lvl="0">
              <a:spcBef>
                <a:spcPts val="0"/>
              </a:spcBef>
              <a:buNone/>
            </a:pPr>
            <a:endParaRPr/>
          </a:p>
        </p:txBody>
      </p:sp>
      <p:sp>
        <p:nvSpPr>
          <p:cNvPr id="68" name="Shape 68"/>
          <p:cNvSpPr txBox="1"/>
          <p:nvPr/>
        </p:nvSpPr>
        <p:spPr>
          <a:xfrm>
            <a:off x="211350" y="5598766"/>
            <a:ext cx="7806900" cy="1048500"/>
          </a:xfrm>
          <a:prstGeom prst="rect">
            <a:avLst/>
          </a:prstGeom>
          <a:noFill/>
          <a:ln>
            <a:noFill/>
          </a:ln>
        </p:spPr>
        <p:txBody>
          <a:bodyPr lIns="91425" tIns="91425" rIns="91425" bIns="91425" anchor="ctr" anchorCtr="0">
            <a:noAutofit/>
          </a:bodyPr>
          <a:lstStyle/>
          <a:p>
            <a:pPr lvl="0" rtl="0">
              <a:spcBef>
                <a:spcPts val="0"/>
              </a:spcBef>
              <a:buNone/>
            </a:pPr>
            <a:r>
              <a:rPr lang="en" sz="1800">
                <a:solidFill>
                  <a:srgbClr val="FFFFFF"/>
                </a:solidFill>
              </a:rPr>
              <a:t>Fujitsu Liaison: Lei Liu</a:t>
            </a:r>
          </a:p>
          <a:p>
            <a:pPr lvl="0" rtl="0">
              <a:spcBef>
                <a:spcPts val="0"/>
              </a:spcBef>
              <a:buNone/>
            </a:pPr>
            <a:r>
              <a:rPr lang="en" sz="1800">
                <a:solidFill>
                  <a:srgbClr val="FFFFFF"/>
                </a:solidFill>
              </a:rPr>
              <a:t>Advisors: Dr. Zilong Ye, Dr. Huiping Guo</a:t>
            </a:r>
          </a:p>
        </p:txBody>
      </p:sp>
      <p:pic>
        <p:nvPicPr>
          <p:cNvPr id="69" name="Shape 69"/>
          <p:cNvPicPr preferRelativeResize="0"/>
          <p:nvPr/>
        </p:nvPicPr>
        <p:blipFill rotWithShape="1">
          <a:blip r:embed="rId4">
            <a:alphaModFix/>
          </a:blip>
          <a:srcRect/>
          <a:stretch/>
        </p:blipFill>
        <p:spPr>
          <a:xfrm>
            <a:off x="5868624" y="5299975"/>
            <a:ext cx="2704500" cy="12711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DFDFDF"/>
        </a:solidFill>
        <a:effectLst/>
      </p:bgPr>
    </p:bg>
    <p:spTree>
      <p:nvGrpSpPr>
        <p:cNvPr id="1" name="Shape 130"/>
        <p:cNvGrpSpPr/>
        <p:nvPr/>
      </p:nvGrpSpPr>
      <p:grpSpPr>
        <a:xfrm>
          <a:off x="0" y="0"/>
          <a:ext cx="0" cy="0"/>
          <a:chOff x="0" y="0"/>
          <a:chExt cx="0" cy="0"/>
        </a:xfrm>
      </p:grpSpPr>
      <p:sp>
        <p:nvSpPr>
          <p:cNvPr id="131" name="Shape 131"/>
          <p:cNvSpPr txBox="1">
            <a:spLocks noGrp="1"/>
          </p:cNvSpPr>
          <p:nvPr>
            <p:ph type="title"/>
          </p:nvPr>
        </p:nvSpPr>
        <p:spPr>
          <a:xfrm>
            <a:off x="311700" y="593366"/>
            <a:ext cx="8520600" cy="943200"/>
          </a:xfrm>
          <a:prstGeom prst="rect">
            <a:avLst/>
          </a:prstGeom>
        </p:spPr>
        <p:txBody>
          <a:bodyPr lIns="91425" tIns="91425" rIns="91425" bIns="91425" anchor="t" anchorCtr="0">
            <a:noAutofit/>
          </a:bodyPr>
          <a:lstStyle/>
          <a:p>
            <a:pPr lvl="0" rtl="0">
              <a:spcBef>
                <a:spcPts val="0"/>
              </a:spcBef>
              <a:buNone/>
            </a:pPr>
            <a:r>
              <a:rPr lang="en" sz="3600">
                <a:solidFill>
                  <a:srgbClr val="1C4587"/>
                </a:solidFill>
              </a:rPr>
              <a:t>Challenges</a:t>
            </a:r>
          </a:p>
        </p:txBody>
      </p:sp>
      <p:sp>
        <p:nvSpPr>
          <p:cNvPr id="132" name="Shape 132"/>
          <p:cNvSpPr txBox="1">
            <a:spLocks noGrp="1"/>
          </p:cNvSpPr>
          <p:nvPr>
            <p:ph type="body" idx="1"/>
          </p:nvPr>
        </p:nvSpPr>
        <p:spPr>
          <a:xfrm>
            <a:off x="311700" y="1688433"/>
            <a:ext cx="8520600" cy="4403700"/>
          </a:xfrm>
          <a:prstGeom prst="rect">
            <a:avLst/>
          </a:prstGeom>
        </p:spPr>
        <p:txBody>
          <a:bodyPr lIns="91425" tIns="91425" rIns="91425" bIns="91425" anchor="t" anchorCtr="0">
            <a:noAutofit/>
          </a:bodyPr>
          <a:lstStyle/>
          <a:p>
            <a:pPr marL="457200" marR="0" lvl="0" indent="-381000" algn="l" rtl="0">
              <a:lnSpc>
                <a:spcPct val="115000"/>
              </a:lnSpc>
              <a:spcBef>
                <a:spcPts val="0"/>
              </a:spcBef>
              <a:spcAft>
                <a:spcPts val="0"/>
              </a:spcAft>
              <a:buClr>
                <a:srgbClr val="1C4587"/>
              </a:buClr>
              <a:buSzPct val="100000"/>
              <a:buFont typeface="Arial" charset="0"/>
              <a:buChar char="•"/>
            </a:pPr>
            <a:r>
              <a:rPr lang="en" sz="2400" dirty="0">
                <a:solidFill>
                  <a:srgbClr val="1C4587"/>
                </a:solidFill>
              </a:rPr>
              <a:t>No dedicated EE team</a:t>
            </a:r>
          </a:p>
          <a:p>
            <a:pPr marL="914400" marR="0" lvl="1" indent="-381000" algn="l" rtl="0">
              <a:lnSpc>
                <a:spcPct val="115000"/>
              </a:lnSpc>
              <a:spcBef>
                <a:spcPts val="0"/>
              </a:spcBef>
              <a:spcAft>
                <a:spcPts val="0"/>
              </a:spcAft>
              <a:buClr>
                <a:srgbClr val="1C4587"/>
              </a:buClr>
              <a:buSzPct val="100000"/>
              <a:buFont typeface="Arial" charset="0"/>
              <a:buChar char="•"/>
            </a:pPr>
            <a:r>
              <a:rPr lang="en" sz="2400" dirty="0">
                <a:solidFill>
                  <a:srgbClr val="1C4587"/>
                </a:solidFill>
              </a:rPr>
              <a:t>Required to learn how to assemble an advanced project in a short amount of time.</a:t>
            </a:r>
          </a:p>
          <a:p>
            <a:pPr marL="914400" marR="0" lvl="1" indent="-381000" algn="l" rtl="0">
              <a:lnSpc>
                <a:spcPct val="115000"/>
              </a:lnSpc>
              <a:spcBef>
                <a:spcPts val="0"/>
              </a:spcBef>
              <a:spcAft>
                <a:spcPts val="0"/>
              </a:spcAft>
              <a:buClr>
                <a:srgbClr val="1C4587"/>
              </a:buClr>
              <a:buSzPct val="100000"/>
              <a:buFont typeface="Arial" charset="0"/>
              <a:buChar char="•"/>
            </a:pPr>
            <a:r>
              <a:rPr lang="en" sz="2400" dirty="0">
                <a:solidFill>
                  <a:srgbClr val="1C4587"/>
                </a:solidFill>
              </a:rPr>
              <a:t>Voltage irregularities</a:t>
            </a:r>
          </a:p>
          <a:p>
            <a:pPr marL="457200" marR="0" lvl="0" indent="-381000" algn="l" rtl="0">
              <a:lnSpc>
                <a:spcPct val="115000"/>
              </a:lnSpc>
              <a:spcBef>
                <a:spcPts val="0"/>
              </a:spcBef>
              <a:spcAft>
                <a:spcPts val="0"/>
              </a:spcAft>
              <a:buClr>
                <a:srgbClr val="1C4587"/>
              </a:buClr>
              <a:buSzPct val="100000"/>
              <a:buFont typeface="Arial" charset="0"/>
              <a:buChar char="•"/>
            </a:pPr>
            <a:r>
              <a:rPr lang="en" sz="2400" dirty="0">
                <a:solidFill>
                  <a:srgbClr val="1C4587"/>
                </a:solidFill>
              </a:rPr>
              <a:t>Difficult to debug hardware</a:t>
            </a:r>
          </a:p>
          <a:p>
            <a:pPr marL="914400" marR="0" lvl="1" indent="-381000" algn="l" rtl="0">
              <a:lnSpc>
                <a:spcPct val="115000"/>
              </a:lnSpc>
              <a:spcBef>
                <a:spcPts val="0"/>
              </a:spcBef>
              <a:spcAft>
                <a:spcPts val="0"/>
              </a:spcAft>
              <a:buClr>
                <a:srgbClr val="1C4587"/>
              </a:buClr>
              <a:buSzPct val="100000"/>
              <a:buFont typeface="Arial" charset="0"/>
              <a:buChar char="•"/>
            </a:pPr>
            <a:r>
              <a:rPr lang="en" sz="2400" dirty="0">
                <a:solidFill>
                  <a:srgbClr val="1C4587"/>
                </a:solidFill>
              </a:rPr>
              <a:t>No debugging mode</a:t>
            </a:r>
          </a:p>
          <a:p>
            <a:pPr marL="457200" marR="0" lvl="0" indent="-381000" algn="l" rtl="0">
              <a:lnSpc>
                <a:spcPct val="115000"/>
              </a:lnSpc>
              <a:spcBef>
                <a:spcPts val="0"/>
              </a:spcBef>
              <a:spcAft>
                <a:spcPts val="0"/>
              </a:spcAft>
              <a:buClr>
                <a:srgbClr val="1C4587"/>
              </a:buClr>
              <a:buSzPct val="100000"/>
              <a:buFont typeface="Arial" charset="0"/>
              <a:buChar char="•"/>
            </a:pPr>
            <a:r>
              <a:rPr lang="en" sz="2400" dirty="0">
                <a:solidFill>
                  <a:srgbClr val="1C4587"/>
                </a:solidFill>
              </a:rPr>
              <a:t>Requires special tools</a:t>
            </a:r>
          </a:p>
          <a:p>
            <a:pPr marL="914400" marR="0" lvl="1" indent="-381000" algn="l" rtl="0">
              <a:lnSpc>
                <a:spcPct val="115000"/>
              </a:lnSpc>
              <a:spcBef>
                <a:spcPts val="0"/>
              </a:spcBef>
              <a:spcAft>
                <a:spcPts val="0"/>
              </a:spcAft>
              <a:buClr>
                <a:srgbClr val="1C4587"/>
              </a:buClr>
              <a:buSzPct val="100000"/>
              <a:buFont typeface="Arial" charset="0"/>
              <a:buChar char="•"/>
            </a:pPr>
            <a:r>
              <a:rPr lang="en" sz="2400" dirty="0">
                <a:solidFill>
                  <a:srgbClr val="1C4587"/>
                </a:solidFill>
              </a:rPr>
              <a:t>Voltmeter, Soldering iron</a:t>
            </a:r>
          </a:p>
          <a:p>
            <a:pPr marL="457200" lvl="0" indent="-381000" rtl="0">
              <a:spcBef>
                <a:spcPts val="0"/>
              </a:spcBef>
              <a:spcAft>
                <a:spcPts val="0"/>
              </a:spcAft>
              <a:buClr>
                <a:srgbClr val="1C4587"/>
              </a:buClr>
              <a:buSzPct val="100000"/>
              <a:buFont typeface="Arial" charset="0"/>
              <a:buChar char="•"/>
            </a:pPr>
            <a:r>
              <a:rPr lang="en" sz="2400" dirty="0">
                <a:solidFill>
                  <a:srgbClr val="1C4587"/>
                </a:solidFill>
              </a:rPr>
              <a:t>Permanent damage	</a:t>
            </a:r>
          </a:p>
          <a:p>
            <a:pPr marL="914400" lvl="1" indent="-381000" rtl="0">
              <a:spcBef>
                <a:spcPts val="0"/>
              </a:spcBef>
              <a:spcAft>
                <a:spcPts val="0"/>
              </a:spcAft>
              <a:buClr>
                <a:srgbClr val="1C4587"/>
              </a:buClr>
              <a:buSzPct val="100000"/>
              <a:buFont typeface="Arial" charset="0"/>
              <a:buChar char="•"/>
            </a:pPr>
            <a:r>
              <a:rPr lang="en" sz="2400" dirty="0">
                <a:solidFill>
                  <a:srgbClr val="1C4587"/>
                </a:solidFill>
              </a:rPr>
              <a:t>Car replacement</a:t>
            </a:r>
          </a:p>
        </p:txBody>
      </p:sp>
      <p:pic>
        <p:nvPicPr>
          <p:cNvPr id="133" name="Shape 133"/>
          <p:cNvPicPr preferRelativeResize="0"/>
          <p:nvPr/>
        </p:nvPicPr>
        <p:blipFill>
          <a:blip r:embed="rId3">
            <a:alphaModFix/>
          </a:blip>
          <a:stretch>
            <a:fillRect/>
          </a:stretch>
        </p:blipFill>
        <p:spPr>
          <a:xfrm>
            <a:off x="5070475" y="4323675"/>
            <a:ext cx="3224975" cy="2151049"/>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DFDFDF"/>
        </a:solidFill>
        <a:effectLst/>
      </p:bgPr>
    </p:bg>
    <p:spTree>
      <p:nvGrpSpPr>
        <p:cNvPr id="1" name="Shape 137"/>
        <p:cNvGrpSpPr/>
        <p:nvPr/>
      </p:nvGrpSpPr>
      <p:grpSpPr>
        <a:xfrm>
          <a:off x="0" y="0"/>
          <a:ext cx="0" cy="0"/>
          <a:chOff x="0" y="0"/>
          <a:chExt cx="0" cy="0"/>
        </a:xfrm>
      </p:grpSpPr>
      <p:sp>
        <p:nvSpPr>
          <p:cNvPr id="138" name="Shape 138"/>
          <p:cNvSpPr txBox="1">
            <a:spLocks noGrp="1"/>
          </p:cNvSpPr>
          <p:nvPr>
            <p:ph type="ctrTitle" idx="4294967295"/>
          </p:nvPr>
        </p:nvSpPr>
        <p:spPr>
          <a:xfrm>
            <a:off x="-47424" y="2796166"/>
            <a:ext cx="3792300" cy="2736900"/>
          </a:xfrm>
          <a:prstGeom prst="rect">
            <a:avLst/>
          </a:prstGeom>
        </p:spPr>
        <p:txBody>
          <a:bodyPr lIns="91425" tIns="91425" rIns="91425" bIns="91425" anchor="t" anchorCtr="0">
            <a:noAutofit/>
          </a:bodyPr>
          <a:lstStyle/>
          <a:p>
            <a:pPr lvl="0" algn="l" rtl="0">
              <a:spcBef>
                <a:spcPts val="0"/>
              </a:spcBef>
              <a:buNone/>
            </a:pPr>
            <a:r>
              <a:rPr lang="en" sz="4800">
                <a:solidFill>
                  <a:srgbClr val="1C4587"/>
                </a:solidFill>
              </a:rPr>
              <a:t>   Carduino</a:t>
            </a:r>
          </a:p>
        </p:txBody>
      </p:sp>
      <p:sp>
        <p:nvSpPr>
          <p:cNvPr id="139" name="Shape 139"/>
          <p:cNvSpPr txBox="1">
            <a:spLocks noGrp="1"/>
          </p:cNvSpPr>
          <p:nvPr>
            <p:ph type="subTitle" idx="4294967295"/>
          </p:nvPr>
        </p:nvSpPr>
        <p:spPr>
          <a:xfrm>
            <a:off x="387900" y="3626433"/>
            <a:ext cx="8520600" cy="1056900"/>
          </a:xfrm>
          <a:prstGeom prst="rect">
            <a:avLst/>
          </a:prstGeom>
        </p:spPr>
        <p:txBody>
          <a:bodyPr lIns="91425" tIns="91425" rIns="91425" bIns="91425" anchor="t" anchorCtr="0">
            <a:noAutofit/>
          </a:bodyPr>
          <a:lstStyle/>
          <a:p>
            <a:pPr lvl="0" algn="l" rtl="0">
              <a:spcBef>
                <a:spcPts val="0"/>
              </a:spcBef>
              <a:buNone/>
            </a:pPr>
            <a:r>
              <a:rPr lang="en" sz="1800">
                <a:solidFill>
                  <a:srgbClr val="000000"/>
                </a:solidFill>
              </a:rPr>
              <a:t>Roberto Rosas</a:t>
            </a:r>
          </a:p>
        </p:txBody>
      </p:sp>
      <p:cxnSp>
        <p:nvCxnSpPr>
          <p:cNvPr id="140" name="Shape 140"/>
          <p:cNvCxnSpPr/>
          <p:nvPr/>
        </p:nvCxnSpPr>
        <p:spPr>
          <a:xfrm>
            <a:off x="489600" y="3626433"/>
            <a:ext cx="4960200" cy="15300"/>
          </a:xfrm>
          <a:prstGeom prst="straightConnector1">
            <a:avLst/>
          </a:prstGeom>
          <a:noFill/>
          <a:ln w="19050" cap="flat" cmpd="sng">
            <a:solidFill>
              <a:srgbClr val="4A86E8"/>
            </a:solidFill>
            <a:prstDash val="solid"/>
            <a:round/>
            <a:headEnd type="none" w="lg" len="lg"/>
            <a:tailEnd type="none" w="lg" len="lg"/>
          </a:ln>
        </p:spPr>
      </p:cxnSp>
      <p:pic>
        <p:nvPicPr>
          <p:cNvPr id="141" name="Shape 141"/>
          <p:cNvPicPr preferRelativeResize="0"/>
          <p:nvPr/>
        </p:nvPicPr>
        <p:blipFill>
          <a:blip r:embed="rId3">
            <a:alphaModFix/>
          </a:blip>
          <a:stretch>
            <a:fillRect/>
          </a:stretch>
        </p:blipFill>
        <p:spPr>
          <a:xfrm>
            <a:off x="6313099" y="4259933"/>
            <a:ext cx="1969775" cy="196977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DFDFDF"/>
        </a:solidFill>
        <a:effectLst/>
      </p:bgPr>
    </p:bg>
    <p:spTree>
      <p:nvGrpSpPr>
        <p:cNvPr id="1" name="Shape 145"/>
        <p:cNvGrpSpPr/>
        <p:nvPr/>
      </p:nvGrpSpPr>
      <p:grpSpPr>
        <a:xfrm>
          <a:off x="0" y="0"/>
          <a:ext cx="0" cy="0"/>
          <a:chOff x="0" y="0"/>
          <a:chExt cx="0" cy="0"/>
        </a:xfrm>
      </p:grpSpPr>
      <p:sp>
        <p:nvSpPr>
          <p:cNvPr id="146" name="Shape 146"/>
          <p:cNvSpPr txBox="1">
            <a:spLocks noGrp="1"/>
          </p:cNvSpPr>
          <p:nvPr>
            <p:ph type="title"/>
          </p:nvPr>
        </p:nvSpPr>
        <p:spPr>
          <a:xfrm>
            <a:off x="311700" y="593366"/>
            <a:ext cx="8520600" cy="943200"/>
          </a:xfrm>
          <a:prstGeom prst="rect">
            <a:avLst/>
          </a:prstGeom>
        </p:spPr>
        <p:txBody>
          <a:bodyPr lIns="91425" tIns="91425" rIns="91425" bIns="91425" anchor="t" anchorCtr="0">
            <a:noAutofit/>
          </a:bodyPr>
          <a:lstStyle/>
          <a:p>
            <a:pPr lvl="0" algn="ctr">
              <a:spcBef>
                <a:spcPts val="0"/>
              </a:spcBef>
              <a:buNone/>
            </a:pPr>
            <a:r>
              <a:rPr lang="en" sz="3600">
                <a:solidFill>
                  <a:srgbClr val="1C4587"/>
                </a:solidFill>
              </a:rPr>
              <a:t>Carduino</a:t>
            </a:r>
          </a:p>
        </p:txBody>
      </p:sp>
      <p:sp>
        <p:nvSpPr>
          <p:cNvPr id="147" name="Shape 147"/>
          <p:cNvSpPr txBox="1">
            <a:spLocks noGrp="1"/>
          </p:cNvSpPr>
          <p:nvPr>
            <p:ph type="body" idx="1"/>
          </p:nvPr>
        </p:nvSpPr>
        <p:spPr>
          <a:xfrm>
            <a:off x="311700" y="1688433"/>
            <a:ext cx="8520600" cy="4403700"/>
          </a:xfrm>
          <a:prstGeom prst="rect">
            <a:avLst/>
          </a:prstGeom>
        </p:spPr>
        <p:txBody>
          <a:bodyPr lIns="91425" tIns="91425" rIns="91425" bIns="91425" anchor="t" anchorCtr="0">
            <a:noAutofit/>
          </a:bodyPr>
          <a:lstStyle/>
          <a:p>
            <a:pPr marL="457200" lvl="0" indent="-381000" rtl="0">
              <a:spcBef>
                <a:spcPts val="0"/>
              </a:spcBef>
              <a:buClr>
                <a:srgbClr val="1C4587"/>
              </a:buClr>
              <a:buSzPct val="100000"/>
              <a:buFont typeface="Arial" charset="0"/>
              <a:buChar char="•"/>
            </a:pPr>
            <a:r>
              <a:rPr lang="en" sz="2400" dirty="0">
                <a:solidFill>
                  <a:srgbClr val="1C4587"/>
                </a:solidFill>
              </a:rPr>
              <a:t>Brought to life with Android Studio</a:t>
            </a:r>
          </a:p>
          <a:p>
            <a:pPr marL="457200" lvl="0" indent="-381000" rtl="0">
              <a:spcBef>
                <a:spcPts val="0"/>
              </a:spcBef>
              <a:buClr>
                <a:srgbClr val="1C4587"/>
              </a:buClr>
              <a:buSzPct val="100000"/>
              <a:buFont typeface="Arial" charset="0"/>
              <a:buChar char="•"/>
            </a:pPr>
            <a:r>
              <a:rPr lang="en" sz="2400" dirty="0">
                <a:solidFill>
                  <a:srgbClr val="1C4587"/>
                </a:solidFill>
              </a:rPr>
              <a:t>Main source of communication with car</a:t>
            </a:r>
          </a:p>
          <a:p>
            <a:pPr marL="457200" lvl="0" indent="-381000" rtl="0">
              <a:spcBef>
                <a:spcPts val="0"/>
              </a:spcBef>
              <a:buClr>
                <a:srgbClr val="1C4587"/>
              </a:buClr>
              <a:buSzPct val="100000"/>
              <a:buFont typeface="Arial" charset="0"/>
              <a:buChar char="•"/>
            </a:pPr>
            <a:r>
              <a:rPr lang="en" sz="2400" dirty="0">
                <a:solidFill>
                  <a:srgbClr val="1C4587"/>
                </a:solidFill>
              </a:rPr>
              <a:t>Has various features</a:t>
            </a:r>
          </a:p>
          <a:p>
            <a:pPr marL="914400" lvl="1" indent="-381000" rtl="0">
              <a:spcBef>
                <a:spcPts val="0"/>
              </a:spcBef>
              <a:buClr>
                <a:srgbClr val="1C4587"/>
              </a:buClr>
              <a:buSzPct val="100000"/>
              <a:buFont typeface="Arial" charset="0"/>
              <a:buChar char="•"/>
            </a:pPr>
            <a:r>
              <a:rPr lang="en" sz="2400" dirty="0">
                <a:solidFill>
                  <a:srgbClr val="1C4587"/>
                </a:solidFill>
              </a:rPr>
              <a:t>Manual mode</a:t>
            </a:r>
          </a:p>
          <a:p>
            <a:pPr marL="914400" lvl="1" indent="-381000" rtl="0">
              <a:spcBef>
                <a:spcPts val="0"/>
              </a:spcBef>
              <a:buClr>
                <a:srgbClr val="1C4587"/>
              </a:buClr>
              <a:buSzPct val="100000"/>
              <a:buFont typeface="Arial" charset="0"/>
              <a:buChar char="•"/>
            </a:pPr>
            <a:r>
              <a:rPr lang="en" sz="2400" dirty="0">
                <a:solidFill>
                  <a:srgbClr val="1C4587"/>
                </a:solidFill>
              </a:rPr>
              <a:t>Auto Drive</a:t>
            </a:r>
          </a:p>
          <a:p>
            <a:pPr marL="914400" lvl="1" indent="-381000" rtl="0">
              <a:spcBef>
                <a:spcPts val="0"/>
              </a:spcBef>
              <a:buClr>
                <a:srgbClr val="1C4587"/>
              </a:buClr>
              <a:buSzPct val="100000"/>
              <a:buFont typeface="Arial" charset="0"/>
              <a:buChar char="•"/>
            </a:pPr>
            <a:r>
              <a:rPr lang="en" sz="2400" dirty="0">
                <a:solidFill>
                  <a:srgbClr val="1C4587"/>
                </a:solidFill>
              </a:rPr>
              <a:t>Parking</a:t>
            </a:r>
          </a:p>
        </p:txBody>
      </p:sp>
      <p:pic>
        <p:nvPicPr>
          <p:cNvPr id="148" name="Shape 148" descr="Screenshot_20170412-140130.png"/>
          <p:cNvPicPr preferRelativeResize="0"/>
          <p:nvPr/>
        </p:nvPicPr>
        <p:blipFill>
          <a:blip r:embed="rId3">
            <a:alphaModFix/>
          </a:blip>
          <a:stretch>
            <a:fillRect/>
          </a:stretch>
        </p:blipFill>
        <p:spPr>
          <a:xfrm>
            <a:off x="3649750" y="3216650"/>
            <a:ext cx="5247500" cy="2951726"/>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DFDFDF"/>
        </a:solidFill>
        <a:effectLst/>
      </p:bgPr>
    </p:bg>
    <p:spTree>
      <p:nvGrpSpPr>
        <p:cNvPr id="1" name="Shape 152"/>
        <p:cNvGrpSpPr/>
        <p:nvPr/>
      </p:nvGrpSpPr>
      <p:grpSpPr>
        <a:xfrm>
          <a:off x="0" y="0"/>
          <a:ext cx="0" cy="0"/>
          <a:chOff x="0" y="0"/>
          <a:chExt cx="0" cy="0"/>
        </a:xfrm>
      </p:grpSpPr>
      <p:sp>
        <p:nvSpPr>
          <p:cNvPr id="153" name="Shape 153"/>
          <p:cNvSpPr txBox="1">
            <a:spLocks noGrp="1"/>
          </p:cNvSpPr>
          <p:nvPr>
            <p:ph type="title"/>
          </p:nvPr>
        </p:nvSpPr>
        <p:spPr>
          <a:xfrm>
            <a:off x="311700" y="593366"/>
            <a:ext cx="8520600" cy="943200"/>
          </a:xfrm>
          <a:prstGeom prst="rect">
            <a:avLst/>
          </a:prstGeom>
        </p:spPr>
        <p:txBody>
          <a:bodyPr lIns="91425" tIns="91425" rIns="91425" bIns="91425" anchor="t" anchorCtr="0">
            <a:noAutofit/>
          </a:bodyPr>
          <a:lstStyle/>
          <a:p>
            <a:pPr lvl="0" algn="ctr" rtl="0">
              <a:spcBef>
                <a:spcPts val="0"/>
              </a:spcBef>
              <a:buNone/>
            </a:pPr>
            <a:r>
              <a:rPr lang="en" sz="3600">
                <a:solidFill>
                  <a:srgbClr val="1C4587"/>
                </a:solidFill>
              </a:rPr>
              <a:t>Carduino: Specifications </a:t>
            </a:r>
          </a:p>
        </p:txBody>
      </p:sp>
      <p:sp>
        <p:nvSpPr>
          <p:cNvPr id="154" name="Shape 154"/>
          <p:cNvSpPr txBox="1">
            <a:spLocks noGrp="1"/>
          </p:cNvSpPr>
          <p:nvPr>
            <p:ph type="body" idx="1"/>
          </p:nvPr>
        </p:nvSpPr>
        <p:spPr>
          <a:xfrm>
            <a:off x="311700" y="1536625"/>
            <a:ext cx="4636818" cy="4555200"/>
          </a:xfrm>
          <a:prstGeom prst="rect">
            <a:avLst/>
          </a:prstGeom>
        </p:spPr>
        <p:txBody>
          <a:bodyPr lIns="91425" tIns="91425" rIns="91425" bIns="91425" anchor="t" anchorCtr="0">
            <a:noAutofit/>
          </a:bodyPr>
          <a:lstStyle/>
          <a:p>
            <a:pPr marL="457200" lvl="0" indent="-355600" rtl="0">
              <a:spcBef>
                <a:spcPts val="0"/>
              </a:spcBef>
              <a:buClr>
                <a:srgbClr val="1C4587"/>
              </a:buClr>
              <a:buSzPct val="100000"/>
              <a:buFont typeface="Arial" charset="0"/>
              <a:buChar char="•"/>
            </a:pPr>
            <a:r>
              <a:rPr lang="en" sz="2000" dirty="0">
                <a:solidFill>
                  <a:srgbClr val="1C4587"/>
                </a:solidFill>
              </a:rPr>
              <a:t>Runs safely on Android 5.0 </a:t>
            </a:r>
            <a:br>
              <a:rPr lang="en" sz="2000" dirty="0">
                <a:solidFill>
                  <a:srgbClr val="1C4587"/>
                </a:solidFill>
              </a:rPr>
            </a:br>
            <a:r>
              <a:rPr lang="en" sz="2000" dirty="0">
                <a:solidFill>
                  <a:srgbClr val="1C4587"/>
                </a:solidFill>
              </a:rPr>
              <a:t>(7.0  very buggy and unstable) </a:t>
            </a:r>
          </a:p>
          <a:p>
            <a:pPr marL="457200" lvl="0" indent="-355600" rtl="0">
              <a:spcBef>
                <a:spcPts val="0"/>
              </a:spcBef>
              <a:buClr>
                <a:srgbClr val="1C4587"/>
              </a:buClr>
              <a:buSzPct val="100000"/>
              <a:buFont typeface="Arial" charset="0"/>
              <a:buChar char="•"/>
            </a:pPr>
            <a:r>
              <a:rPr lang="en" sz="2000" dirty="0">
                <a:solidFill>
                  <a:srgbClr val="1C4587"/>
                </a:solidFill>
              </a:rPr>
              <a:t>Supported with </a:t>
            </a:r>
            <a:r>
              <a:rPr lang="en" sz="2000" dirty="0" err="1">
                <a:solidFill>
                  <a:srgbClr val="1C4587"/>
                </a:solidFill>
              </a:rPr>
              <a:t>OpenCV</a:t>
            </a:r>
            <a:r>
              <a:rPr lang="en" sz="2000" dirty="0">
                <a:solidFill>
                  <a:srgbClr val="1C4587"/>
                </a:solidFill>
              </a:rPr>
              <a:t> library </a:t>
            </a:r>
          </a:p>
          <a:p>
            <a:pPr marL="457200" lvl="0" indent="-355600" rtl="0">
              <a:spcBef>
                <a:spcPts val="0"/>
              </a:spcBef>
              <a:buClr>
                <a:srgbClr val="1C4587"/>
              </a:buClr>
              <a:buSzPct val="100000"/>
              <a:buFont typeface="Arial" charset="0"/>
              <a:buChar char="•"/>
            </a:pPr>
            <a:r>
              <a:rPr lang="en" sz="2000" dirty="0">
                <a:solidFill>
                  <a:srgbClr val="1C4587"/>
                </a:solidFill>
              </a:rPr>
              <a:t>Bluetooth operated application </a:t>
            </a:r>
          </a:p>
          <a:p>
            <a:pPr marL="457200" lvl="0" indent="-355600" rtl="0">
              <a:spcBef>
                <a:spcPts val="0"/>
              </a:spcBef>
              <a:buClr>
                <a:srgbClr val="1C4587"/>
              </a:buClr>
              <a:buSzPct val="100000"/>
              <a:buFont typeface="Arial" charset="0"/>
              <a:buChar char="•"/>
            </a:pPr>
            <a:r>
              <a:rPr lang="en" sz="2000" dirty="0">
                <a:solidFill>
                  <a:srgbClr val="1C4587"/>
                </a:solidFill>
              </a:rPr>
              <a:t>Contains Driving and Parking algorithm from Simulator</a:t>
            </a:r>
          </a:p>
          <a:p>
            <a:pPr marL="457200" lvl="0" indent="-355600" rtl="0">
              <a:spcBef>
                <a:spcPts val="0"/>
              </a:spcBef>
              <a:buClr>
                <a:srgbClr val="1C4587"/>
              </a:buClr>
              <a:buSzPct val="100000"/>
              <a:buFont typeface="Arial" charset="0"/>
              <a:buChar char="•"/>
            </a:pPr>
            <a:r>
              <a:rPr lang="en" sz="2000" dirty="0">
                <a:solidFill>
                  <a:srgbClr val="1C4587"/>
                </a:solidFill>
              </a:rPr>
              <a:t>Manual Mode sends strings to Arduino Board </a:t>
            </a:r>
          </a:p>
          <a:p>
            <a:pPr marL="457200" lvl="0" indent="-355600" rtl="0">
              <a:spcBef>
                <a:spcPts val="0"/>
              </a:spcBef>
              <a:buClr>
                <a:srgbClr val="1C4587"/>
              </a:buClr>
              <a:buSzPct val="100000"/>
              <a:buFont typeface="Arial" charset="0"/>
              <a:buChar char="•"/>
            </a:pPr>
            <a:r>
              <a:rPr lang="en" sz="2000" dirty="0">
                <a:solidFill>
                  <a:srgbClr val="1C4587"/>
                </a:solidFill>
              </a:rPr>
              <a:t>Arduino Board was programmed with Arduino IDE to handle input data </a:t>
            </a:r>
          </a:p>
          <a:p>
            <a:pPr lvl="0" rtl="0">
              <a:spcBef>
                <a:spcPts val="0"/>
              </a:spcBef>
              <a:buNone/>
            </a:pPr>
            <a:endParaRPr sz="2000" dirty="0">
              <a:solidFill>
                <a:srgbClr val="1C4587"/>
              </a:solidFill>
            </a:endParaRPr>
          </a:p>
        </p:txBody>
      </p:sp>
      <p:pic>
        <p:nvPicPr>
          <p:cNvPr id="155" name="Shape 155" descr="1200px-OpenCV_Logo_with_text_svg_version.svg.png"/>
          <p:cNvPicPr preferRelativeResize="0"/>
          <p:nvPr/>
        </p:nvPicPr>
        <p:blipFill>
          <a:blip r:embed="rId3">
            <a:alphaModFix/>
          </a:blip>
          <a:stretch>
            <a:fillRect/>
          </a:stretch>
        </p:blipFill>
        <p:spPr>
          <a:xfrm>
            <a:off x="5781125" y="1536620"/>
            <a:ext cx="2026650" cy="2496149"/>
          </a:xfrm>
          <a:prstGeom prst="rect">
            <a:avLst/>
          </a:prstGeom>
          <a:noFill/>
          <a:ln>
            <a:noFill/>
          </a:ln>
        </p:spPr>
      </p:pic>
      <p:pic>
        <p:nvPicPr>
          <p:cNvPr id="156" name="Shape 156" descr="arduino_official_Logo__.png"/>
          <p:cNvPicPr preferRelativeResize="0"/>
          <p:nvPr/>
        </p:nvPicPr>
        <p:blipFill>
          <a:blip r:embed="rId4">
            <a:alphaModFix/>
          </a:blip>
          <a:stretch>
            <a:fillRect/>
          </a:stretch>
        </p:blipFill>
        <p:spPr>
          <a:xfrm>
            <a:off x="5699075" y="4212520"/>
            <a:ext cx="2190750" cy="166687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DFDFDF"/>
        </a:solidFill>
        <a:effectLst/>
      </p:bgPr>
    </p:bg>
    <p:spTree>
      <p:nvGrpSpPr>
        <p:cNvPr id="1" name="Shape 160"/>
        <p:cNvGrpSpPr/>
        <p:nvPr/>
      </p:nvGrpSpPr>
      <p:grpSpPr>
        <a:xfrm>
          <a:off x="0" y="0"/>
          <a:ext cx="0" cy="0"/>
          <a:chOff x="0" y="0"/>
          <a:chExt cx="0" cy="0"/>
        </a:xfrm>
      </p:grpSpPr>
      <p:sp>
        <p:nvSpPr>
          <p:cNvPr id="161" name="Shape 161"/>
          <p:cNvSpPr txBox="1">
            <a:spLocks noGrp="1"/>
          </p:cNvSpPr>
          <p:nvPr>
            <p:ph type="title"/>
          </p:nvPr>
        </p:nvSpPr>
        <p:spPr>
          <a:xfrm>
            <a:off x="311700" y="593366"/>
            <a:ext cx="8520600" cy="943200"/>
          </a:xfrm>
          <a:prstGeom prst="rect">
            <a:avLst/>
          </a:prstGeom>
        </p:spPr>
        <p:txBody>
          <a:bodyPr lIns="91425" tIns="91425" rIns="91425" bIns="91425" anchor="t" anchorCtr="0">
            <a:noAutofit/>
          </a:bodyPr>
          <a:lstStyle/>
          <a:p>
            <a:pPr lvl="0" algn="ctr" rtl="0">
              <a:spcBef>
                <a:spcPts val="0"/>
              </a:spcBef>
              <a:buNone/>
            </a:pPr>
            <a:r>
              <a:rPr lang="en" sz="3600">
                <a:solidFill>
                  <a:srgbClr val="1C4587"/>
                </a:solidFill>
              </a:rPr>
              <a:t>Challenges</a:t>
            </a:r>
          </a:p>
        </p:txBody>
      </p:sp>
      <p:sp>
        <p:nvSpPr>
          <p:cNvPr id="162" name="Shape 162"/>
          <p:cNvSpPr txBox="1">
            <a:spLocks noGrp="1"/>
          </p:cNvSpPr>
          <p:nvPr>
            <p:ph type="body" idx="1"/>
          </p:nvPr>
        </p:nvSpPr>
        <p:spPr>
          <a:xfrm>
            <a:off x="311699" y="1536625"/>
            <a:ext cx="4778325" cy="4555200"/>
          </a:xfrm>
          <a:prstGeom prst="rect">
            <a:avLst/>
          </a:prstGeom>
        </p:spPr>
        <p:txBody>
          <a:bodyPr lIns="91425" tIns="91425" rIns="91425" bIns="91425" anchor="t" anchorCtr="0">
            <a:noAutofit/>
          </a:bodyPr>
          <a:lstStyle/>
          <a:p>
            <a:pPr marL="457200" marR="0" lvl="0" indent="-381000" algn="l" rtl="0">
              <a:lnSpc>
                <a:spcPct val="115000"/>
              </a:lnSpc>
              <a:spcBef>
                <a:spcPts val="0"/>
              </a:spcBef>
              <a:spcAft>
                <a:spcPts val="0"/>
              </a:spcAft>
              <a:buClr>
                <a:srgbClr val="1C4587"/>
              </a:buClr>
              <a:buSzPct val="100000"/>
              <a:buFont typeface="Arial" charset="0"/>
              <a:buChar char="•"/>
            </a:pPr>
            <a:r>
              <a:rPr lang="en" sz="2400" dirty="0">
                <a:solidFill>
                  <a:srgbClr val="1C4587"/>
                </a:solidFill>
              </a:rPr>
              <a:t>Finding the current libraries that are not outdated and deprecated </a:t>
            </a:r>
          </a:p>
          <a:p>
            <a:pPr marL="457200" marR="0" lvl="0" indent="-381000" algn="l" rtl="0">
              <a:lnSpc>
                <a:spcPct val="115000"/>
              </a:lnSpc>
              <a:spcBef>
                <a:spcPts val="0"/>
              </a:spcBef>
              <a:spcAft>
                <a:spcPts val="0"/>
              </a:spcAft>
              <a:buClr>
                <a:srgbClr val="1C4587"/>
              </a:buClr>
              <a:buSzPct val="100000"/>
              <a:buFont typeface="Arial" charset="0"/>
              <a:buChar char="•"/>
            </a:pPr>
            <a:r>
              <a:rPr lang="en" sz="2400" dirty="0">
                <a:solidFill>
                  <a:srgbClr val="1C4587"/>
                </a:solidFill>
              </a:rPr>
              <a:t>Android Studio Limitations</a:t>
            </a:r>
          </a:p>
          <a:p>
            <a:pPr marL="457200" marR="0" lvl="0" indent="-381000" algn="l" rtl="0">
              <a:lnSpc>
                <a:spcPct val="115000"/>
              </a:lnSpc>
              <a:spcBef>
                <a:spcPts val="0"/>
              </a:spcBef>
              <a:spcAft>
                <a:spcPts val="0"/>
              </a:spcAft>
              <a:buClr>
                <a:srgbClr val="1C4587"/>
              </a:buClr>
              <a:buSzPct val="100000"/>
              <a:buFont typeface="Arial" charset="0"/>
              <a:buChar char="•"/>
            </a:pPr>
            <a:r>
              <a:rPr lang="en" sz="2400" dirty="0">
                <a:solidFill>
                  <a:srgbClr val="1C4587"/>
                </a:solidFill>
              </a:rPr>
              <a:t>Getting it to work on Android 7.0 </a:t>
            </a:r>
          </a:p>
          <a:p>
            <a:pPr marL="457200" marR="0" lvl="0" indent="-381000" algn="l" rtl="0">
              <a:lnSpc>
                <a:spcPct val="115000"/>
              </a:lnSpc>
              <a:spcBef>
                <a:spcPts val="0"/>
              </a:spcBef>
              <a:spcAft>
                <a:spcPts val="0"/>
              </a:spcAft>
              <a:buClr>
                <a:srgbClr val="1C4587"/>
              </a:buClr>
              <a:buSzPct val="100000"/>
              <a:buFont typeface="Arial" charset="0"/>
              <a:buChar char="•"/>
            </a:pPr>
            <a:r>
              <a:rPr lang="en" sz="2400" dirty="0">
                <a:solidFill>
                  <a:srgbClr val="1C4587"/>
                </a:solidFill>
              </a:rPr>
              <a:t>Getting proper sensor values to avoid app crashes </a:t>
            </a:r>
          </a:p>
        </p:txBody>
      </p:sp>
      <p:pic>
        <p:nvPicPr>
          <p:cNvPr id="163" name="Shape 163"/>
          <p:cNvPicPr preferRelativeResize="0"/>
          <p:nvPr/>
        </p:nvPicPr>
        <p:blipFill rotWithShape="1">
          <a:blip r:embed="rId3">
            <a:alphaModFix/>
          </a:blip>
          <a:srcRect l="7615" r="17427"/>
          <a:stretch/>
        </p:blipFill>
        <p:spPr>
          <a:xfrm>
            <a:off x="5090025" y="2220652"/>
            <a:ext cx="3543800" cy="2836724"/>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DFDFDF"/>
        </a:solidFill>
        <a:effectLst/>
      </p:bgPr>
    </p:bg>
    <p:spTree>
      <p:nvGrpSpPr>
        <p:cNvPr id="1" name="Shape 167"/>
        <p:cNvGrpSpPr/>
        <p:nvPr/>
      </p:nvGrpSpPr>
      <p:grpSpPr>
        <a:xfrm>
          <a:off x="0" y="0"/>
          <a:ext cx="0" cy="0"/>
          <a:chOff x="0" y="0"/>
          <a:chExt cx="0" cy="0"/>
        </a:xfrm>
      </p:grpSpPr>
      <p:sp>
        <p:nvSpPr>
          <p:cNvPr id="168" name="Shape 168"/>
          <p:cNvSpPr txBox="1">
            <a:spLocks noGrp="1"/>
          </p:cNvSpPr>
          <p:nvPr>
            <p:ph type="ctrTitle" idx="4294967295"/>
          </p:nvPr>
        </p:nvSpPr>
        <p:spPr>
          <a:xfrm>
            <a:off x="0" y="2786416"/>
            <a:ext cx="3792300" cy="2736900"/>
          </a:xfrm>
          <a:prstGeom prst="rect">
            <a:avLst/>
          </a:prstGeom>
        </p:spPr>
        <p:txBody>
          <a:bodyPr lIns="91425" tIns="91425" rIns="91425" bIns="91425" anchor="t" anchorCtr="0">
            <a:noAutofit/>
          </a:bodyPr>
          <a:lstStyle/>
          <a:p>
            <a:pPr lvl="0" algn="l" rtl="0">
              <a:spcBef>
                <a:spcPts val="0"/>
              </a:spcBef>
              <a:buNone/>
            </a:pPr>
            <a:r>
              <a:rPr lang="en" sz="4800"/>
              <a:t>   </a:t>
            </a:r>
            <a:r>
              <a:rPr lang="en" sz="4800">
                <a:solidFill>
                  <a:srgbClr val="1C4587"/>
                </a:solidFill>
              </a:rPr>
              <a:t>Simulator</a:t>
            </a:r>
          </a:p>
        </p:txBody>
      </p:sp>
      <p:sp>
        <p:nvSpPr>
          <p:cNvPr id="169" name="Shape 169"/>
          <p:cNvSpPr txBox="1">
            <a:spLocks noGrp="1"/>
          </p:cNvSpPr>
          <p:nvPr>
            <p:ph type="subTitle" idx="4294967295"/>
          </p:nvPr>
        </p:nvSpPr>
        <p:spPr>
          <a:xfrm>
            <a:off x="464100" y="3626433"/>
            <a:ext cx="8520600" cy="1056900"/>
          </a:xfrm>
          <a:prstGeom prst="rect">
            <a:avLst/>
          </a:prstGeom>
        </p:spPr>
        <p:txBody>
          <a:bodyPr lIns="91425" tIns="91425" rIns="91425" bIns="91425" anchor="t" anchorCtr="0">
            <a:noAutofit/>
          </a:bodyPr>
          <a:lstStyle/>
          <a:p>
            <a:pPr lvl="0" algn="l" rtl="0">
              <a:spcBef>
                <a:spcPts val="0"/>
              </a:spcBef>
              <a:buNone/>
            </a:pPr>
            <a:r>
              <a:rPr lang="en" sz="1800">
                <a:solidFill>
                  <a:srgbClr val="000000"/>
                </a:solidFill>
              </a:rPr>
              <a:t>Simon Lam &amp; Ariel Suarez</a:t>
            </a:r>
          </a:p>
        </p:txBody>
      </p:sp>
      <p:cxnSp>
        <p:nvCxnSpPr>
          <p:cNvPr id="170" name="Shape 170"/>
          <p:cNvCxnSpPr/>
          <p:nvPr/>
        </p:nvCxnSpPr>
        <p:spPr>
          <a:xfrm>
            <a:off x="489600" y="3626433"/>
            <a:ext cx="4960200" cy="15300"/>
          </a:xfrm>
          <a:prstGeom prst="straightConnector1">
            <a:avLst/>
          </a:prstGeom>
          <a:noFill/>
          <a:ln w="19050" cap="flat" cmpd="sng">
            <a:solidFill>
              <a:srgbClr val="4A86E8"/>
            </a:solidFill>
            <a:prstDash val="solid"/>
            <a:round/>
            <a:headEnd type="none" w="lg" len="lg"/>
            <a:tailEnd type="none" w="lg" len="lg"/>
          </a:ln>
        </p:spPr>
      </p:cxn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DFDFDF"/>
        </a:solidFill>
        <a:effectLst/>
      </p:bgPr>
    </p:bg>
    <p:spTree>
      <p:nvGrpSpPr>
        <p:cNvPr id="1" name="Shape 174"/>
        <p:cNvGrpSpPr/>
        <p:nvPr/>
      </p:nvGrpSpPr>
      <p:grpSpPr>
        <a:xfrm>
          <a:off x="0" y="0"/>
          <a:ext cx="0" cy="0"/>
          <a:chOff x="0" y="0"/>
          <a:chExt cx="0" cy="0"/>
        </a:xfrm>
      </p:grpSpPr>
      <p:sp>
        <p:nvSpPr>
          <p:cNvPr id="175" name="Shape 175"/>
          <p:cNvSpPr txBox="1">
            <a:spLocks noGrp="1"/>
          </p:cNvSpPr>
          <p:nvPr>
            <p:ph type="title"/>
          </p:nvPr>
        </p:nvSpPr>
        <p:spPr>
          <a:xfrm>
            <a:off x="311700" y="593366"/>
            <a:ext cx="8520600" cy="943200"/>
          </a:xfrm>
          <a:prstGeom prst="rect">
            <a:avLst/>
          </a:prstGeom>
        </p:spPr>
        <p:txBody>
          <a:bodyPr lIns="91425" tIns="91425" rIns="91425" bIns="91425" anchor="t" anchorCtr="0">
            <a:noAutofit/>
          </a:bodyPr>
          <a:lstStyle/>
          <a:p>
            <a:pPr lvl="0" rtl="0">
              <a:spcBef>
                <a:spcPts val="0"/>
              </a:spcBef>
              <a:buNone/>
            </a:pPr>
            <a:r>
              <a:rPr lang="en" sz="3600">
                <a:solidFill>
                  <a:srgbClr val="1C4587"/>
                </a:solidFill>
              </a:rPr>
              <a:t>OpenDavinci Simulator</a:t>
            </a:r>
          </a:p>
        </p:txBody>
      </p:sp>
      <p:sp>
        <p:nvSpPr>
          <p:cNvPr id="176" name="Shape 176"/>
          <p:cNvSpPr txBox="1">
            <a:spLocks noGrp="1"/>
          </p:cNvSpPr>
          <p:nvPr>
            <p:ph type="body" idx="1"/>
          </p:nvPr>
        </p:nvSpPr>
        <p:spPr>
          <a:xfrm>
            <a:off x="311700" y="1459833"/>
            <a:ext cx="8520600" cy="4403700"/>
          </a:xfrm>
          <a:prstGeom prst="rect">
            <a:avLst/>
          </a:prstGeom>
        </p:spPr>
        <p:txBody>
          <a:bodyPr lIns="91425" tIns="91425" rIns="91425" bIns="91425" anchor="t" anchorCtr="0">
            <a:noAutofit/>
          </a:bodyPr>
          <a:lstStyle/>
          <a:p>
            <a:pPr marL="457200" lvl="0" indent="-381000" rtl="0">
              <a:spcBef>
                <a:spcPts val="0"/>
              </a:spcBef>
              <a:buClr>
                <a:srgbClr val="1C4587"/>
              </a:buClr>
              <a:buSzPct val="100000"/>
              <a:buFont typeface="Arial" charset="0"/>
              <a:buChar char="•"/>
            </a:pPr>
            <a:r>
              <a:rPr lang="en" sz="2400" dirty="0">
                <a:solidFill>
                  <a:srgbClr val="1C4587"/>
                </a:solidFill>
              </a:rPr>
              <a:t>Open-source simulation environment</a:t>
            </a:r>
          </a:p>
          <a:p>
            <a:pPr marL="457200" lvl="0" indent="-381000" rtl="0">
              <a:spcBef>
                <a:spcPts val="0"/>
              </a:spcBef>
              <a:buClr>
                <a:srgbClr val="1C4587"/>
              </a:buClr>
              <a:buSzPct val="100000"/>
              <a:buFont typeface="Arial" charset="0"/>
              <a:buChar char="•"/>
            </a:pPr>
            <a:r>
              <a:rPr lang="en" sz="2400" dirty="0">
                <a:solidFill>
                  <a:srgbClr val="1C4587"/>
                </a:solidFill>
              </a:rPr>
              <a:t>Written in standard C++</a:t>
            </a:r>
          </a:p>
          <a:p>
            <a:pPr marL="457200" lvl="0" indent="-381000" rtl="0">
              <a:spcBef>
                <a:spcPts val="0"/>
              </a:spcBef>
              <a:buClr>
                <a:srgbClr val="1C4587"/>
              </a:buClr>
              <a:buSzPct val="100000"/>
              <a:buFont typeface="Arial" charset="0"/>
              <a:buChar char="•"/>
            </a:pPr>
            <a:r>
              <a:rPr lang="en" sz="2400" dirty="0">
                <a:solidFill>
                  <a:srgbClr val="1C4587"/>
                </a:solidFill>
              </a:rPr>
              <a:t>Comes with pre-made sets of scenarios</a:t>
            </a:r>
          </a:p>
          <a:p>
            <a:pPr marL="457200" lvl="0" indent="-381000" rtl="0">
              <a:spcBef>
                <a:spcPts val="0"/>
              </a:spcBef>
              <a:buClr>
                <a:srgbClr val="1C4587"/>
              </a:buClr>
              <a:buSzPct val="100000"/>
              <a:buFont typeface="Arial" charset="0"/>
              <a:buChar char="•"/>
            </a:pPr>
            <a:r>
              <a:rPr lang="en" sz="2400" dirty="0" err="1">
                <a:solidFill>
                  <a:srgbClr val="1C4587"/>
                </a:solidFill>
              </a:rPr>
              <a:t>Opencv</a:t>
            </a:r>
            <a:r>
              <a:rPr lang="en" sz="2400" dirty="0">
                <a:solidFill>
                  <a:srgbClr val="1C4587"/>
                </a:solidFill>
              </a:rPr>
              <a:t> - Image processing library</a:t>
            </a:r>
          </a:p>
          <a:p>
            <a:pPr marL="457200" lvl="0" indent="-381000" rtl="0">
              <a:spcBef>
                <a:spcPts val="0"/>
              </a:spcBef>
              <a:buClr>
                <a:srgbClr val="1C4587"/>
              </a:buClr>
              <a:buSzPct val="100000"/>
              <a:buFont typeface="Arial" charset="0"/>
              <a:buChar char="•"/>
            </a:pPr>
            <a:r>
              <a:rPr lang="en" sz="2400" dirty="0" err="1">
                <a:solidFill>
                  <a:srgbClr val="1C4587"/>
                </a:solidFill>
              </a:rPr>
              <a:t>ODcockpit</a:t>
            </a:r>
            <a:r>
              <a:rPr lang="en" sz="2400" dirty="0">
                <a:solidFill>
                  <a:srgbClr val="1C4587"/>
                </a:solidFill>
              </a:rPr>
              <a:t> -Visualization Environment</a:t>
            </a:r>
          </a:p>
          <a:p>
            <a:pPr marL="457200" lvl="0" indent="-381000" rtl="0">
              <a:spcBef>
                <a:spcPts val="0"/>
              </a:spcBef>
              <a:buClr>
                <a:srgbClr val="1C4587"/>
              </a:buClr>
              <a:buSzPct val="100000"/>
              <a:buFont typeface="Arial" charset="0"/>
              <a:buChar char="•"/>
            </a:pPr>
            <a:r>
              <a:rPr lang="en" sz="2400" dirty="0" err="1">
                <a:solidFill>
                  <a:srgbClr val="1C4587"/>
                </a:solidFill>
              </a:rPr>
              <a:t>ScUI</a:t>
            </a:r>
            <a:r>
              <a:rPr lang="en" sz="2400" dirty="0">
                <a:solidFill>
                  <a:srgbClr val="1C4587"/>
                </a:solidFill>
              </a:rPr>
              <a:t> - precompiled scenario editor, useful for diverse testing</a:t>
            </a:r>
          </a:p>
          <a:p>
            <a:pPr marL="457200" lvl="0" indent="-381000" rtl="0">
              <a:spcBef>
                <a:spcPts val="0"/>
              </a:spcBef>
              <a:buClr>
                <a:srgbClr val="1C4587"/>
              </a:buClr>
              <a:buSzPct val="100000"/>
              <a:buFont typeface="Arial" charset="0"/>
              <a:buChar char="•"/>
            </a:pPr>
            <a:r>
              <a:rPr lang="en" sz="2400" dirty="0">
                <a:solidFill>
                  <a:srgbClr val="1C4587"/>
                </a:solidFill>
              </a:rPr>
              <a:t>Thanks to the complete environment, we focused on the driving logic</a:t>
            </a:r>
          </a:p>
        </p:txBody>
      </p:sp>
      <p:pic>
        <p:nvPicPr>
          <p:cNvPr id="177" name="Shape 177"/>
          <p:cNvPicPr preferRelativeResize="0"/>
          <p:nvPr/>
        </p:nvPicPr>
        <p:blipFill>
          <a:blip r:embed="rId3">
            <a:alphaModFix/>
          </a:blip>
          <a:stretch>
            <a:fillRect/>
          </a:stretch>
        </p:blipFill>
        <p:spPr>
          <a:xfrm>
            <a:off x="6202226" y="1783623"/>
            <a:ext cx="2350375" cy="235037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DFDFDF"/>
        </a:solidFill>
        <a:effectLst/>
      </p:bgPr>
    </p:bg>
    <p:spTree>
      <p:nvGrpSpPr>
        <p:cNvPr id="1" name="Shape 181"/>
        <p:cNvGrpSpPr/>
        <p:nvPr/>
      </p:nvGrpSpPr>
      <p:grpSpPr>
        <a:xfrm>
          <a:off x="0" y="0"/>
          <a:ext cx="0" cy="0"/>
          <a:chOff x="0" y="0"/>
          <a:chExt cx="0" cy="0"/>
        </a:xfrm>
      </p:grpSpPr>
      <p:sp>
        <p:nvSpPr>
          <p:cNvPr id="182" name="Shape 182"/>
          <p:cNvSpPr txBox="1">
            <a:spLocks noGrp="1"/>
          </p:cNvSpPr>
          <p:nvPr>
            <p:ph type="title"/>
          </p:nvPr>
        </p:nvSpPr>
        <p:spPr>
          <a:xfrm>
            <a:off x="311700" y="593366"/>
            <a:ext cx="8520600" cy="943200"/>
          </a:xfrm>
          <a:prstGeom prst="rect">
            <a:avLst/>
          </a:prstGeom>
        </p:spPr>
        <p:txBody>
          <a:bodyPr lIns="91425" tIns="91425" rIns="91425" bIns="91425" anchor="t" anchorCtr="0">
            <a:noAutofit/>
          </a:bodyPr>
          <a:lstStyle/>
          <a:p>
            <a:pPr lvl="0" rtl="0">
              <a:spcBef>
                <a:spcPts val="0"/>
              </a:spcBef>
              <a:buNone/>
            </a:pPr>
            <a:r>
              <a:rPr lang="en" sz="3200" dirty="0">
                <a:solidFill>
                  <a:srgbClr val="1C4587"/>
                </a:solidFill>
              </a:rPr>
              <a:t>ODcockpit</a:t>
            </a:r>
            <a:r>
              <a:rPr lang="en" sz="3600" dirty="0">
                <a:solidFill>
                  <a:srgbClr val="1C4587"/>
                </a:solidFill>
              </a:rPr>
              <a:t> - Visualization Environment</a:t>
            </a:r>
          </a:p>
        </p:txBody>
      </p:sp>
      <p:sp>
        <p:nvSpPr>
          <p:cNvPr id="183" name="Shape 183"/>
          <p:cNvSpPr txBox="1">
            <a:spLocks noGrp="1"/>
          </p:cNvSpPr>
          <p:nvPr>
            <p:ph type="body" idx="1"/>
          </p:nvPr>
        </p:nvSpPr>
        <p:spPr>
          <a:xfrm>
            <a:off x="311700" y="1469574"/>
            <a:ext cx="8520600" cy="979799"/>
          </a:xfrm>
          <a:prstGeom prst="rect">
            <a:avLst/>
          </a:prstGeom>
        </p:spPr>
        <p:txBody>
          <a:bodyPr lIns="91425" tIns="91425" rIns="91425" bIns="91425" anchor="t" anchorCtr="0">
            <a:noAutofit/>
          </a:bodyPr>
          <a:lstStyle/>
          <a:p>
            <a:pPr marL="457200" lvl="0" indent="-381000" rtl="0">
              <a:spcBef>
                <a:spcPts val="0"/>
              </a:spcBef>
              <a:buClr>
                <a:srgbClr val="1C4587"/>
              </a:buClr>
              <a:buSzPct val="100000"/>
              <a:buFont typeface="Arial" charset="0"/>
              <a:buChar char="•"/>
            </a:pPr>
            <a:r>
              <a:rPr lang="en" sz="2400" dirty="0">
                <a:solidFill>
                  <a:srgbClr val="1C4587"/>
                </a:solidFill>
              </a:rPr>
              <a:t>Extension for </a:t>
            </a:r>
            <a:r>
              <a:rPr lang="en" sz="2400" dirty="0" err="1">
                <a:solidFill>
                  <a:srgbClr val="1C4587"/>
                </a:solidFill>
              </a:rPr>
              <a:t>OpenDaVinci</a:t>
            </a:r>
            <a:endParaRPr lang="en" sz="2400" dirty="0">
              <a:solidFill>
                <a:srgbClr val="1C4587"/>
              </a:solidFill>
            </a:endParaRPr>
          </a:p>
          <a:p>
            <a:pPr marL="457200" lvl="0" indent="-381000" rtl="0">
              <a:spcBef>
                <a:spcPts val="0"/>
              </a:spcBef>
              <a:buClr>
                <a:srgbClr val="1C4587"/>
              </a:buClr>
              <a:buSzPct val="100000"/>
              <a:buFont typeface="Arial" charset="0"/>
              <a:buChar char="•"/>
            </a:pPr>
            <a:r>
              <a:rPr lang="en" sz="2400" dirty="0">
                <a:solidFill>
                  <a:srgbClr val="1C4587"/>
                </a:solidFill>
              </a:rPr>
              <a:t>Provides different views for the simulation</a:t>
            </a:r>
          </a:p>
        </p:txBody>
      </p:sp>
      <p:pic>
        <p:nvPicPr>
          <p:cNvPr id="184" name="Shape 184"/>
          <p:cNvPicPr preferRelativeResize="0"/>
          <p:nvPr/>
        </p:nvPicPr>
        <p:blipFill>
          <a:blip r:embed="rId3">
            <a:alphaModFix/>
          </a:blip>
          <a:stretch>
            <a:fillRect/>
          </a:stretch>
        </p:blipFill>
        <p:spPr>
          <a:xfrm>
            <a:off x="917800" y="2562074"/>
            <a:ext cx="7004125" cy="410382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DFDFDF"/>
        </a:solidFill>
        <a:effectLst/>
      </p:bgPr>
    </p:bg>
    <p:spTree>
      <p:nvGrpSpPr>
        <p:cNvPr id="1" name="Shape 188"/>
        <p:cNvGrpSpPr/>
        <p:nvPr/>
      </p:nvGrpSpPr>
      <p:grpSpPr>
        <a:xfrm>
          <a:off x="0" y="0"/>
          <a:ext cx="0" cy="0"/>
          <a:chOff x="0" y="0"/>
          <a:chExt cx="0" cy="0"/>
        </a:xfrm>
      </p:grpSpPr>
      <p:sp>
        <p:nvSpPr>
          <p:cNvPr id="189" name="Shape 189"/>
          <p:cNvSpPr txBox="1">
            <a:spLocks noGrp="1"/>
          </p:cNvSpPr>
          <p:nvPr>
            <p:ph type="title"/>
          </p:nvPr>
        </p:nvSpPr>
        <p:spPr>
          <a:xfrm>
            <a:off x="311700" y="593366"/>
            <a:ext cx="8520600" cy="943200"/>
          </a:xfrm>
          <a:prstGeom prst="rect">
            <a:avLst/>
          </a:prstGeom>
        </p:spPr>
        <p:txBody>
          <a:bodyPr lIns="91425" tIns="91425" rIns="91425" bIns="91425" anchor="t" anchorCtr="0">
            <a:noAutofit/>
          </a:bodyPr>
          <a:lstStyle/>
          <a:p>
            <a:pPr lvl="0" rtl="0">
              <a:spcBef>
                <a:spcPts val="0"/>
              </a:spcBef>
              <a:buNone/>
            </a:pPr>
            <a:r>
              <a:rPr lang="en" sz="3600">
                <a:solidFill>
                  <a:srgbClr val="1C4587"/>
                </a:solidFill>
              </a:rPr>
              <a:t>Scenario Editor ScUI</a:t>
            </a:r>
          </a:p>
        </p:txBody>
      </p:sp>
      <p:sp>
        <p:nvSpPr>
          <p:cNvPr id="190" name="Shape 190"/>
          <p:cNvSpPr txBox="1">
            <a:spLocks noGrp="1"/>
          </p:cNvSpPr>
          <p:nvPr>
            <p:ph type="body" idx="1"/>
          </p:nvPr>
        </p:nvSpPr>
        <p:spPr>
          <a:xfrm>
            <a:off x="213100" y="1356875"/>
            <a:ext cx="8427300" cy="763500"/>
          </a:xfrm>
          <a:prstGeom prst="rect">
            <a:avLst/>
          </a:prstGeom>
        </p:spPr>
        <p:txBody>
          <a:bodyPr lIns="91425" tIns="91425" rIns="91425" bIns="91425" anchor="t" anchorCtr="0">
            <a:noAutofit/>
          </a:bodyPr>
          <a:lstStyle/>
          <a:p>
            <a:pPr marL="457200" lvl="0" indent="-381000" rtl="0">
              <a:spcBef>
                <a:spcPts val="0"/>
              </a:spcBef>
              <a:buClr>
                <a:srgbClr val="1C4587"/>
              </a:buClr>
              <a:buSzPct val="100000"/>
            </a:pPr>
            <a:r>
              <a:rPr lang="en" sz="2400">
                <a:solidFill>
                  <a:srgbClr val="1C4587"/>
                </a:solidFill>
              </a:rPr>
              <a:t>Requires Docker: similar to a VM but without the OS</a:t>
            </a:r>
          </a:p>
        </p:txBody>
      </p:sp>
      <p:pic>
        <p:nvPicPr>
          <p:cNvPr id="191" name="Shape 191"/>
          <p:cNvPicPr preferRelativeResize="0"/>
          <p:nvPr/>
        </p:nvPicPr>
        <p:blipFill>
          <a:blip r:embed="rId3">
            <a:alphaModFix/>
          </a:blip>
          <a:stretch>
            <a:fillRect/>
          </a:stretch>
        </p:blipFill>
        <p:spPr>
          <a:xfrm>
            <a:off x="517900" y="2338574"/>
            <a:ext cx="7755625" cy="4135574"/>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DFDFDF"/>
        </a:solidFill>
        <a:effectLst/>
      </p:bgPr>
    </p:bg>
    <p:spTree>
      <p:nvGrpSpPr>
        <p:cNvPr id="1" name="Shape 195"/>
        <p:cNvGrpSpPr/>
        <p:nvPr/>
      </p:nvGrpSpPr>
      <p:grpSpPr>
        <a:xfrm>
          <a:off x="0" y="0"/>
          <a:ext cx="0" cy="0"/>
          <a:chOff x="0" y="0"/>
          <a:chExt cx="0" cy="0"/>
        </a:xfrm>
      </p:grpSpPr>
      <p:sp>
        <p:nvSpPr>
          <p:cNvPr id="196" name="Shape 196"/>
          <p:cNvSpPr txBox="1">
            <a:spLocks noGrp="1"/>
          </p:cNvSpPr>
          <p:nvPr>
            <p:ph type="title"/>
          </p:nvPr>
        </p:nvSpPr>
        <p:spPr>
          <a:xfrm>
            <a:off x="311700" y="593366"/>
            <a:ext cx="8520600" cy="943200"/>
          </a:xfrm>
          <a:prstGeom prst="rect">
            <a:avLst/>
          </a:prstGeom>
        </p:spPr>
        <p:txBody>
          <a:bodyPr lIns="91425" tIns="91425" rIns="91425" bIns="91425" anchor="t" anchorCtr="0">
            <a:noAutofit/>
          </a:bodyPr>
          <a:lstStyle/>
          <a:p>
            <a:pPr lvl="0" rtl="0">
              <a:spcBef>
                <a:spcPts val="0"/>
              </a:spcBef>
              <a:buNone/>
            </a:pPr>
            <a:r>
              <a:rPr lang="en" sz="3600">
                <a:solidFill>
                  <a:srgbClr val="1C4587"/>
                </a:solidFill>
              </a:rPr>
              <a:t>Simulating Scenarios</a:t>
            </a:r>
          </a:p>
        </p:txBody>
      </p:sp>
      <p:sp>
        <p:nvSpPr>
          <p:cNvPr id="197" name="Shape 197"/>
          <p:cNvSpPr txBox="1"/>
          <p:nvPr/>
        </p:nvSpPr>
        <p:spPr>
          <a:xfrm>
            <a:off x="197350" y="6348166"/>
            <a:ext cx="8794200" cy="510000"/>
          </a:xfrm>
          <a:prstGeom prst="rect">
            <a:avLst/>
          </a:prstGeom>
          <a:noFill/>
          <a:ln>
            <a:noFill/>
          </a:ln>
        </p:spPr>
        <p:txBody>
          <a:bodyPr lIns="91425" tIns="91425" rIns="91425" bIns="91425" anchor="t" anchorCtr="0">
            <a:noAutofit/>
          </a:bodyPr>
          <a:lstStyle/>
          <a:p>
            <a:pPr lvl="0">
              <a:spcBef>
                <a:spcPts val="0"/>
              </a:spcBef>
              <a:buNone/>
            </a:pPr>
            <a:r>
              <a:rPr lang="en">
                <a:solidFill>
                  <a:srgbClr val="1C4587"/>
                </a:solidFill>
              </a:rPr>
              <a:t>*Videos are sped up for presentation purposes</a:t>
            </a:r>
          </a:p>
        </p:txBody>
      </p:sp>
      <p:pic>
        <p:nvPicPr>
          <p:cNvPr id="2" name="OpenDavinci CockPitView (Sped up) - YouTube.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11700" y="1352102"/>
            <a:ext cx="8153100" cy="458611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81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DFDFDF"/>
        </a:solidFill>
        <a:effectLst/>
      </p:bgPr>
    </p:bg>
    <p:spTree>
      <p:nvGrpSpPr>
        <p:cNvPr id="1" name="Shape 73"/>
        <p:cNvGrpSpPr/>
        <p:nvPr/>
      </p:nvGrpSpPr>
      <p:grpSpPr>
        <a:xfrm>
          <a:off x="0" y="0"/>
          <a:ext cx="0" cy="0"/>
          <a:chOff x="0" y="0"/>
          <a:chExt cx="0" cy="0"/>
        </a:xfrm>
      </p:grpSpPr>
      <p:sp>
        <p:nvSpPr>
          <p:cNvPr id="74" name="Shape 74"/>
          <p:cNvSpPr txBox="1">
            <a:spLocks noGrp="1"/>
          </p:cNvSpPr>
          <p:nvPr>
            <p:ph type="title"/>
          </p:nvPr>
        </p:nvSpPr>
        <p:spPr>
          <a:xfrm>
            <a:off x="311700" y="593366"/>
            <a:ext cx="8520600" cy="943200"/>
          </a:xfrm>
          <a:prstGeom prst="rect">
            <a:avLst/>
          </a:prstGeom>
        </p:spPr>
        <p:txBody>
          <a:bodyPr lIns="91425" tIns="91425" rIns="91425" bIns="91425" anchor="t" anchorCtr="0">
            <a:noAutofit/>
          </a:bodyPr>
          <a:lstStyle/>
          <a:p>
            <a:pPr lvl="0">
              <a:spcBef>
                <a:spcPts val="0"/>
              </a:spcBef>
              <a:buNone/>
            </a:pPr>
            <a:r>
              <a:rPr lang="en" sz="3600">
                <a:solidFill>
                  <a:srgbClr val="1C4587"/>
                </a:solidFill>
              </a:rPr>
              <a:t>Agenda</a:t>
            </a:r>
          </a:p>
        </p:txBody>
      </p:sp>
      <p:sp>
        <p:nvSpPr>
          <p:cNvPr id="75" name="Shape 75"/>
          <p:cNvSpPr txBox="1">
            <a:spLocks noGrp="1"/>
          </p:cNvSpPr>
          <p:nvPr>
            <p:ph type="body" idx="1"/>
          </p:nvPr>
        </p:nvSpPr>
        <p:spPr>
          <a:xfrm>
            <a:off x="616500" y="1536633"/>
            <a:ext cx="8520600" cy="4555200"/>
          </a:xfrm>
          <a:prstGeom prst="rect">
            <a:avLst/>
          </a:prstGeom>
        </p:spPr>
        <p:txBody>
          <a:bodyPr lIns="91425" tIns="91425" rIns="91425" bIns="91425" anchor="t" anchorCtr="0">
            <a:noAutofit/>
          </a:bodyPr>
          <a:lstStyle/>
          <a:p>
            <a:pPr marL="457200" lvl="0" indent="-381000" rtl="0">
              <a:spcBef>
                <a:spcPts val="0"/>
              </a:spcBef>
              <a:buClr>
                <a:srgbClr val="1C4587"/>
              </a:buClr>
              <a:buSzPct val="100000"/>
              <a:buAutoNum type="romanUcPeriod"/>
            </a:pPr>
            <a:r>
              <a:rPr lang="en" sz="2400">
                <a:solidFill>
                  <a:srgbClr val="1C4587"/>
                </a:solidFill>
              </a:rPr>
              <a:t>Overview</a:t>
            </a:r>
          </a:p>
          <a:p>
            <a:pPr marL="457200" lvl="0" indent="-381000" rtl="0">
              <a:spcBef>
                <a:spcPts val="0"/>
              </a:spcBef>
              <a:buClr>
                <a:srgbClr val="1C4587"/>
              </a:buClr>
              <a:buSzPct val="100000"/>
              <a:buAutoNum type="romanUcPeriod"/>
            </a:pPr>
            <a:r>
              <a:rPr lang="en" sz="2400">
                <a:solidFill>
                  <a:srgbClr val="1C4587"/>
                </a:solidFill>
              </a:rPr>
              <a:t>The Car</a:t>
            </a:r>
          </a:p>
          <a:p>
            <a:pPr marL="457200" lvl="0" indent="-381000" rtl="0">
              <a:spcBef>
                <a:spcPts val="0"/>
              </a:spcBef>
              <a:buClr>
                <a:srgbClr val="1C4587"/>
              </a:buClr>
              <a:buSzPct val="100000"/>
              <a:buAutoNum type="romanUcPeriod"/>
            </a:pPr>
            <a:r>
              <a:rPr lang="en" sz="2400">
                <a:solidFill>
                  <a:srgbClr val="1C4587"/>
                </a:solidFill>
              </a:rPr>
              <a:t>Android Application</a:t>
            </a:r>
          </a:p>
          <a:p>
            <a:pPr marL="457200" lvl="0" indent="-381000" rtl="0">
              <a:spcBef>
                <a:spcPts val="0"/>
              </a:spcBef>
              <a:buClr>
                <a:srgbClr val="1C4587"/>
              </a:buClr>
              <a:buSzPct val="100000"/>
              <a:buAutoNum type="romanUcPeriod"/>
            </a:pPr>
            <a:r>
              <a:rPr lang="en" sz="2400">
                <a:solidFill>
                  <a:srgbClr val="1C4587"/>
                </a:solidFill>
              </a:rPr>
              <a:t>Simulator</a:t>
            </a:r>
          </a:p>
          <a:p>
            <a:pPr marL="457200" lvl="0" indent="-381000">
              <a:spcBef>
                <a:spcPts val="0"/>
              </a:spcBef>
              <a:buClr>
                <a:srgbClr val="1C4587"/>
              </a:buClr>
              <a:buSzPct val="100000"/>
              <a:buAutoNum type="romanUcPeriod"/>
            </a:pPr>
            <a:r>
              <a:rPr lang="en" sz="2400">
                <a:solidFill>
                  <a:srgbClr val="1C4587"/>
                </a:solidFill>
              </a:rPr>
              <a:t>Summary</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DFDFDF"/>
        </a:solidFill>
        <a:effectLst/>
      </p:bgPr>
    </p:bg>
    <p:spTree>
      <p:nvGrpSpPr>
        <p:cNvPr id="1" name="Shape 202"/>
        <p:cNvGrpSpPr/>
        <p:nvPr/>
      </p:nvGrpSpPr>
      <p:grpSpPr>
        <a:xfrm>
          <a:off x="0" y="0"/>
          <a:ext cx="0" cy="0"/>
          <a:chOff x="0" y="0"/>
          <a:chExt cx="0" cy="0"/>
        </a:xfrm>
      </p:grpSpPr>
      <p:sp>
        <p:nvSpPr>
          <p:cNvPr id="203" name="Shape 203"/>
          <p:cNvSpPr txBox="1">
            <a:spLocks noGrp="1"/>
          </p:cNvSpPr>
          <p:nvPr>
            <p:ph type="title"/>
          </p:nvPr>
        </p:nvSpPr>
        <p:spPr>
          <a:xfrm>
            <a:off x="311700" y="593366"/>
            <a:ext cx="8520600" cy="943200"/>
          </a:xfrm>
          <a:prstGeom prst="rect">
            <a:avLst/>
          </a:prstGeom>
        </p:spPr>
        <p:txBody>
          <a:bodyPr lIns="91425" tIns="91425" rIns="91425" bIns="91425" anchor="t" anchorCtr="0">
            <a:noAutofit/>
          </a:bodyPr>
          <a:lstStyle/>
          <a:p>
            <a:pPr lvl="0" rtl="0">
              <a:spcBef>
                <a:spcPts val="0"/>
              </a:spcBef>
              <a:buNone/>
            </a:pPr>
            <a:r>
              <a:rPr lang="en" sz="3600">
                <a:solidFill>
                  <a:srgbClr val="1C4587"/>
                </a:solidFill>
              </a:rPr>
              <a:t>Simulating Scenarios</a:t>
            </a:r>
          </a:p>
        </p:txBody>
      </p:sp>
      <p:pic>
        <p:nvPicPr>
          <p:cNvPr id="204" name="Shape 204"/>
          <p:cNvPicPr preferRelativeResize="0"/>
          <p:nvPr/>
        </p:nvPicPr>
        <p:blipFill>
          <a:blip r:embed="rId3">
            <a:alphaModFix/>
          </a:blip>
          <a:stretch>
            <a:fillRect/>
          </a:stretch>
        </p:blipFill>
        <p:spPr>
          <a:xfrm>
            <a:off x="152400" y="1536575"/>
            <a:ext cx="8679899" cy="5169024"/>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DFDFDF"/>
        </a:solidFill>
        <a:effectLst/>
      </p:bgPr>
    </p:bg>
    <p:spTree>
      <p:nvGrpSpPr>
        <p:cNvPr id="1" name="Shape 208"/>
        <p:cNvGrpSpPr/>
        <p:nvPr/>
      </p:nvGrpSpPr>
      <p:grpSpPr>
        <a:xfrm>
          <a:off x="0" y="0"/>
          <a:ext cx="0" cy="0"/>
          <a:chOff x="0" y="0"/>
          <a:chExt cx="0" cy="0"/>
        </a:xfrm>
      </p:grpSpPr>
      <p:sp>
        <p:nvSpPr>
          <p:cNvPr id="209" name="Shape 209"/>
          <p:cNvSpPr txBox="1">
            <a:spLocks noGrp="1"/>
          </p:cNvSpPr>
          <p:nvPr>
            <p:ph type="title"/>
          </p:nvPr>
        </p:nvSpPr>
        <p:spPr>
          <a:xfrm>
            <a:off x="311700" y="593366"/>
            <a:ext cx="8520600" cy="943200"/>
          </a:xfrm>
          <a:prstGeom prst="rect">
            <a:avLst/>
          </a:prstGeom>
        </p:spPr>
        <p:txBody>
          <a:bodyPr lIns="91425" tIns="91425" rIns="91425" bIns="91425" anchor="t" anchorCtr="0">
            <a:noAutofit/>
          </a:bodyPr>
          <a:lstStyle/>
          <a:p>
            <a:pPr lvl="0" rtl="0">
              <a:spcBef>
                <a:spcPts val="0"/>
              </a:spcBef>
              <a:buNone/>
            </a:pPr>
            <a:r>
              <a:rPr lang="en" sz="3600">
                <a:solidFill>
                  <a:srgbClr val="1C4587"/>
                </a:solidFill>
              </a:rPr>
              <a:t>Driving Logic and JNI</a:t>
            </a:r>
          </a:p>
        </p:txBody>
      </p:sp>
      <p:sp>
        <p:nvSpPr>
          <p:cNvPr id="210" name="Shape 210"/>
          <p:cNvSpPr txBox="1">
            <a:spLocks noGrp="1"/>
          </p:cNvSpPr>
          <p:nvPr>
            <p:ph type="body" idx="1"/>
          </p:nvPr>
        </p:nvSpPr>
        <p:spPr>
          <a:xfrm>
            <a:off x="311700" y="1536624"/>
            <a:ext cx="8520600" cy="4528200"/>
          </a:xfrm>
          <a:prstGeom prst="rect">
            <a:avLst/>
          </a:prstGeom>
        </p:spPr>
        <p:txBody>
          <a:bodyPr lIns="91425" tIns="91425" rIns="91425" bIns="91425" anchor="t" anchorCtr="0">
            <a:noAutofit/>
          </a:bodyPr>
          <a:lstStyle/>
          <a:p>
            <a:pPr marL="457200" lvl="0" indent="-381000" rtl="0">
              <a:spcBef>
                <a:spcPts val="0"/>
              </a:spcBef>
              <a:buClr>
                <a:srgbClr val="1C4587"/>
              </a:buClr>
              <a:buSzPct val="100000"/>
              <a:buFont typeface="Arial" charset="0"/>
              <a:buChar char="•"/>
            </a:pPr>
            <a:r>
              <a:rPr lang="en" sz="2400" dirty="0">
                <a:solidFill>
                  <a:srgbClr val="1C4587"/>
                </a:solidFill>
              </a:rPr>
              <a:t>Written in C++</a:t>
            </a:r>
          </a:p>
          <a:p>
            <a:pPr marL="457200" lvl="0" indent="-381000" rtl="0">
              <a:spcBef>
                <a:spcPts val="0"/>
              </a:spcBef>
              <a:buClr>
                <a:srgbClr val="1C4587"/>
              </a:buClr>
              <a:buSzPct val="100000"/>
              <a:buFont typeface="Arial" charset="0"/>
              <a:buChar char="•"/>
            </a:pPr>
            <a:r>
              <a:rPr lang="en" sz="2400" dirty="0">
                <a:solidFill>
                  <a:srgbClr val="1C4587"/>
                </a:solidFill>
              </a:rPr>
              <a:t>Completely modular</a:t>
            </a:r>
          </a:p>
          <a:p>
            <a:pPr marL="457200" lvl="0" indent="-381000" rtl="0">
              <a:spcBef>
                <a:spcPts val="0"/>
              </a:spcBef>
              <a:buClr>
                <a:srgbClr val="1C4587"/>
              </a:buClr>
              <a:buSzPct val="100000"/>
              <a:buFont typeface="Arial" charset="0"/>
              <a:buChar char="•"/>
            </a:pPr>
            <a:r>
              <a:rPr lang="en" sz="2400" dirty="0">
                <a:solidFill>
                  <a:srgbClr val="1C4587"/>
                </a:solidFill>
              </a:rPr>
              <a:t>Lack of examples led to a “trial and error” approach</a:t>
            </a:r>
          </a:p>
          <a:p>
            <a:pPr marL="457200" lvl="0" indent="-381000" rtl="0">
              <a:spcBef>
                <a:spcPts val="0"/>
              </a:spcBef>
              <a:buClr>
                <a:srgbClr val="1C4587"/>
              </a:buClr>
              <a:buSzPct val="100000"/>
              <a:buFont typeface="Arial" charset="0"/>
              <a:buChar char="•"/>
            </a:pPr>
            <a:r>
              <a:rPr lang="en" sz="2400" dirty="0">
                <a:solidFill>
                  <a:srgbClr val="1C4587"/>
                </a:solidFill>
              </a:rPr>
              <a:t>Following lanes successful, overtaking obstacles gave mixed results</a:t>
            </a:r>
          </a:p>
          <a:p>
            <a:pPr marL="457200" lvl="0" indent="-381000" rtl="0">
              <a:spcBef>
                <a:spcPts val="0"/>
              </a:spcBef>
              <a:buClr>
                <a:srgbClr val="1C4587"/>
              </a:buClr>
              <a:buSzPct val="100000"/>
              <a:buFont typeface="Arial" charset="0"/>
              <a:buChar char="•"/>
            </a:pPr>
            <a:r>
              <a:rPr lang="en" sz="2400" dirty="0">
                <a:solidFill>
                  <a:srgbClr val="1C4587"/>
                </a:solidFill>
              </a:rPr>
              <a:t>Java Native Interface (JNI) - wrapper that allows C++ code to run natively on Java platforms</a:t>
            </a:r>
          </a:p>
          <a:p>
            <a:pPr marL="457200" lvl="0" indent="-381000" rtl="0">
              <a:spcBef>
                <a:spcPts val="0"/>
              </a:spcBef>
              <a:buClr>
                <a:srgbClr val="1C4587"/>
              </a:buClr>
              <a:buSzPct val="100000"/>
              <a:buFont typeface="Arial" charset="0"/>
              <a:buChar char="•"/>
            </a:pPr>
            <a:r>
              <a:rPr lang="en" sz="2400" dirty="0">
                <a:solidFill>
                  <a:srgbClr val="1C4587"/>
                </a:solidFill>
              </a:rPr>
              <a:t>JNI was not able to be fully tested, car and </a:t>
            </a:r>
            <a:r>
              <a:rPr lang="en" sz="2400" dirty="0" err="1">
                <a:solidFill>
                  <a:srgbClr val="1C4587"/>
                </a:solidFill>
              </a:rPr>
              <a:t>Carduino</a:t>
            </a:r>
            <a:r>
              <a:rPr lang="en" sz="2400" dirty="0">
                <a:solidFill>
                  <a:srgbClr val="1C4587"/>
                </a:solidFill>
              </a:rPr>
              <a:t> not ready at the time</a:t>
            </a:r>
          </a:p>
        </p:txBody>
      </p:sp>
      <p:sp>
        <p:nvSpPr>
          <p:cNvPr id="211" name="Shape 211"/>
          <p:cNvSpPr txBox="1"/>
          <p:nvPr/>
        </p:nvSpPr>
        <p:spPr>
          <a:xfrm>
            <a:off x="341275" y="6314830"/>
            <a:ext cx="8520600" cy="537300"/>
          </a:xfrm>
          <a:prstGeom prst="rect">
            <a:avLst/>
          </a:prstGeom>
          <a:noFill/>
          <a:ln>
            <a:noFill/>
          </a:ln>
        </p:spPr>
        <p:txBody>
          <a:bodyPr lIns="91425" tIns="91425" rIns="91425" bIns="91425" anchor="t" anchorCtr="0">
            <a:noAutofit/>
          </a:bodyPr>
          <a:lstStyle/>
          <a:p>
            <a:pPr lvl="0">
              <a:spcBef>
                <a:spcPts val="0"/>
              </a:spcBef>
              <a:buNone/>
            </a:pPr>
            <a:r>
              <a:rPr lang="en">
                <a:solidFill>
                  <a:srgbClr val="1C4587"/>
                </a:solidFill>
              </a:rPr>
              <a:t>https://github.com/arielsl/FujitsuAutonomousDriving</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DFDFDF"/>
        </a:solidFill>
        <a:effectLst/>
      </p:bgPr>
    </p:bg>
    <p:spTree>
      <p:nvGrpSpPr>
        <p:cNvPr id="1" name="Shape 215"/>
        <p:cNvGrpSpPr/>
        <p:nvPr/>
      </p:nvGrpSpPr>
      <p:grpSpPr>
        <a:xfrm>
          <a:off x="0" y="0"/>
          <a:ext cx="0" cy="0"/>
          <a:chOff x="0" y="0"/>
          <a:chExt cx="0" cy="0"/>
        </a:xfrm>
      </p:grpSpPr>
      <p:sp>
        <p:nvSpPr>
          <p:cNvPr id="216" name="Shape 216"/>
          <p:cNvSpPr txBox="1">
            <a:spLocks noGrp="1"/>
          </p:cNvSpPr>
          <p:nvPr>
            <p:ph type="title"/>
          </p:nvPr>
        </p:nvSpPr>
        <p:spPr>
          <a:xfrm>
            <a:off x="311700" y="116416"/>
            <a:ext cx="8520600" cy="943200"/>
          </a:xfrm>
          <a:prstGeom prst="rect">
            <a:avLst/>
          </a:prstGeom>
        </p:spPr>
        <p:txBody>
          <a:bodyPr lIns="91425" tIns="91425" rIns="91425" bIns="91425" anchor="t" anchorCtr="0">
            <a:noAutofit/>
          </a:bodyPr>
          <a:lstStyle/>
          <a:p>
            <a:pPr lvl="0" rtl="0">
              <a:spcBef>
                <a:spcPts val="0"/>
              </a:spcBef>
              <a:buNone/>
            </a:pPr>
            <a:r>
              <a:rPr lang="en" sz="3600">
                <a:solidFill>
                  <a:srgbClr val="1C4587"/>
                </a:solidFill>
              </a:rPr>
              <a:t>Logic Diagram</a:t>
            </a:r>
          </a:p>
        </p:txBody>
      </p:sp>
      <p:pic>
        <p:nvPicPr>
          <p:cNvPr id="217" name="Shape 217"/>
          <p:cNvPicPr preferRelativeResize="0"/>
          <p:nvPr/>
        </p:nvPicPr>
        <p:blipFill>
          <a:blip r:embed="rId3">
            <a:alphaModFix/>
          </a:blip>
          <a:stretch>
            <a:fillRect/>
          </a:stretch>
        </p:blipFill>
        <p:spPr>
          <a:xfrm>
            <a:off x="152400" y="871649"/>
            <a:ext cx="8794250" cy="583395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DFDFDF"/>
        </a:solidFill>
        <a:effectLst/>
      </p:bgPr>
    </p:bg>
    <p:spTree>
      <p:nvGrpSpPr>
        <p:cNvPr id="1" name="Shape 221"/>
        <p:cNvGrpSpPr/>
        <p:nvPr/>
      </p:nvGrpSpPr>
      <p:grpSpPr>
        <a:xfrm>
          <a:off x="0" y="0"/>
          <a:ext cx="0" cy="0"/>
          <a:chOff x="0" y="0"/>
          <a:chExt cx="0" cy="0"/>
        </a:xfrm>
      </p:grpSpPr>
      <p:sp>
        <p:nvSpPr>
          <p:cNvPr id="222" name="Shape 222"/>
          <p:cNvSpPr txBox="1">
            <a:spLocks noGrp="1"/>
          </p:cNvSpPr>
          <p:nvPr>
            <p:ph type="ctrTitle" idx="4294967295"/>
          </p:nvPr>
        </p:nvSpPr>
        <p:spPr>
          <a:xfrm>
            <a:off x="181175" y="2719966"/>
            <a:ext cx="3792300" cy="2736900"/>
          </a:xfrm>
          <a:prstGeom prst="rect">
            <a:avLst/>
          </a:prstGeom>
        </p:spPr>
        <p:txBody>
          <a:bodyPr lIns="91425" tIns="91425" rIns="91425" bIns="91425" anchor="t" anchorCtr="0">
            <a:noAutofit/>
          </a:bodyPr>
          <a:lstStyle/>
          <a:p>
            <a:pPr lvl="0" algn="l" rtl="0">
              <a:spcBef>
                <a:spcPts val="0"/>
              </a:spcBef>
              <a:buNone/>
            </a:pPr>
            <a:r>
              <a:rPr lang="en" sz="3600">
                <a:solidFill>
                  <a:srgbClr val="1C4587"/>
                </a:solidFill>
              </a:rPr>
              <a:t>   </a:t>
            </a:r>
            <a:r>
              <a:rPr lang="en" sz="4800">
                <a:solidFill>
                  <a:srgbClr val="1C4587"/>
                </a:solidFill>
              </a:rPr>
              <a:t>Summary</a:t>
            </a:r>
          </a:p>
        </p:txBody>
      </p:sp>
      <p:sp>
        <p:nvSpPr>
          <p:cNvPr id="223" name="Shape 223"/>
          <p:cNvSpPr txBox="1">
            <a:spLocks noGrp="1"/>
          </p:cNvSpPr>
          <p:nvPr>
            <p:ph type="subTitle" idx="4294967295"/>
          </p:nvPr>
        </p:nvSpPr>
        <p:spPr>
          <a:xfrm>
            <a:off x="464100" y="3626433"/>
            <a:ext cx="8520600" cy="1056900"/>
          </a:xfrm>
          <a:prstGeom prst="rect">
            <a:avLst/>
          </a:prstGeom>
        </p:spPr>
        <p:txBody>
          <a:bodyPr lIns="91425" tIns="91425" rIns="91425" bIns="91425" anchor="t" anchorCtr="0">
            <a:noAutofit/>
          </a:bodyPr>
          <a:lstStyle/>
          <a:p>
            <a:pPr lvl="0" algn="l" rtl="0">
              <a:spcBef>
                <a:spcPts val="0"/>
              </a:spcBef>
              <a:buNone/>
            </a:pPr>
            <a:r>
              <a:rPr lang="en" sz="1800">
                <a:solidFill>
                  <a:srgbClr val="000000"/>
                </a:solidFill>
              </a:rPr>
              <a:t>Benjamin Galletta</a:t>
            </a:r>
          </a:p>
        </p:txBody>
      </p:sp>
      <p:cxnSp>
        <p:nvCxnSpPr>
          <p:cNvPr id="224" name="Shape 224"/>
          <p:cNvCxnSpPr/>
          <p:nvPr/>
        </p:nvCxnSpPr>
        <p:spPr>
          <a:xfrm>
            <a:off x="489600" y="3626433"/>
            <a:ext cx="4960200" cy="15300"/>
          </a:xfrm>
          <a:prstGeom prst="straightConnector1">
            <a:avLst/>
          </a:prstGeom>
          <a:noFill/>
          <a:ln w="19050" cap="flat" cmpd="sng">
            <a:solidFill>
              <a:srgbClr val="4A86E8"/>
            </a:solidFill>
            <a:prstDash val="solid"/>
            <a:round/>
            <a:headEnd type="none" w="lg" len="lg"/>
            <a:tailEnd type="none" w="lg" len="lg"/>
          </a:ln>
        </p:spPr>
      </p:cxn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DFDFDF"/>
        </a:solidFill>
        <a:effectLst/>
      </p:bgPr>
    </p:bg>
    <p:spTree>
      <p:nvGrpSpPr>
        <p:cNvPr id="1" name="Shape 228"/>
        <p:cNvGrpSpPr/>
        <p:nvPr/>
      </p:nvGrpSpPr>
      <p:grpSpPr>
        <a:xfrm>
          <a:off x="0" y="0"/>
          <a:ext cx="0" cy="0"/>
          <a:chOff x="0" y="0"/>
          <a:chExt cx="0" cy="0"/>
        </a:xfrm>
      </p:grpSpPr>
      <p:sp>
        <p:nvSpPr>
          <p:cNvPr id="229" name="Shape 229"/>
          <p:cNvSpPr txBox="1">
            <a:spLocks noGrp="1"/>
          </p:cNvSpPr>
          <p:nvPr>
            <p:ph type="title"/>
          </p:nvPr>
        </p:nvSpPr>
        <p:spPr>
          <a:xfrm>
            <a:off x="311700" y="593366"/>
            <a:ext cx="8520600" cy="943200"/>
          </a:xfrm>
          <a:prstGeom prst="rect">
            <a:avLst/>
          </a:prstGeom>
        </p:spPr>
        <p:txBody>
          <a:bodyPr lIns="91425" tIns="91425" rIns="91425" bIns="91425" anchor="t" anchorCtr="0">
            <a:noAutofit/>
          </a:bodyPr>
          <a:lstStyle/>
          <a:p>
            <a:pPr lvl="0">
              <a:spcBef>
                <a:spcPts val="0"/>
              </a:spcBef>
              <a:buNone/>
            </a:pPr>
            <a:r>
              <a:rPr lang="en" sz="3600">
                <a:solidFill>
                  <a:srgbClr val="1C4587"/>
                </a:solidFill>
              </a:rPr>
              <a:t>Results</a:t>
            </a:r>
          </a:p>
        </p:txBody>
      </p:sp>
      <p:sp>
        <p:nvSpPr>
          <p:cNvPr id="230" name="Shape 230"/>
          <p:cNvSpPr txBox="1">
            <a:spLocks noGrp="1"/>
          </p:cNvSpPr>
          <p:nvPr>
            <p:ph type="body" idx="1"/>
          </p:nvPr>
        </p:nvSpPr>
        <p:spPr>
          <a:xfrm>
            <a:off x="311700" y="1688433"/>
            <a:ext cx="8520600" cy="4403700"/>
          </a:xfrm>
          <a:prstGeom prst="rect">
            <a:avLst/>
          </a:prstGeom>
        </p:spPr>
        <p:txBody>
          <a:bodyPr lIns="91425" tIns="91425" rIns="91425" bIns="91425" anchor="t" anchorCtr="0">
            <a:noAutofit/>
          </a:bodyPr>
          <a:lstStyle/>
          <a:p>
            <a:pPr marL="419100" lvl="0" indent="-342900" rtl="0">
              <a:lnSpc>
                <a:spcPct val="100000"/>
              </a:lnSpc>
              <a:spcBef>
                <a:spcPts val="0"/>
              </a:spcBef>
              <a:spcAft>
                <a:spcPts val="0"/>
              </a:spcAft>
              <a:buClr>
                <a:srgbClr val="1C4587"/>
              </a:buClr>
              <a:buSzPct val="100000"/>
              <a:buFont typeface="Arial" charset="0"/>
              <a:buChar char="•"/>
            </a:pPr>
            <a:r>
              <a:rPr lang="en" sz="2400" dirty="0">
                <a:solidFill>
                  <a:srgbClr val="1C4587"/>
                </a:solidFill>
              </a:rPr>
              <a:t>Assembled car and hardware components</a:t>
            </a:r>
          </a:p>
          <a:p>
            <a:pPr marL="419100" lvl="0" indent="-342900" rtl="0">
              <a:lnSpc>
                <a:spcPct val="100000"/>
              </a:lnSpc>
              <a:spcBef>
                <a:spcPts val="0"/>
              </a:spcBef>
              <a:spcAft>
                <a:spcPts val="0"/>
              </a:spcAft>
              <a:buClr>
                <a:srgbClr val="1C4587"/>
              </a:buClr>
              <a:buSzPct val="100000"/>
              <a:buFont typeface="Arial" charset="0"/>
              <a:buChar char="•"/>
            </a:pPr>
            <a:r>
              <a:rPr lang="en" sz="2400" dirty="0">
                <a:solidFill>
                  <a:srgbClr val="1C4587"/>
                </a:solidFill>
              </a:rPr>
              <a:t>Android application works on Android 5.0</a:t>
            </a:r>
          </a:p>
          <a:p>
            <a:pPr marL="419100" lvl="0" indent="-342900" rtl="0">
              <a:lnSpc>
                <a:spcPct val="100000"/>
              </a:lnSpc>
              <a:spcBef>
                <a:spcPts val="0"/>
              </a:spcBef>
              <a:spcAft>
                <a:spcPts val="0"/>
              </a:spcAft>
              <a:buClr>
                <a:srgbClr val="1C4587"/>
              </a:buClr>
              <a:buSzPct val="100000"/>
              <a:buFont typeface="Arial" charset="0"/>
              <a:buChar char="•"/>
            </a:pPr>
            <a:r>
              <a:rPr lang="en" sz="2400" dirty="0">
                <a:solidFill>
                  <a:srgbClr val="1C4587"/>
                </a:solidFill>
              </a:rPr>
              <a:t>Manually control car</a:t>
            </a:r>
          </a:p>
          <a:p>
            <a:pPr marL="419100" lvl="0" indent="-342900" rtl="0">
              <a:lnSpc>
                <a:spcPct val="100000"/>
              </a:lnSpc>
              <a:spcBef>
                <a:spcPts val="0"/>
              </a:spcBef>
              <a:spcAft>
                <a:spcPts val="0"/>
              </a:spcAft>
              <a:buClr>
                <a:srgbClr val="1C4587"/>
              </a:buClr>
              <a:buSzPct val="100000"/>
              <a:buFont typeface="Arial" charset="0"/>
              <a:buChar char="•"/>
            </a:pPr>
            <a:r>
              <a:rPr lang="en" sz="2400" dirty="0">
                <a:solidFill>
                  <a:srgbClr val="1C4587"/>
                </a:solidFill>
              </a:rPr>
              <a:t>Control car motor and steering using Arduino software</a:t>
            </a:r>
          </a:p>
          <a:p>
            <a:pPr marL="419100" lvl="0" indent="-342900" rtl="0">
              <a:lnSpc>
                <a:spcPct val="100000"/>
              </a:lnSpc>
              <a:spcBef>
                <a:spcPts val="0"/>
              </a:spcBef>
              <a:spcAft>
                <a:spcPts val="0"/>
              </a:spcAft>
              <a:buClr>
                <a:srgbClr val="1C4587"/>
              </a:buClr>
              <a:buSzPct val="100000"/>
              <a:buFont typeface="Arial" charset="0"/>
              <a:buChar char="•"/>
            </a:pPr>
            <a:r>
              <a:rPr lang="en" sz="2400" dirty="0">
                <a:solidFill>
                  <a:srgbClr val="1C4587"/>
                </a:solidFill>
              </a:rPr>
              <a:t>Able to create our own scenarios for the simulations</a:t>
            </a:r>
          </a:p>
          <a:p>
            <a:pPr marL="419100" lvl="0" indent="-342900" rtl="0">
              <a:lnSpc>
                <a:spcPct val="100000"/>
              </a:lnSpc>
              <a:spcBef>
                <a:spcPts val="0"/>
              </a:spcBef>
              <a:spcAft>
                <a:spcPts val="0"/>
              </a:spcAft>
              <a:buClr>
                <a:srgbClr val="1C4587"/>
              </a:buClr>
              <a:buSzPct val="100000"/>
              <a:buFont typeface="Arial" charset="0"/>
              <a:buChar char="•"/>
            </a:pPr>
            <a:r>
              <a:rPr lang="en" sz="2400" dirty="0">
                <a:solidFill>
                  <a:srgbClr val="1C4587"/>
                </a:solidFill>
              </a:rPr>
              <a:t>Wrote our own code (driving logic) to successfully complete a simple scenario</a:t>
            </a:r>
          </a:p>
          <a:p>
            <a:pPr marL="285750" lvl="0" indent="-285750">
              <a:spcBef>
                <a:spcPts val="0"/>
              </a:spcBef>
              <a:buFont typeface="Arial" charset="0"/>
              <a:buChar char="•"/>
            </a:pPr>
            <a:endParaRPr dirty="0">
              <a:solidFill>
                <a:srgbClr val="1C4587"/>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DFDFDF"/>
        </a:solidFill>
        <a:effectLst/>
      </p:bgPr>
    </p:bg>
    <p:spTree>
      <p:nvGrpSpPr>
        <p:cNvPr id="1" name="Shape 234"/>
        <p:cNvGrpSpPr/>
        <p:nvPr/>
      </p:nvGrpSpPr>
      <p:grpSpPr>
        <a:xfrm>
          <a:off x="0" y="0"/>
          <a:ext cx="0" cy="0"/>
          <a:chOff x="0" y="0"/>
          <a:chExt cx="0" cy="0"/>
        </a:xfrm>
      </p:grpSpPr>
      <p:sp>
        <p:nvSpPr>
          <p:cNvPr id="235" name="Shape 235"/>
          <p:cNvSpPr txBox="1">
            <a:spLocks noGrp="1"/>
          </p:cNvSpPr>
          <p:nvPr>
            <p:ph type="title"/>
          </p:nvPr>
        </p:nvSpPr>
        <p:spPr>
          <a:xfrm>
            <a:off x="311700" y="593366"/>
            <a:ext cx="8520600" cy="943200"/>
          </a:xfrm>
          <a:prstGeom prst="rect">
            <a:avLst/>
          </a:prstGeom>
        </p:spPr>
        <p:txBody>
          <a:bodyPr lIns="91425" tIns="91425" rIns="91425" bIns="91425" anchor="t" anchorCtr="0">
            <a:noAutofit/>
          </a:bodyPr>
          <a:lstStyle/>
          <a:p>
            <a:pPr lvl="0">
              <a:spcBef>
                <a:spcPts val="0"/>
              </a:spcBef>
              <a:buNone/>
            </a:pPr>
            <a:r>
              <a:rPr lang="en" sz="3600">
                <a:solidFill>
                  <a:srgbClr val="1C4587"/>
                </a:solidFill>
              </a:rPr>
              <a:t>Driving Manually with App</a:t>
            </a:r>
          </a:p>
        </p:txBody>
      </p:sp>
      <p:sp>
        <p:nvSpPr>
          <p:cNvPr id="236" name="Shape 236"/>
          <p:cNvSpPr txBox="1">
            <a:spLocks noGrp="1"/>
          </p:cNvSpPr>
          <p:nvPr>
            <p:ph type="body" idx="1"/>
          </p:nvPr>
        </p:nvSpPr>
        <p:spPr>
          <a:xfrm>
            <a:off x="311700" y="1688433"/>
            <a:ext cx="8520600" cy="4403700"/>
          </a:xfrm>
          <a:prstGeom prst="rect">
            <a:avLst/>
          </a:prstGeom>
        </p:spPr>
        <p:txBody>
          <a:bodyPr lIns="91425" tIns="91425" rIns="91425" bIns="91425" anchor="t" anchorCtr="0">
            <a:noAutofit/>
          </a:bodyPr>
          <a:lstStyle/>
          <a:p>
            <a:pPr lvl="0">
              <a:spcBef>
                <a:spcPts val="0"/>
              </a:spcBef>
              <a:buNone/>
            </a:pPr>
            <a:endParaRPr dirty="0"/>
          </a:p>
        </p:txBody>
      </p:sp>
      <p:pic>
        <p:nvPicPr>
          <p:cNvPr id="2" name="Autonomous Car driving in a circle.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11700" y="1536566"/>
            <a:ext cx="8520600" cy="479283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51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DFDFDF"/>
        </a:solidFill>
        <a:effectLst/>
      </p:bgPr>
    </p:bg>
    <p:spTree>
      <p:nvGrpSpPr>
        <p:cNvPr id="1" name="Shape 241"/>
        <p:cNvGrpSpPr/>
        <p:nvPr/>
      </p:nvGrpSpPr>
      <p:grpSpPr>
        <a:xfrm>
          <a:off x="0" y="0"/>
          <a:ext cx="0" cy="0"/>
          <a:chOff x="0" y="0"/>
          <a:chExt cx="0" cy="0"/>
        </a:xfrm>
      </p:grpSpPr>
      <p:sp>
        <p:nvSpPr>
          <p:cNvPr id="242" name="Shape 242"/>
          <p:cNvSpPr txBox="1">
            <a:spLocks noGrp="1"/>
          </p:cNvSpPr>
          <p:nvPr>
            <p:ph type="title"/>
          </p:nvPr>
        </p:nvSpPr>
        <p:spPr>
          <a:xfrm>
            <a:off x="311700" y="593366"/>
            <a:ext cx="8520600" cy="943200"/>
          </a:xfrm>
          <a:prstGeom prst="rect">
            <a:avLst/>
          </a:prstGeom>
        </p:spPr>
        <p:txBody>
          <a:bodyPr lIns="91425" tIns="91425" rIns="91425" bIns="91425" anchor="t" anchorCtr="0">
            <a:noAutofit/>
          </a:bodyPr>
          <a:lstStyle/>
          <a:p>
            <a:pPr lvl="0">
              <a:spcBef>
                <a:spcPts val="0"/>
              </a:spcBef>
              <a:buNone/>
            </a:pPr>
            <a:r>
              <a:rPr lang="en" sz="3600">
                <a:solidFill>
                  <a:srgbClr val="1C4587"/>
                </a:solidFill>
              </a:rPr>
              <a:t>Avoiding Obstacles</a:t>
            </a:r>
          </a:p>
        </p:txBody>
      </p:sp>
      <p:sp>
        <p:nvSpPr>
          <p:cNvPr id="243" name="Shape 243"/>
          <p:cNvSpPr txBox="1">
            <a:spLocks noGrp="1"/>
          </p:cNvSpPr>
          <p:nvPr>
            <p:ph type="body" idx="1"/>
          </p:nvPr>
        </p:nvSpPr>
        <p:spPr>
          <a:xfrm>
            <a:off x="311700" y="1688433"/>
            <a:ext cx="8520600" cy="4403700"/>
          </a:xfrm>
          <a:prstGeom prst="rect">
            <a:avLst/>
          </a:prstGeom>
        </p:spPr>
        <p:txBody>
          <a:bodyPr lIns="91425" tIns="91425" rIns="91425" bIns="91425" anchor="t" anchorCtr="0">
            <a:noAutofit/>
          </a:bodyPr>
          <a:lstStyle/>
          <a:p>
            <a:pPr lvl="0">
              <a:spcBef>
                <a:spcPts val="0"/>
              </a:spcBef>
              <a:buNone/>
            </a:pPr>
            <a:endParaRPr dirty="0"/>
          </a:p>
        </p:txBody>
      </p:sp>
      <p:pic>
        <p:nvPicPr>
          <p:cNvPr id="2" name="Autonomous Car avoiding obstacle #2.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236398" y="2379463"/>
            <a:ext cx="4337722" cy="2439969"/>
          </a:xfrm>
          <a:prstGeom prst="rect">
            <a:avLst/>
          </a:prstGeom>
        </p:spPr>
      </p:pic>
      <p:pic>
        <p:nvPicPr>
          <p:cNvPr id="3" name="Autonomous Car avoiding obstacle.mp4">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4627906" y="2379464"/>
            <a:ext cx="4376515" cy="246179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663" fill="hold"/>
                                        <p:tgtEl>
                                          <p:spTgt spid="2"/>
                                        </p:tgtEl>
                                      </p:cBhvr>
                                    </p:cmd>
                                  </p:childTnLst>
                                </p:cTn>
                              </p:par>
                              <p:par>
                                <p:cTn id="7" presetID="1" presetClass="mediacall" presetSubtype="0" fill="hold" nodeType="withEffect">
                                  <p:stCondLst>
                                    <p:cond delay="0"/>
                                  </p:stCondLst>
                                  <p:childTnLst>
                                    <p:cmd type="call" cmd="playFrom(0.0)">
                                      <p:cBhvr>
                                        <p:cTn id="8" dur="782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2"/>
                </p:tgtEl>
              </p:cMediaNode>
            </p:video>
            <p:seq concurrent="1" nextAc="seek">
              <p:cTn id="10" restart="whenNotActive" fill="hold" evtFilter="cancelBubble" nodeType="interactiveSeq">
                <p:stCondLst>
                  <p:cond evt="onClick" delay="0">
                    <p:tgtEl>
                      <p:spTgt spid="2"/>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2"/>
                                        </p:tgtEl>
                                      </p:cBhvr>
                                    </p:cmd>
                                  </p:childTnLst>
                                </p:cTn>
                              </p:par>
                            </p:childTnLst>
                          </p:cTn>
                        </p:par>
                      </p:childTnLst>
                    </p:cTn>
                  </p:par>
                </p:childTnLst>
              </p:cTn>
              <p:nextCondLst>
                <p:cond evt="onClick" delay="0">
                  <p:tgtEl>
                    <p:spTgt spid="2"/>
                  </p:tgtEl>
                </p:cond>
              </p:nextCondLst>
            </p:seq>
            <p:video>
              <p:cMediaNode vol="80000">
                <p:cTn id="15" fill="hold" display="0">
                  <p:stCondLst>
                    <p:cond delay="indefinite"/>
                  </p:stCondLst>
                </p:cTn>
                <p:tgtEl>
                  <p:spTgt spid="3"/>
                </p:tgtEl>
              </p:cMediaNode>
            </p:video>
            <p:seq concurrent="1" nextAc="seek">
              <p:cTn id="16" restart="whenNotActive" fill="hold" evtFilter="cancelBubble" nodeType="interactiveSeq">
                <p:stCondLst>
                  <p:cond evt="onClick" delay="0">
                    <p:tgtEl>
                      <p:spTgt spid="3"/>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DFDFDF"/>
        </a:solidFill>
        <a:effectLst/>
      </p:bgPr>
    </p:bg>
    <p:spTree>
      <p:nvGrpSpPr>
        <p:cNvPr id="1" name="Shape 249"/>
        <p:cNvGrpSpPr/>
        <p:nvPr/>
      </p:nvGrpSpPr>
      <p:grpSpPr>
        <a:xfrm>
          <a:off x="0" y="0"/>
          <a:ext cx="0" cy="0"/>
          <a:chOff x="0" y="0"/>
          <a:chExt cx="0" cy="0"/>
        </a:xfrm>
      </p:grpSpPr>
      <p:sp>
        <p:nvSpPr>
          <p:cNvPr id="250" name="Shape 250"/>
          <p:cNvSpPr txBox="1">
            <a:spLocks noGrp="1"/>
          </p:cNvSpPr>
          <p:nvPr>
            <p:ph type="title"/>
          </p:nvPr>
        </p:nvSpPr>
        <p:spPr>
          <a:xfrm>
            <a:off x="311700" y="593366"/>
            <a:ext cx="8520600" cy="943200"/>
          </a:xfrm>
          <a:prstGeom prst="rect">
            <a:avLst/>
          </a:prstGeom>
        </p:spPr>
        <p:txBody>
          <a:bodyPr lIns="91425" tIns="91425" rIns="91425" bIns="91425" anchor="t" anchorCtr="0">
            <a:noAutofit/>
          </a:bodyPr>
          <a:lstStyle/>
          <a:p>
            <a:pPr lvl="0">
              <a:spcBef>
                <a:spcPts val="0"/>
              </a:spcBef>
              <a:buNone/>
            </a:pPr>
            <a:r>
              <a:rPr lang="en" sz="3600">
                <a:solidFill>
                  <a:srgbClr val="1C4587"/>
                </a:solidFill>
              </a:rPr>
              <a:t>Future Goals</a:t>
            </a:r>
          </a:p>
        </p:txBody>
      </p:sp>
      <p:sp>
        <p:nvSpPr>
          <p:cNvPr id="251" name="Shape 251"/>
          <p:cNvSpPr txBox="1">
            <a:spLocks noGrp="1"/>
          </p:cNvSpPr>
          <p:nvPr>
            <p:ph type="body" idx="1"/>
          </p:nvPr>
        </p:nvSpPr>
        <p:spPr>
          <a:xfrm>
            <a:off x="311700" y="1688433"/>
            <a:ext cx="8520600" cy="4403700"/>
          </a:xfrm>
          <a:prstGeom prst="rect">
            <a:avLst/>
          </a:prstGeom>
        </p:spPr>
        <p:txBody>
          <a:bodyPr lIns="91425" tIns="91425" rIns="91425" bIns="91425" anchor="t" anchorCtr="0">
            <a:noAutofit/>
          </a:bodyPr>
          <a:lstStyle/>
          <a:p>
            <a:pPr marL="457200" lvl="0" indent="-381000" rtl="0">
              <a:spcBef>
                <a:spcPts val="0"/>
              </a:spcBef>
              <a:buClr>
                <a:srgbClr val="1C4587"/>
              </a:buClr>
              <a:buSzPct val="100000"/>
              <a:buFont typeface="Arial" charset="0"/>
              <a:buChar char="•"/>
            </a:pPr>
            <a:r>
              <a:rPr lang="en" sz="2400" dirty="0">
                <a:solidFill>
                  <a:srgbClr val="1C4587"/>
                </a:solidFill>
              </a:rPr>
              <a:t>Rewire RC car to fix voltage issues</a:t>
            </a:r>
          </a:p>
          <a:p>
            <a:pPr marL="457200" lvl="0" indent="-381000" rtl="0">
              <a:spcBef>
                <a:spcPts val="0"/>
              </a:spcBef>
              <a:buClr>
                <a:srgbClr val="1C4587"/>
              </a:buClr>
              <a:buSzPct val="100000"/>
              <a:buFont typeface="Arial" charset="0"/>
              <a:buChar char="•"/>
            </a:pPr>
            <a:r>
              <a:rPr lang="en" sz="2400" dirty="0">
                <a:solidFill>
                  <a:srgbClr val="1C4587"/>
                </a:solidFill>
              </a:rPr>
              <a:t>Update compatibility with current Android version</a:t>
            </a:r>
          </a:p>
          <a:p>
            <a:pPr marL="914400" lvl="1" indent="-381000" rtl="0">
              <a:spcBef>
                <a:spcPts val="0"/>
              </a:spcBef>
              <a:buClr>
                <a:srgbClr val="1C4587"/>
              </a:buClr>
              <a:buSzPct val="100000"/>
              <a:buFont typeface="Arial" charset="0"/>
              <a:buChar char="•"/>
            </a:pPr>
            <a:r>
              <a:rPr lang="en" sz="2400" dirty="0">
                <a:solidFill>
                  <a:srgbClr val="1C4587"/>
                </a:solidFill>
              </a:rPr>
              <a:t>Error handling</a:t>
            </a:r>
          </a:p>
          <a:p>
            <a:pPr marL="457200" lvl="0" indent="-381000" rtl="0">
              <a:spcBef>
                <a:spcPts val="0"/>
              </a:spcBef>
              <a:buClr>
                <a:srgbClr val="1C4587"/>
              </a:buClr>
              <a:buSzPct val="100000"/>
              <a:buFont typeface="Arial" charset="0"/>
              <a:buChar char="•"/>
            </a:pPr>
            <a:r>
              <a:rPr lang="en" sz="2400" dirty="0">
                <a:solidFill>
                  <a:srgbClr val="1C4587"/>
                </a:solidFill>
              </a:rPr>
              <a:t>Design a driving algorithm</a:t>
            </a:r>
          </a:p>
          <a:p>
            <a:pPr marL="914400" lvl="1" indent="-381000" rtl="0">
              <a:spcBef>
                <a:spcPts val="0"/>
              </a:spcBef>
              <a:buClr>
                <a:srgbClr val="1C4587"/>
              </a:buClr>
              <a:buSzPct val="100000"/>
              <a:buFont typeface="Arial" charset="0"/>
              <a:buChar char="•"/>
            </a:pPr>
            <a:r>
              <a:rPr lang="en" sz="2400" dirty="0">
                <a:solidFill>
                  <a:srgbClr val="1C4587"/>
                </a:solidFill>
              </a:rPr>
              <a:t>Regulate speed</a:t>
            </a:r>
          </a:p>
          <a:p>
            <a:pPr marL="914400" lvl="1" indent="-381000" rtl="0">
              <a:spcBef>
                <a:spcPts val="0"/>
              </a:spcBef>
              <a:buClr>
                <a:srgbClr val="1C4587"/>
              </a:buClr>
              <a:buSzPct val="100000"/>
              <a:buFont typeface="Arial" charset="0"/>
              <a:buChar char="•"/>
            </a:pPr>
            <a:r>
              <a:rPr lang="en" sz="2400" dirty="0">
                <a:solidFill>
                  <a:srgbClr val="1C4587"/>
                </a:solidFill>
              </a:rPr>
              <a:t>Avoiding collisions</a:t>
            </a:r>
          </a:p>
          <a:p>
            <a:pPr marL="457200" lvl="0" indent="-381000" rtl="0">
              <a:spcBef>
                <a:spcPts val="0"/>
              </a:spcBef>
              <a:buClr>
                <a:srgbClr val="1C4587"/>
              </a:buClr>
              <a:buSzPct val="100000"/>
              <a:buFont typeface="Arial" charset="0"/>
              <a:buChar char="•"/>
            </a:pPr>
            <a:r>
              <a:rPr lang="en" sz="2400" dirty="0">
                <a:solidFill>
                  <a:srgbClr val="1C4587"/>
                </a:solidFill>
              </a:rPr>
              <a:t>Produce a research paper with the final results</a:t>
            </a:r>
          </a:p>
          <a:p>
            <a:pPr lvl="0">
              <a:spcBef>
                <a:spcPts val="0"/>
              </a:spcBef>
              <a:buNone/>
            </a:pPr>
            <a:endParaRPr sz="2400" dirty="0">
              <a:solidFill>
                <a:srgbClr val="1C4587"/>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DFDFDF"/>
        </a:solidFill>
        <a:effectLst/>
      </p:bgPr>
    </p:bg>
    <p:spTree>
      <p:nvGrpSpPr>
        <p:cNvPr id="1" name="Shape 255"/>
        <p:cNvGrpSpPr/>
        <p:nvPr/>
      </p:nvGrpSpPr>
      <p:grpSpPr>
        <a:xfrm>
          <a:off x="0" y="0"/>
          <a:ext cx="0" cy="0"/>
          <a:chOff x="0" y="0"/>
          <a:chExt cx="0" cy="0"/>
        </a:xfrm>
      </p:grpSpPr>
      <p:sp>
        <p:nvSpPr>
          <p:cNvPr id="256" name="Shape 256"/>
          <p:cNvSpPr txBox="1">
            <a:spLocks noGrp="1"/>
          </p:cNvSpPr>
          <p:nvPr>
            <p:ph type="title"/>
          </p:nvPr>
        </p:nvSpPr>
        <p:spPr>
          <a:xfrm>
            <a:off x="311700" y="593366"/>
            <a:ext cx="8520600" cy="943200"/>
          </a:xfrm>
          <a:prstGeom prst="rect">
            <a:avLst/>
          </a:prstGeom>
        </p:spPr>
        <p:txBody>
          <a:bodyPr lIns="91425" tIns="91425" rIns="91425" bIns="91425" anchor="t" anchorCtr="0">
            <a:noAutofit/>
          </a:bodyPr>
          <a:lstStyle/>
          <a:p>
            <a:pPr lvl="0" rtl="0">
              <a:spcBef>
                <a:spcPts val="0"/>
              </a:spcBef>
              <a:buNone/>
            </a:pPr>
            <a:r>
              <a:rPr lang="en" sz="3600">
                <a:solidFill>
                  <a:srgbClr val="1C4587"/>
                </a:solidFill>
              </a:rPr>
              <a:t>Credits</a:t>
            </a:r>
          </a:p>
        </p:txBody>
      </p:sp>
      <p:sp>
        <p:nvSpPr>
          <p:cNvPr id="257" name="Shape 257"/>
          <p:cNvSpPr txBox="1">
            <a:spLocks noGrp="1"/>
          </p:cNvSpPr>
          <p:nvPr>
            <p:ph type="body" idx="1"/>
          </p:nvPr>
        </p:nvSpPr>
        <p:spPr>
          <a:xfrm>
            <a:off x="311700" y="1688433"/>
            <a:ext cx="8520600" cy="4403700"/>
          </a:xfrm>
          <a:prstGeom prst="rect">
            <a:avLst/>
          </a:prstGeom>
        </p:spPr>
        <p:txBody>
          <a:bodyPr lIns="91425" tIns="91425" rIns="91425" bIns="91425" anchor="t" anchorCtr="0">
            <a:noAutofit/>
          </a:bodyPr>
          <a:lstStyle/>
          <a:p>
            <a:pPr marL="457200" lvl="0" indent="-381000" rtl="0">
              <a:spcBef>
                <a:spcPts val="0"/>
              </a:spcBef>
              <a:buClr>
                <a:srgbClr val="1C4587"/>
              </a:buClr>
              <a:buSzPct val="100000"/>
              <a:buFont typeface="Arial" charset="0"/>
              <a:buChar char="•"/>
            </a:pPr>
            <a:r>
              <a:rPr lang="en" sz="2400" dirty="0">
                <a:solidFill>
                  <a:srgbClr val="1C4587"/>
                </a:solidFill>
              </a:rPr>
              <a:t>Dimitri </a:t>
            </a:r>
            <a:r>
              <a:rPr lang="en" sz="2400" dirty="0" err="1">
                <a:solidFill>
                  <a:srgbClr val="1C4587"/>
                </a:solidFill>
              </a:rPr>
              <a:t>Platis</a:t>
            </a:r>
            <a:endParaRPr lang="en" sz="2400" dirty="0">
              <a:solidFill>
                <a:srgbClr val="1C4587"/>
              </a:solidFill>
            </a:endParaRPr>
          </a:p>
          <a:p>
            <a:pPr marL="914400" lvl="1" indent="-381000" rtl="0">
              <a:spcBef>
                <a:spcPts val="0"/>
              </a:spcBef>
              <a:spcAft>
                <a:spcPts val="1000"/>
              </a:spcAft>
              <a:buClr>
                <a:srgbClr val="1C4587"/>
              </a:buClr>
              <a:buSzPct val="100000"/>
              <a:buFont typeface="Arial" charset="0"/>
              <a:buChar char="•"/>
            </a:pPr>
            <a:r>
              <a:rPr lang="en" sz="2400" u="sng" dirty="0">
                <a:solidFill>
                  <a:srgbClr val="1C4587"/>
                </a:solidFill>
                <a:hlinkClick r:id="rId3"/>
              </a:rPr>
              <a:t>http://makezine.com/projects/build-android-powered-autonomous-rc-car/</a:t>
            </a:r>
          </a:p>
          <a:p>
            <a:pPr marL="457200" lvl="0" indent="-381000" rtl="0">
              <a:spcBef>
                <a:spcPts val="0"/>
              </a:spcBef>
              <a:spcAft>
                <a:spcPts val="0"/>
              </a:spcAft>
              <a:buClr>
                <a:srgbClr val="1C4587"/>
              </a:buClr>
              <a:buSzPct val="100000"/>
              <a:buFont typeface="Arial" charset="0"/>
              <a:buChar char="•"/>
            </a:pPr>
            <a:r>
              <a:rPr lang="en" sz="2400" dirty="0" err="1">
                <a:solidFill>
                  <a:srgbClr val="1C4587"/>
                </a:solidFill>
              </a:rPr>
              <a:t>Sevak</a:t>
            </a:r>
            <a:r>
              <a:rPr lang="en" sz="2400" dirty="0">
                <a:solidFill>
                  <a:srgbClr val="1C4587"/>
                </a:solidFill>
              </a:rPr>
              <a:t> </a:t>
            </a:r>
            <a:r>
              <a:rPr lang="en" sz="2400" dirty="0" err="1">
                <a:solidFill>
                  <a:srgbClr val="1C4587"/>
                </a:solidFill>
              </a:rPr>
              <a:t>Mnatsakanyan</a:t>
            </a:r>
            <a:endParaRPr lang="en" sz="2400" dirty="0">
              <a:solidFill>
                <a:srgbClr val="1C4587"/>
              </a:solidFill>
            </a:endParaRPr>
          </a:p>
          <a:p>
            <a:pPr marL="914400" lvl="1" indent="-381000" rtl="0">
              <a:spcBef>
                <a:spcPts val="0"/>
              </a:spcBef>
              <a:buClr>
                <a:srgbClr val="1C4587"/>
              </a:buClr>
              <a:buSzPct val="100000"/>
              <a:buFont typeface="Arial" charset="0"/>
              <a:buChar char="•"/>
            </a:pPr>
            <a:r>
              <a:rPr lang="en" sz="2400" dirty="0">
                <a:solidFill>
                  <a:srgbClr val="1C4587"/>
                </a:solidFill>
              </a:rPr>
              <a:t>Graduate assistant to aid with Android application</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DFDFDF"/>
        </a:solidFill>
        <a:effectLst/>
      </p:bgPr>
    </p:bg>
    <p:spTree>
      <p:nvGrpSpPr>
        <p:cNvPr id="1" name="Shape 261"/>
        <p:cNvGrpSpPr/>
        <p:nvPr/>
      </p:nvGrpSpPr>
      <p:grpSpPr>
        <a:xfrm>
          <a:off x="0" y="0"/>
          <a:ext cx="0" cy="0"/>
          <a:chOff x="0" y="0"/>
          <a:chExt cx="0" cy="0"/>
        </a:xfrm>
      </p:grpSpPr>
      <p:sp>
        <p:nvSpPr>
          <p:cNvPr id="262" name="Shape 262"/>
          <p:cNvSpPr txBox="1">
            <a:spLocks noGrp="1"/>
          </p:cNvSpPr>
          <p:nvPr>
            <p:ph type="ctrTitle" idx="4294967295"/>
          </p:nvPr>
        </p:nvSpPr>
        <p:spPr>
          <a:xfrm>
            <a:off x="365659" y="2036572"/>
            <a:ext cx="3792300" cy="2736900"/>
          </a:xfrm>
          <a:prstGeom prst="rect">
            <a:avLst/>
          </a:prstGeom>
        </p:spPr>
        <p:txBody>
          <a:bodyPr lIns="91425" tIns="91425" rIns="91425" bIns="91425" anchor="t" anchorCtr="0">
            <a:noAutofit/>
          </a:bodyPr>
          <a:lstStyle/>
          <a:p>
            <a:pPr marL="0" lvl="0" indent="0" algn="l" rtl="0">
              <a:spcBef>
                <a:spcPts val="0"/>
              </a:spcBef>
              <a:buNone/>
            </a:pPr>
            <a:r>
              <a:rPr lang="en" sz="4800" dirty="0">
                <a:solidFill>
                  <a:srgbClr val="1C4587"/>
                </a:solidFill>
              </a:rPr>
              <a:t>   Questions?</a:t>
            </a:r>
          </a:p>
        </p:txBody>
      </p:sp>
      <p:cxnSp>
        <p:nvCxnSpPr>
          <p:cNvPr id="263" name="Shape 263"/>
          <p:cNvCxnSpPr/>
          <p:nvPr/>
        </p:nvCxnSpPr>
        <p:spPr>
          <a:xfrm>
            <a:off x="489600" y="3626433"/>
            <a:ext cx="4960200" cy="15300"/>
          </a:xfrm>
          <a:prstGeom prst="straightConnector1">
            <a:avLst/>
          </a:prstGeom>
          <a:noFill/>
          <a:ln w="19050" cap="flat" cmpd="sng">
            <a:solidFill>
              <a:srgbClr val="4A86E8"/>
            </a:solidFill>
            <a:prstDash val="solid"/>
            <a:round/>
            <a:headEnd type="none" w="lg" len="lg"/>
            <a:tailEnd type="none" w="lg" len="lg"/>
          </a:ln>
        </p:spPr>
      </p:cxn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DFDFDF"/>
        </a:solidFill>
        <a:effectLst/>
      </p:bgPr>
    </p:bg>
    <p:spTree>
      <p:nvGrpSpPr>
        <p:cNvPr id="1" name="Shape 79"/>
        <p:cNvGrpSpPr/>
        <p:nvPr/>
      </p:nvGrpSpPr>
      <p:grpSpPr>
        <a:xfrm>
          <a:off x="0" y="0"/>
          <a:ext cx="0" cy="0"/>
          <a:chOff x="0" y="0"/>
          <a:chExt cx="0" cy="0"/>
        </a:xfrm>
      </p:grpSpPr>
      <p:sp>
        <p:nvSpPr>
          <p:cNvPr id="80" name="Shape 80"/>
          <p:cNvSpPr txBox="1">
            <a:spLocks noGrp="1"/>
          </p:cNvSpPr>
          <p:nvPr>
            <p:ph type="ctrTitle" idx="4294967295"/>
          </p:nvPr>
        </p:nvSpPr>
        <p:spPr>
          <a:xfrm>
            <a:off x="327158" y="2035770"/>
            <a:ext cx="3792300" cy="2736900"/>
          </a:xfrm>
          <a:prstGeom prst="rect">
            <a:avLst/>
          </a:prstGeom>
        </p:spPr>
        <p:txBody>
          <a:bodyPr lIns="91425" tIns="91425" rIns="91425" bIns="91425" anchor="t" anchorCtr="0">
            <a:noAutofit/>
          </a:bodyPr>
          <a:lstStyle/>
          <a:p>
            <a:pPr marL="0" lvl="0" indent="0" algn="l">
              <a:spcBef>
                <a:spcPts val="0"/>
              </a:spcBef>
              <a:buNone/>
            </a:pPr>
            <a:r>
              <a:rPr lang="en" sz="4800" dirty="0">
                <a:solidFill>
                  <a:srgbClr val="1C4587"/>
                </a:solidFill>
              </a:rPr>
              <a:t>   Introduction</a:t>
            </a:r>
          </a:p>
        </p:txBody>
      </p:sp>
      <p:sp>
        <p:nvSpPr>
          <p:cNvPr id="81" name="Shape 81"/>
          <p:cNvSpPr txBox="1">
            <a:spLocks noGrp="1"/>
          </p:cNvSpPr>
          <p:nvPr>
            <p:ph type="subTitle" idx="4294967295"/>
          </p:nvPr>
        </p:nvSpPr>
        <p:spPr>
          <a:xfrm>
            <a:off x="387900" y="3626433"/>
            <a:ext cx="8520600" cy="1056900"/>
          </a:xfrm>
          <a:prstGeom prst="rect">
            <a:avLst/>
          </a:prstGeom>
        </p:spPr>
        <p:txBody>
          <a:bodyPr lIns="91425" tIns="91425" rIns="91425" bIns="91425" anchor="t" anchorCtr="0">
            <a:noAutofit/>
          </a:bodyPr>
          <a:lstStyle/>
          <a:p>
            <a:pPr lvl="0" algn="l">
              <a:spcBef>
                <a:spcPts val="0"/>
              </a:spcBef>
              <a:buNone/>
            </a:pPr>
            <a:r>
              <a:rPr lang="en" sz="1800">
                <a:solidFill>
                  <a:srgbClr val="000000"/>
                </a:solidFill>
              </a:rPr>
              <a:t>Benjamin Galletta</a:t>
            </a:r>
          </a:p>
        </p:txBody>
      </p:sp>
      <p:cxnSp>
        <p:nvCxnSpPr>
          <p:cNvPr id="82" name="Shape 82"/>
          <p:cNvCxnSpPr/>
          <p:nvPr/>
        </p:nvCxnSpPr>
        <p:spPr>
          <a:xfrm>
            <a:off x="489600" y="3626433"/>
            <a:ext cx="4960200" cy="15300"/>
          </a:xfrm>
          <a:prstGeom prst="straightConnector1">
            <a:avLst/>
          </a:prstGeom>
          <a:noFill/>
          <a:ln w="19050" cap="flat" cmpd="sng">
            <a:solidFill>
              <a:srgbClr val="4A86E8"/>
            </a:solidFill>
            <a:prstDash val="solid"/>
            <a:round/>
            <a:headEnd type="none" w="lg" len="lg"/>
            <a:tailEnd type="none" w="lg" len="lg"/>
          </a:ln>
        </p:spPr>
      </p:cxn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DFDFDF"/>
        </a:solidFill>
        <a:effectLst/>
      </p:bgPr>
    </p:bg>
    <p:spTree>
      <p:nvGrpSpPr>
        <p:cNvPr id="1" name="Shape 86"/>
        <p:cNvGrpSpPr/>
        <p:nvPr/>
      </p:nvGrpSpPr>
      <p:grpSpPr>
        <a:xfrm>
          <a:off x="0" y="0"/>
          <a:ext cx="0" cy="0"/>
          <a:chOff x="0" y="0"/>
          <a:chExt cx="0" cy="0"/>
        </a:xfrm>
      </p:grpSpPr>
      <p:sp>
        <p:nvSpPr>
          <p:cNvPr id="87" name="Shape 87"/>
          <p:cNvSpPr txBox="1">
            <a:spLocks noGrp="1"/>
          </p:cNvSpPr>
          <p:nvPr>
            <p:ph type="title"/>
          </p:nvPr>
        </p:nvSpPr>
        <p:spPr>
          <a:xfrm>
            <a:off x="311700" y="593366"/>
            <a:ext cx="8520600" cy="943200"/>
          </a:xfrm>
          <a:prstGeom prst="rect">
            <a:avLst/>
          </a:prstGeom>
        </p:spPr>
        <p:txBody>
          <a:bodyPr lIns="91425" tIns="91425" rIns="91425" bIns="91425" anchor="t" anchorCtr="0">
            <a:noAutofit/>
          </a:bodyPr>
          <a:lstStyle/>
          <a:p>
            <a:pPr lvl="0">
              <a:spcBef>
                <a:spcPts val="0"/>
              </a:spcBef>
              <a:buNone/>
            </a:pPr>
            <a:r>
              <a:rPr lang="en" sz="3600">
                <a:solidFill>
                  <a:srgbClr val="1C4587"/>
                </a:solidFill>
              </a:rPr>
              <a:t>Project Overview</a:t>
            </a:r>
          </a:p>
        </p:txBody>
      </p:sp>
      <p:sp>
        <p:nvSpPr>
          <p:cNvPr id="88" name="Shape 88"/>
          <p:cNvSpPr txBox="1">
            <a:spLocks noGrp="1"/>
          </p:cNvSpPr>
          <p:nvPr>
            <p:ph type="body" idx="1"/>
          </p:nvPr>
        </p:nvSpPr>
        <p:spPr>
          <a:xfrm>
            <a:off x="311700" y="1688433"/>
            <a:ext cx="8520600" cy="4403700"/>
          </a:xfrm>
          <a:prstGeom prst="rect">
            <a:avLst/>
          </a:prstGeom>
        </p:spPr>
        <p:txBody>
          <a:bodyPr lIns="91425" tIns="91425" rIns="91425" bIns="91425" anchor="t" anchorCtr="0">
            <a:noAutofit/>
          </a:bodyPr>
          <a:lstStyle/>
          <a:p>
            <a:pPr marL="419100" lvl="0" indent="-342900" rtl="0">
              <a:spcBef>
                <a:spcPts val="0"/>
              </a:spcBef>
              <a:buClr>
                <a:srgbClr val="1C4587"/>
              </a:buClr>
              <a:buSzPct val="100000"/>
              <a:buFont typeface="Arial" charset="0"/>
              <a:buChar char="•"/>
            </a:pPr>
            <a:r>
              <a:rPr lang="en" sz="2400" dirty="0">
                <a:solidFill>
                  <a:srgbClr val="1C4587"/>
                </a:solidFill>
              </a:rPr>
              <a:t>Develop and assemble RC car </a:t>
            </a:r>
            <a:endParaRPr lang="en-US" sz="2400" dirty="0">
              <a:solidFill>
                <a:srgbClr val="1C4587"/>
              </a:solidFill>
            </a:endParaRPr>
          </a:p>
          <a:p>
            <a:pPr marL="419100" lvl="0" indent="-342900" rtl="0">
              <a:spcBef>
                <a:spcPts val="0"/>
              </a:spcBef>
              <a:buClr>
                <a:srgbClr val="1C4587"/>
              </a:buClr>
              <a:buSzPct val="100000"/>
              <a:buFont typeface="Arial" charset="0"/>
              <a:buChar char="•"/>
            </a:pPr>
            <a:r>
              <a:rPr lang="en" sz="2000" dirty="0">
                <a:solidFill>
                  <a:srgbClr val="1C4587"/>
                </a:solidFill>
              </a:rPr>
              <a:t>ability to drive autonomously</a:t>
            </a:r>
          </a:p>
          <a:p>
            <a:pPr marL="457200" lvl="0" indent="-381000" rtl="0">
              <a:spcBef>
                <a:spcPts val="0"/>
              </a:spcBef>
              <a:buClr>
                <a:srgbClr val="1C4587"/>
              </a:buClr>
              <a:buSzPct val="100000"/>
              <a:buFont typeface="Arial" charset="0"/>
              <a:buChar char="•"/>
            </a:pPr>
            <a:r>
              <a:rPr lang="en" sz="2400" dirty="0">
                <a:solidFill>
                  <a:srgbClr val="1C4587"/>
                </a:solidFill>
              </a:rPr>
              <a:t>Reconstruct Android application that is stable</a:t>
            </a:r>
          </a:p>
          <a:p>
            <a:pPr marL="457200" lvl="0" indent="-381000" rtl="0">
              <a:spcBef>
                <a:spcPts val="0"/>
              </a:spcBef>
              <a:buClr>
                <a:srgbClr val="1C4587"/>
              </a:buClr>
              <a:buSzPct val="100000"/>
              <a:buFont typeface="Arial" charset="0"/>
              <a:buChar char="•"/>
            </a:pPr>
            <a:r>
              <a:rPr lang="en" sz="2400" dirty="0">
                <a:solidFill>
                  <a:srgbClr val="1C4587"/>
                </a:solidFill>
              </a:rPr>
              <a:t>Test algorithms with simulator before passing them to Android application</a:t>
            </a:r>
          </a:p>
          <a:p>
            <a:pPr marL="457200" lvl="0" indent="-381000" rtl="0">
              <a:spcBef>
                <a:spcPts val="0"/>
              </a:spcBef>
              <a:buClr>
                <a:srgbClr val="1C4587"/>
              </a:buClr>
              <a:buSzPct val="100000"/>
              <a:buFont typeface="Arial" charset="0"/>
              <a:buChar char="•"/>
            </a:pPr>
            <a:r>
              <a:rPr lang="en" sz="2400" dirty="0">
                <a:solidFill>
                  <a:srgbClr val="1C4587"/>
                </a:solidFill>
              </a:rPr>
              <a:t>Mount the Android phone with application onto car and watch car drive autonomously</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DFDFDF"/>
        </a:solidFill>
        <a:effectLst/>
      </p:bgPr>
    </p:bg>
    <p:spTree>
      <p:nvGrpSpPr>
        <p:cNvPr id="1" name="Shape 92"/>
        <p:cNvGrpSpPr/>
        <p:nvPr/>
      </p:nvGrpSpPr>
      <p:grpSpPr>
        <a:xfrm>
          <a:off x="0" y="0"/>
          <a:ext cx="0" cy="0"/>
          <a:chOff x="0" y="0"/>
          <a:chExt cx="0" cy="0"/>
        </a:xfrm>
      </p:grpSpPr>
      <p:sp>
        <p:nvSpPr>
          <p:cNvPr id="93" name="Shape 93"/>
          <p:cNvSpPr txBox="1">
            <a:spLocks noGrp="1"/>
          </p:cNvSpPr>
          <p:nvPr>
            <p:ph type="title"/>
          </p:nvPr>
        </p:nvSpPr>
        <p:spPr>
          <a:xfrm>
            <a:off x="311700" y="593366"/>
            <a:ext cx="8520600" cy="943200"/>
          </a:xfrm>
          <a:prstGeom prst="rect">
            <a:avLst/>
          </a:prstGeom>
        </p:spPr>
        <p:txBody>
          <a:bodyPr lIns="91425" tIns="91425" rIns="91425" bIns="91425" anchor="t" anchorCtr="0">
            <a:noAutofit/>
          </a:bodyPr>
          <a:lstStyle/>
          <a:p>
            <a:pPr lvl="0" rtl="0">
              <a:spcBef>
                <a:spcPts val="0"/>
              </a:spcBef>
              <a:buNone/>
            </a:pPr>
            <a:r>
              <a:rPr lang="en" sz="3600">
                <a:solidFill>
                  <a:srgbClr val="1C4587"/>
                </a:solidFill>
              </a:rPr>
              <a:t>Project Diagram</a:t>
            </a:r>
          </a:p>
        </p:txBody>
      </p:sp>
      <p:pic>
        <p:nvPicPr>
          <p:cNvPr id="94" name="Shape 94" descr="car chart 1.2.png"/>
          <p:cNvPicPr preferRelativeResize="0"/>
          <p:nvPr/>
        </p:nvPicPr>
        <p:blipFill rotWithShape="1">
          <a:blip r:embed="rId3">
            <a:alphaModFix/>
          </a:blip>
          <a:srcRect l="3175" t="13771" b="7710"/>
          <a:stretch/>
        </p:blipFill>
        <p:spPr>
          <a:xfrm>
            <a:off x="768899" y="593374"/>
            <a:ext cx="7436059" cy="603018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DFDFDF"/>
        </a:solidFill>
        <a:effectLst/>
      </p:bgPr>
    </p:bg>
    <p:spTree>
      <p:nvGrpSpPr>
        <p:cNvPr id="1" name="Shape 98"/>
        <p:cNvGrpSpPr/>
        <p:nvPr/>
      </p:nvGrpSpPr>
      <p:grpSpPr>
        <a:xfrm>
          <a:off x="0" y="0"/>
          <a:ext cx="0" cy="0"/>
          <a:chOff x="0" y="0"/>
          <a:chExt cx="0" cy="0"/>
        </a:xfrm>
      </p:grpSpPr>
      <p:sp>
        <p:nvSpPr>
          <p:cNvPr id="99" name="Shape 99"/>
          <p:cNvSpPr txBox="1">
            <a:spLocks noGrp="1"/>
          </p:cNvSpPr>
          <p:nvPr>
            <p:ph type="ctrTitle" idx="4294967295"/>
          </p:nvPr>
        </p:nvSpPr>
        <p:spPr>
          <a:xfrm>
            <a:off x="0" y="2786416"/>
            <a:ext cx="3792300" cy="2736900"/>
          </a:xfrm>
          <a:prstGeom prst="rect">
            <a:avLst/>
          </a:prstGeom>
        </p:spPr>
        <p:txBody>
          <a:bodyPr lIns="91425" tIns="91425" rIns="91425" bIns="91425" anchor="t" anchorCtr="0">
            <a:noAutofit/>
          </a:bodyPr>
          <a:lstStyle/>
          <a:p>
            <a:pPr lvl="0" algn="l" rtl="0">
              <a:spcBef>
                <a:spcPts val="0"/>
              </a:spcBef>
              <a:buNone/>
            </a:pPr>
            <a:r>
              <a:rPr lang="en" sz="4800">
                <a:solidFill>
                  <a:srgbClr val="1C4587"/>
                </a:solidFill>
              </a:rPr>
              <a:t>   The Car</a:t>
            </a:r>
          </a:p>
        </p:txBody>
      </p:sp>
      <p:sp>
        <p:nvSpPr>
          <p:cNvPr id="100" name="Shape 100"/>
          <p:cNvSpPr txBox="1">
            <a:spLocks noGrp="1"/>
          </p:cNvSpPr>
          <p:nvPr>
            <p:ph type="subTitle" idx="4294967295"/>
          </p:nvPr>
        </p:nvSpPr>
        <p:spPr>
          <a:xfrm>
            <a:off x="464100" y="3626433"/>
            <a:ext cx="8520600" cy="1056900"/>
          </a:xfrm>
          <a:prstGeom prst="rect">
            <a:avLst/>
          </a:prstGeom>
        </p:spPr>
        <p:txBody>
          <a:bodyPr lIns="91425" tIns="91425" rIns="91425" bIns="91425" anchor="t" anchorCtr="0">
            <a:noAutofit/>
          </a:bodyPr>
          <a:lstStyle/>
          <a:p>
            <a:pPr lvl="0" algn="l" rtl="0">
              <a:spcBef>
                <a:spcPts val="0"/>
              </a:spcBef>
              <a:buNone/>
            </a:pPr>
            <a:r>
              <a:rPr lang="en" sz="1800">
                <a:solidFill>
                  <a:srgbClr val="000000"/>
                </a:solidFill>
              </a:rPr>
              <a:t>Evan Chiang</a:t>
            </a:r>
          </a:p>
        </p:txBody>
      </p:sp>
      <p:cxnSp>
        <p:nvCxnSpPr>
          <p:cNvPr id="101" name="Shape 101"/>
          <p:cNvCxnSpPr/>
          <p:nvPr/>
        </p:nvCxnSpPr>
        <p:spPr>
          <a:xfrm>
            <a:off x="489600" y="3626433"/>
            <a:ext cx="4960200" cy="15300"/>
          </a:xfrm>
          <a:prstGeom prst="straightConnector1">
            <a:avLst/>
          </a:prstGeom>
          <a:noFill/>
          <a:ln w="19050" cap="flat" cmpd="sng">
            <a:solidFill>
              <a:srgbClr val="4A86E8"/>
            </a:solidFill>
            <a:prstDash val="solid"/>
            <a:round/>
            <a:headEnd type="none" w="lg" len="lg"/>
            <a:tailEnd type="none" w="lg" len="lg"/>
          </a:ln>
        </p:spPr>
      </p:cxn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DFDFDF"/>
        </a:solidFill>
        <a:effectLst/>
      </p:bgPr>
    </p:bg>
    <p:spTree>
      <p:nvGrpSpPr>
        <p:cNvPr id="1" name="Shape 105"/>
        <p:cNvGrpSpPr/>
        <p:nvPr/>
      </p:nvGrpSpPr>
      <p:grpSpPr>
        <a:xfrm>
          <a:off x="0" y="0"/>
          <a:ext cx="0" cy="0"/>
          <a:chOff x="0" y="0"/>
          <a:chExt cx="0" cy="0"/>
        </a:xfrm>
      </p:grpSpPr>
      <p:sp>
        <p:nvSpPr>
          <p:cNvPr id="106" name="Shape 106"/>
          <p:cNvSpPr txBox="1">
            <a:spLocks noGrp="1"/>
          </p:cNvSpPr>
          <p:nvPr>
            <p:ph type="title"/>
          </p:nvPr>
        </p:nvSpPr>
        <p:spPr>
          <a:xfrm>
            <a:off x="311700" y="593366"/>
            <a:ext cx="8520600" cy="943200"/>
          </a:xfrm>
          <a:prstGeom prst="rect">
            <a:avLst/>
          </a:prstGeom>
        </p:spPr>
        <p:txBody>
          <a:bodyPr lIns="91425" tIns="91425" rIns="91425" bIns="91425" anchor="t" anchorCtr="0">
            <a:noAutofit/>
          </a:bodyPr>
          <a:lstStyle/>
          <a:p>
            <a:pPr lvl="0" rtl="0">
              <a:spcBef>
                <a:spcPts val="0"/>
              </a:spcBef>
              <a:buNone/>
            </a:pPr>
            <a:r>
              <a:rPr lang="en" sz="3600">
                <a:solidFill>
                  <a:srgbClr val="1C4587"/>
                </a:solidFill>
              </a:rPr>
              <a:t>Hardware</a:t>
            </a:r>
          </a:p>
        </p:txBody>
      </p:sp>
      <p:sp>
        <p:nvSpPr>
          <p:cNvPr id="107" name="Shape 107"/>
          <p:cNvSpPr txBox="1">
            <a:spLocks noGrp="1"/>
          </p:cNvSpPr>
          <p:nvPr>
            <p:ph type="body" idx="1"/>
          </p:nvPr>
        </p:nvSpPr>
        <p:spPr>
          <a:xfrm>
            <a:off x="311700" y="1688433"/>
            <a:ext cx="8520600" cy="4403700"/>
          </a:xfrm>
          <a:prstGeom prst="rect">
            <a:avLst/>
          </a:prstGeom>
        </p:spPr>
        <p:txBody>
          <a:bodyPr lIns="91425" tIns="91425" rIns="91425" bIns="91425" anchor="t" anchorCtr="0">
            <a:noAutofit/>
          </a:bodyPr>
          <a:lstStyle/>
          <a:p>
            <a:pPr marL="514350" lvl="0" indent="-285750" rtl="0">
              <a:spcBef>
                <a:spcPts val="0"/>
              </a:spcBef>
              <a:spcAft>
                <a:spcPts val="0"/>
              </a:spcAft>
              <a:buClr>
                <a:srgbClr val="1C4587"/>
              </a:buClr>
              <a:buFont typeface="Arial" charset="0"/>
              <a:buChar char="•"/>
            </a:pPr>
            <a:r>
              <a:rPr lang="en" dirty="0">
                <a:solidFill>
                  <a:srgbClr val="1C4587"/>
                </a:solidFill>
              </a:rPr>
              <a:t>Android Phone</a:t>
            </a:r>
          </a:p>
          <a:p>
            <a:pPr marL="914400" lvl="1" indent="-342900" rtl="0">
              <a:spcBef>
                <a:spcPts val="0"/>
              </a:spcBef>
              <a:spcAft>
                <a:spcPts val="0"/>
              </a:spcAft>
              <a:buClr>
                <a:srgbClr val="1C4587"/>
              </a:buClr>
              <a:buSzPct val="100000"/>
              <a:buFont typeface="Arial" charset="0"/>
              <a:buChar char="•"/>
            </a:pPr>
            <a:r>
              <a:rPr lang="en" sz="1800" dirty="0">
                <a:solidFill>
                  <a:srgbClr val="1C4587"/>
                </a:solidFill>
              </a:rPr>
              <a:t>Runs driving algorithm</a:t>
            </a:r>
          </a:p>
          <a:p>
            <a:pPr marL="514350" lvl="0" indent="-285750" rtl="0">
              <a:spcBef>
                <a:spcPts val="0"/>
              </a:spcBef>
              <a:spcAft>
                <a:spcPts val="0"/>
              </a:spcAft>
              <a:buClr>
                <a:srgbClr val="1C4587"/>
              </a:buClr>
              <a:buFont typeface="Arial" charset="0"/>
              <a:buChar char="•"/>
            </a:pPr>
            <a:r>
              <a:rPr lang="en" dirty="0">
                <a:solidFill>
                  <a:srgbClr val="1C4587"/>
                </a:solidFill>
              </a:rPr>
              <a:t>Arduino Mega</a:t>
            </a:r>
          </a:p>
          <a:p>
            <a:pPr marL="914400" lvl="1" indent="-342900" rtl="0">
              <a:spcBef>
                <a:spcPts val="0"/>
              </a:spcBef>
              <a:spcAft>
                <a:spcPts val="0"/>
              </a:spcAft>
              <a:buClr>
                <a:srgbClr val="1C4587"/>
              </a:buClr>
              <a:buSzPct val="100000"/>
              <a:buFont typeface="Arial" charset="0"/>
              <a:buChar char="•"/>
            </a:pPr>
            <a:r>
              <a:rPr lang="en" sz="1800" dirty="0">
                <a:solidFill>
                  <a:srgbClr val="1C4587"/>
                </a:solidFill>
              </a:rPr>
              <a:t>Controls the sensors and motors</a:t>
            </a:r>
          </a:p>
          <a:p>
            <a:pPr marL="514350" lvl="0" indent="-285750" rtl="0">
              <a:spcBef>
                <a:spcPts val="0"/>
              </a:spcBef>
              <a:spcAft>
                <a:spcPts val="0"/>
              </a:spcAft>
              <a:buClr>
                <a:srgbClr val="1C4587"/>
              </a:buClr>
              <a:buFont typeface="Arial" charset="0"/>
              <a:buChar char="•"/>
            </a:pPr>
            <a:r>
              <a:rPr lang="en" dirty="0">
                <a:solidFill>
                  <a:srgbClr val="1C4587"/>
                </a:solidFill>
              </a:rPr>
              <a:t>Bluetooth Module HC-05</a:t>
            </a:r>
          </a:p>
          <a:p>
            <a:pPr marL="914400" lvl="1" indent="-342900" rtl="0">
              <a:spcBef>
                <a:spcPts val="0"/>
              </a:spcBef>
              <a:spcAft>
                <a:spcPts val="0"/>
              </a:spcAft>
              <a:buClr>
                <a:srgbClr val="1C4587"/>
              </a:buClr>
              <a:buSzPct val="100000"/>
              <a:buFont typeface="Arial" charset="0"/>
              <a:buChar char="•"/>
            </a:pPr>
            <a:r>
              <a:rPr lang="en" sz="1800" dirty="0">
                <a:solidFill>
                  <a:srgbClr val="1C4587"/>
                </a:solidFill>
              </a:rPr>
              <a:t>Links the Arduino Mega to mobile phone</a:t>
            </a:r>
          </a:p>
          <a:p>
            <a:pPr marL="514350" lvl="0" indent="-285750" rtl="0">
              <a:spcBef>
                <a:spcPts val="0"/>
              </a:spcBef>
              <a:spcAft>
                <a:spcPts val="0"/>
              </a:spcAft>
              <a:buClr>
                <a:srgbClr val="1C4587"/>
              </a:buClr>
              <a:buFont typeface="Arial" charset="0"/>
              <a:buChar char="•"/>
            </a:pPr>
            <a:r>
              <a:rPr lang="en" dirty="0">
                <a:solidFill>
                  <a:srgbClr val="1C4587"/>
                </a:solidFill>
              </a:rPr>
              <a:t>Ultrasonic Distance Sensor</a:t>
            </a:r>
          </a:p>
          <a:p>
            <a:pPr marL="914400" lvl="1" indent="-342900" rtl="0">
              <a:spcBef>
                <a:spcPts val="0"/>
              </a:spcBef>
              <a:spcAft>
                <a:spcPts val="0"/>
              </a:spcAft>
              <a:buClr>
                <a:srgbClr val="1C4587"/>
              </a:buClr>
              <a:buSzPct val="100000"/>
              <a:buFont typeface="Arial" charset="0"/>
              <a:buChar char="•"/>
            </a:pPr>
            <a:r>
              <a:rPr lang="en" sz="1800" dirty="0">
                <a:solidFill>
                  <a:srgbClr val="1C4587"/>
                </a:solidFill>
              </a:rPr>
              <a:t>Calculates distance using ultrasonic waves</a:t>
            </a:r>
          </a:p>
          <a:p>
            <a:pPr marL="514350" lvl="0" indent="-285750" rtl="0">
              <a:spcBef>
                <a:spcPts val="0"/>
              </a:spcBef>
              <a:spcAft>
                <a:spcPts val="0"/>
              </a:spcAft>
              <a:buClr>
                <a:srgbClr val="1C4587"/>
              </a:buClr>
              <a:buFont typeface="Arial" charset="0"/>
              <a:buChar char="•"/>
            </a:pPr>
            <a:r>
              <a:rPr lang="en" dirty="0">
                <a:solidFill>
                  <a:srgbClr val="1C4587"/>
                </a:solidFill>
              </a:rPr>
              <a:t>SHARP Infrared Sensor</a:t>
            </a:r>
          </a:p>
          <a:p>
            <a:pPr marL="914400" lvl="1" indent="-342900" rtl="0">
              <a:spcBef>
                <a:spcPts val="0"/>
              </a:spcBef>
              <a:spcAft>
                <a:spcPts val="0"/>
              </a:spcAft>
              <a:buClr>
                <a:srgbClr val="1C4587"/>
              </a:buClr>
              <a:buSzPct val="100000"/>
              <a:buFont typeface="Arial" charset="0"/>
              <a:buChar char="•"/>
            </a:pPr>
            <a:r>
              <a:rPr lang="en" sz="1800" dirty="0">
                <a:solidFill>
                  <a:srgbClr val="1C4587"/>
                </a:solidFill>
              </a:rPr>
              <a:t>Calculates distance using infrared</a:t>
            </a:r>
          </a:p>
          <a:p>
            <a:pPr marL="400050" lvl="0" indent="-285750" rtl="0">
              <a:spcBef>
                <a:spcPts val="0"/>
              </a:spcBef>
              <a:spcAft>
                <a:spcPts val="0"/>
              </a:spcAft>
              <a:buClr>
                <a:srgbClr val="1C4587"/>
              </a:buClr>
              <a:buSzPct val="100000"/>
              <a:buFont typeface="Arial" charset="0"/>
              <a:buChar char="•"/>
            </a:pPr>
            <a:r>
              <a:rPr lang="en" dirty="0">
                <a:solidFill>
                  <a:srgbClr val="1C4587"/>
                </a:solidFill>
              </a:rPr>
              <a:t>Infrared Arrays</a:t>
            </a:r>
          </a:p>
          <a:p>
            <a:pPr marL="857250" lvl="1" indent="-285750" rtl="0">
              <a:spcBef>
                <a:spcPts val="0"/>
              </a:spcBef>
              <a:spcAft>
                <a:spcPts val="0"/>
              </a:spcAft>
              <a:buClr>
                <a:srgbClr val="1C4587"/>
              </a:buClr>
              <a:buSzPct val="100000"/>
              <a:buFont typeface="Arial" charset="0"/>
              <a:buChar char="•"/>
            </a:pPr>
            <a:r>
              <a:rPr lang="en" sz="1800" dirty="0">
                <a:solidFill>
                  <a:srgbClr val="1C4587"/>
                </a:solidFill>
              </a:rPr>
              <a:t>Detects white surfaces (street lines)</a:t>
            </a:r>
          </a:p>
        </p:txBody>
      </p:sp>
      <p:pic>
        <p:nvPicPr>
          <p:cNvPr id="108" name="Shape 108" descr="sensor.png"/>
          <p:cNvPicPr preferRelativeResize="0"/>
          <p:nvPr/>
        </p:nvPicPr>
        <p:blipFill>
          <a:blip r:embed="rId3">
            <a:alphaModFix/>
          </a:blip>
          <a:stretch>
            <a:fillRect/>
          </a:stretch>
        </p:blipFill>
        <p:spPr>
          <a:xfrm>
            <a:off x="5197650" y="691349"/>
            <a:ext cx="3682650" cy="2234124"/>
          </a:xfrm>
          <a:prstGeom prst="rect">
            <a:avLst/>
          </a:prstGeom>
          <a:noFill/>
          <a:ln>
            <a:noFill/>
          </a:ln>
        </p:spPr>
      </p:pic>
      <p:pic>
        <p:nvPicPr>
          <p:cNvPr id="109" name="Shape 109" descr="infrared sensor.png"/>
          <p:cNvPicPr preferRelativeResize="0"/>
          <p:nvPr/>
        </p:nvPicPr>
        <p:blipFill>
          <a:blip r:embed="rId4">
            <a:alphaModFix/>
          </a:blip>
          <a:stretch>
            <a:fillRect/>
          </a:stretch>
        </p:blipFill>
        <p:spPr>
          <a:xfrm rot="3109522">
            <a:off x="5701226" y="4098397"/>
            <a:ext cx="3056921" cy="1448003"/>
          </a:xfrm>
          <a:prstGeom prst="rect">
            <a:avLst/>
          </a:prstGeom>
          <a:noFill/>
          <a:ln>
            <a:noFill/>
          </a:ln>
        </p:spPr>
      </p:pic>
      <p:sp>
        <p:nvSpPr>
          <p:cNvPr id="110" name="Shape 110"/>
          <p:cNvSpPr txBox="1"/>
          <p:nvPr/>
        </p:nvSpPr>
        <p:spPr>
          <a:xfrm>
            <a:off x="6192825" y="299600"/>
            <a:ext cx="1692300" cy="450900"/>
          </a:xfrm>
          <a:prstGeom prst="rect">
            <a:avLst/>
          </a:prstGeom>
          <a:noFill/>
          <a:ln>
            <a:noFill/>
          </a:ln>
        </p:spPr>
        <p:txBody>
          <a:bodyPr lIns="91425" tIns="91425" rIns="91425" bIns="91425" anchor="t" anchorCtr="0">
            <a:noAutofit/>
          </a:bodyPr>
          <a:lstStyle/>
          <a:p>
            <a:pPr lvl="0">
              <a:spcBef>
                <a:spcPts val="0"/>
              </a:spcBef>
              <a:buNone/>
            </a:pPr>
            <a:r>
              <a:rPr lang="en">
                <a:solidFill>
                  <a:srgbClr val="1C4587"/>
                </a:solidFill>
                <a:latin typeface="Open Sans"/>
                <a:ea typeface="Open Sans"/>
                <a:cs typeface="Open Sans"/>
                <a:sym typeface="Open Sans"/>
              </a:rPr>
              <a:t>Ultrasonic Sensor</a:t>
            </a:r>
          </a:p>
        </p:txBody>
      </p:sp>
      <p:sp>
        <p:nvSpPr>
          <p:cNvPr id="111" name="Shape 111"/>
          <p:cNvSpPr txBox="1"/>
          <p:nvPr/>
        </p:nvSpPr>
        <p:spPr>
          <a:xfrm>
            <a:off x="6033875" y="6092125"/>
            <a:ext cx="2266500" cy="450900"/>
          </a:xfrm>
          <a:prstGeom prst="rect">
            <a:avLst/>
          </a:prstGeom>
          <a:noFill/>
          <a:ln>
            <a:noFill/>
          </a:ln>
        </p:spPr>
        <p:txBody>
          <a:bodyPr lIns="91425" tIns="91425" rIns="91425" bIns="91425" anchor="t" anchorCtr="0">
            <a:noAutofit/>
          </a:bodyPr>
          <a:lstStyle/>
          <a:p>
            <a:pPr lvl="0" rtl="0">
              <a:spcBef>
                <a:spcPts val="0"/>
              </a:spcBef>
              <a:buNone/>
            </a:pPr>
            <a:r>
              <a:rPr lang="en">
                <a:solidFill>
                  <a:srgbClr val="1C4587"/>
                </a:solidFill>
                <a:latin typeface="Open Sans"/>
                <a:ea typeface="Open Sans"/>
                <a:cs typeface="Open Sans"/>
                <a:sym typeface="Open Sans"/>
              </a:rPr>
              <a:t>SHARP Infrared Sensor</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DFDFDF"/>
        </a:solidFill>
        <a:effectLst/>
      </p:bgPr>
    </p:bg>
    <p:spTree>
      <p:nvGrpSpPr>
        <p:cNvPr id="1" name="Shape 115"/>
        <p:cNvGrpSpPr/>
        <p:nvPr/>
      </p:nvGrpSpPr>
      <p:grpSpPr>
        <a:xfrm>
          <a:off x="0" y="0"/>
          <a:ext cx="0" cy="0"/>
          <a:chOff x="0" y="0"/>
          <a:chExt cx="0" cy="0"/>
        </a:xfrm>
      </p:grpSpPr>
      <p:sp>
        <p:nvSpPr>
          <p:cNvPr id="116" name="Shape 116"/>
          <p:cNvSpPr txBox="1">
            <a:spLocks noGrp="1"/>
          </p:cNvSpPr>
          <p:nvPr>
            <p:ph type="title"/>
          </p:nvPr>
        </p:nvSpPr>
        <p:spPr>
          <a:xfrm>
            <a:off x="311700" y="440966"/>
            <a:ext cx="8520600" cy="763500"/>
          </a:xfrm>
          <a:prstGeom prst="rect">
            <a:avLst/>
          </a:prstGeom>
        </p:spPr>
        <p:txBody>
          <a:bodyPr lIns="91425" tIns="91425" rIns="91425" bIns="91425" anchor="t" anchorCtr="0">
            <a:noAutofit/>
          </a:bodyPr>
          <a:lstStyle/>
          <a:p>
            <a:pPr lvl="0" rtl="0">
              <a:spcBef>
                <a:spcPts val="0"/>
              </a:spcBef>
              <a:buNone/>
            </a:pPr>
            <a:r>
              <a:rPr lang="en" sz="3600">
                <a:solidFill>
                  <a:srgbClr val="1C4587"/>
                </a:solidFill>
              </a:rPr>
              <a:t>Hardware</a:t>
            </a:r>
          </a:p>
        </p:txBody>
      </p:sp>
      <p:sp>
        <p:nvSpPr>
          <p:cNvPr id="117" name="Shape 117"/>
          <p:cNvSpPr txBox="1">
            <a:spLocks noGrp="1"/>
          </p:cNvSpPr>
          <p:nvPr>
            <p:ph type="body" idx="1"/>
          </p:nvPr>
        </p:nvSpPr>
        <p:spPr>
          <a:xfrm>
            <a:off x="311700" y="1155633"/>
            <a:ext cx="8520600" cy="4555200"/>
          </a:xfrm>
          <a:prstGeom prst="rect">
            <a:avLst/>
          </a:prstGeom>
        </p:spPr>
        <p:txBody>
          <a:bodyPr lIns="91425" tIns="91425" rIns="91425" bIns="91425" anchor="t" anchorCtr="0">
            <a:noAutofit/>
          </a:bodyPr>
          <a:lstStyle/>
          <a:p>
            <a:pPr marL="457200" marR="0" lvl="0" indent="-381000" algn="l" rtl="0">
              <a:lnSpc>
                <a:spcPct val="115000"/>
              </a:lnSpc>
              <a:spcBef>
                <a:spcPts val="0"/>
              </a:spcBef>
              <a:spcAft>
                <a:spcPts val="0"/>
              </a:spcAft>
              <a:buClr>
                <a:srgbClr val="1C4587"/>
              </a:buClr>
              <a:buSzPct val="100000"/>
              <a:buFont typeface="Arial" charset="0"/>
              <a:buChar char="•"/>
            </a:pPr>
            <a:r>
              <a:rPr lang="en" sz="2400" dirty="0">
                <a:solidFill>
                  <a:srgbClr val="1C4587"/>
                </a:solidFill>
              </a:rPr>
              <a:t>Soldered a voltage circuit and ground circuit.</a:t>
            </a:r>
          </a:p>
          <a:p>
            <a:pPr marL="457200" marR="0" lvl="0" indent="-381000" algn="l" rtl="0">
              <a:lnSpc>
                <a:spcPct val="115000"/>
              </a:lnSpc>
              <a:spcBef>
                <a:spcPts val="0"/>
              </a:spcBef>
              <a:spcAft>
                <a:spcPts val="0"/>
              </a:spcAft>
              <a:buClr>
                <a:srgbClr val="1C4587"/>
              </a:buClr>
              <a:buSzPct val="100000"/>
              <a:buFont typeface="Arial" charset="0"/>
              <a:buChar char="•"/>
            </a:pPr>
            <a:r>
              <a:rPr lang="en" sz="2400" dirty="0">
                <a:solidFill>
                  <a:srgbClr val="1C4587"/>
                </a:solidFill>
              </a:rPr>
              <a:t>Mounted sensors on the outside car cover with hot glue and electrical tape.</a:t>
            </a:r>
          </a:p>
          <a:p>
            <a:pPr marL="457200" marR="0" lvl="0" indent="-381000" algn="l" rtl="0">
              <a:lnSpc>
                <a:spcPct val="115000"/>
              </a:lnSpc>
              <a:spcBef>
                <a:spcPts val="0"/>
              </a:spcBef>
              <a:spcAft>
                <a:spcPts val="0"/>
              </a:spcAft>
              <a:buClr>
                <a:srgbClr val="1C4587"/>
              </a:buClr>
              <a:buSzPct val="100000"/>
              <a:buFont typeface="Arial" charset="0"/>
              <a:buChar char="•"/>
            </a:pPr>
            <a:r>
              <a:rPr lang="en" sz="2400" dirty="0">
                <a:solidFill>
                  <a:srgbClr val="1C4587"/>
                </a:solidFill>
              </a:rPr>
              <a:t>Created an inside base to mount the inner hardware components.</a:t>
            </a:r>
          </a:p>
          <a:p>
            <a:pPr marL="457200" marR="0" lvl="0" indent="-381000" algn="l" rtl="0">
              <a:lnSpc>
                <a:spcPct val="115000"/>
              </a:lnSpc>
              <a:spcBef>
                <a:spcPts val="0"/>
              </a:spcBef>
              <a:spcAft>
                <a:spcPts val="0"/>
              </a:spcAft>
              <a:buClr>
                <a:srgbClr val="1C4587"/>
              </a:buClr>
              <a:buSzPct val="100000"/>
              <a:buFont typeface="Arial" charset="0"/>
              <a:buChar char="•"/>
            </a:pPr>
            <a:r>
              <a:rPr lang="en" sz="2400" dirty="0">
                <a:solidFill>
                  <a:srgbClr val="1C4587"/>
                </a:solidFill>
              </a:rPr>
              <a:t>Reconnected motor and servo signal wires to the Arduino Mega.</a:t>
            </a:r>
          </a:p>
          <a:p>
            <a:pPr marL="457200" marR="0" lvl="0" indent="-381000" algn="l" rtl="0">
              <a:lnSpc>
                <a:spcPct val="115000"/>
              </a:lnSpc>
              <a:spcBef>
                <a:spcPts val="0"/>
              </a:spcBef>
              <a:spcAft>
                <a:spcPts val="0"/>
              </a:spcAft>
              <a:buClr>
                <a:srgbClr val="1C4587"/>
              </a:buClr>
              <a:buSzPct val="100000"/>
              <a:buFont typeface="Arial" charset="0"/>
              <a:buChar char="•"/>
            </a:pPr>
            <a:r>
              <a:rPr lang="en" sz="2400" dirty="0">
                <a:solidFill>
                  <a:srgbClr val="1C4587"/>
                </a:solidFill>
              </a:rPr>
              <a:t>Connected all other components based on two schematics.</a:t>
            </a:r>
          </a:p>
        </p:txBody>
      </p:sp>
      <p:pic>
        <p:nvPicPr>
          <p:cNvPr id="118" name="Shape 118" descr="schemstic.png"/>
          <p:cNvPicPr preferRelativeResize="0"/>
          <p:nvPr/>
        </p:nvPicPr>
        <p:blipFill>
          <a:blip r:embed="rId3">
            <a:alphaModFix/>
          </a:blip>
          <a:stretch>
            <a:fillRect/>
          </a:stretch>
        </p:blipFill>
        <p:spPr>
          <a:xfrm>
            <a:off x="2532999" y="4646550"/>
            <a:ext cx="3203296" cy="2135249"/>
          </a:xfrm>
          <a:prstGeom prst="rect">
            <a:avLst/>
          </a:prstGeom>
          <a:noFill/>
          <a:ln>
            <a:noFill/>
          </a:ln>
        </p:spPr>
      </p:pic>
      <p:pic>
        <p:nvPicPr>
          <p:cNvPr id="119" name="Shape 119"/>
          <p:cNvPicPr preferRelativeResize="0"/>
          <p:nvPr/>
        </p:nvPicPr>
        <p:blipFill>
          <a:blip r:embed="rId4">
            <a:alphaModFix/>
          </a:blip>
          <a:stretch>
            <a:fillRect/>
          </a:stretch>
        </p:blipFill>
        <p:spPr>
          <a:xfrm>
            <a:off x="5591100" y="4570349"/>
            <a:ext cx="3368174" cy="2022874"/>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DFDFDF"/>
        </a:solidFill>
        <a:effectLst/>
      </p:bgPr>
    </p:bg>
    <p:spTree>
      <p:nvGrpSpPr>
        <p:cNvPr id="1" name="Shape 123"/>
        <p:cNvGrpSpPr/>
        <p:nvPr/>
      </p:nvGrpSpPr>
      <p:grpSpPr>
        <a:xfrm>
          <a:off x="0" y="0"/>
          <a:ext cx="0" cy="0"/>
          <a:chOff x="0" y="0"/>
          <a:chExt cx="0" cy="0"/>
        </a:xfrm>
      </p:grpSpPr>
      <p:sp>
        <p:nvSpPr>
          <p:cNvPr id="124" name="Shape 124"/>
          <p:cNvSpPr txBox="1">
            <a:spLocks noGrp="1"/>
          </p:cNvSpPr>
          <p:nvPr>
            <p:ph type="title"/>
          </p:nvPr>
        </p:nvSpPr>
        <p:spPr>
          <a:xfrm>
            <a:off x="311700" y="593366"/>
            <a:ext cx="8520600" cy="943200"/>
          </a:xfrm>
          <a:prstGeom prst="rect">
            <a:avLst/>
          </a:prstGeom>
        </p:spPr>
        <p:txBody>
          <a:bodyPr lIns="91425" tIns="91425" rIns="91425" bIns="91425" anchor="t" anchorCtr="0">
            <a:noAutofit/>
          </a:bodyPr>
          <a:lstStyle/>
          <a:p>
            <a:pPr lvl="0" rtl="0">
              <a:spcBef>
                <a:spcPts val="0"/>
              </a:spcBef>
              <a:buNone/>
            </a:pPr>
            <a:r>
              <a:rPr lang="en" sz="3600">
                <a:solidFill>
                  <a:srgbClr val="1C4587"/>
                </a:solidFill>
              </a:rPr>
              <a:t>Software</a:t>
            </a:r>
          </a:p>
        </p:txBody>
      </p:sp>
      <p:sp>
        <p:nvSpPr>
          <p:cNvPr id="125" name="Shape 125"/>
          <p:cNvSpPr txBox="1">
            <a:spLocks noGrp="1"/>
          </p:cNvSpPr>
          <p:nvPr>
            <p:ph type="body" idx="1"/>
          </p:nvPr>
        </p:nvSpPr>
        <p:spPr>
          <a:xfrm>
            <a:off x="311700" y="1688433"/>
            <a:ext cx="8520600" cy="4403700"/>
          </a:xfrm>
          <a:prstGeom prst="rect">
            <a:avLst/>
          </a:prstGeom>
        </p:spPr>
        <p:txBody>
          <a:bodyPr lIns="91425" tIns="91425" rIns="91425" bIns="91425" anchor="t" anchorCtr="0">
            <a:noAutofit/>
          </a:bodyPr>
          <a:lstStyle/>
          <a:p>
            <a:pPr marL="457200" lvl="0" indent="-381000" rtl="0">
              <a:spcBef>
                <a:spcPts val="0"/>
              </a:spcBef>
              <a:buClr>
                <a:srgbClr val="1C4587"/>
              </a:buClr>
              <a:buSzPct val="100000"/>
              <a:buFont typeface="Arial" charset="0"/>
              <a:buChar char="•"/>
            </a:pPr>
            <a:r>
              <a:rPr lang="en" sz="2400" dirty="0">
                <a:solidFill>
                  <a:srgbClr val="1C4587"/>
                </a:solidFill>
              </a:rPr>
              <a:t>Arduino Software IDE</a:t>
            </a:r>
          </a:p>
          <a:p>
            <a:pPr marL="914400" lvl="1" indent="-381000" rtl="0">
              <a:spcBef>
                <a:spcPts val="0"/>
              </a:spcBef>
              <a:buClr>
                <a:srgbClr val="1C4587"/>
              </a:buClr>
              <a:buSzPct val="100000"/>
              <a:buFont typeface="Arial" charset="0"/>
              <a:buChar char="•"/>
            </a:pPr>
            <a:r>
              <a:rPr lang="en" sz="2400" dirty="0">
                <a:solidFill>
                  <a:srgbClr val="1C4587"/>
                </a:solidFill>
              </a:rPr>
              <a:t>Programmable in C/C++, with the addition of Arduino functions.</a:t>
            </a:r>
          </a:p>
          <a:p>
            <a:pPr marL="457200" lvl="0" indent="-381000" rtl="0">
              <a:spcBef>
                <a:spcPts val="0"/>
              </a:spcBef>
              <a:buClr>
                <a:srgbClr val="1C4587"/>
              </a:buClr>
              <a:buSzPct val="100000"/>
              <a:buFont typeface="Arial" charset="0"/>
              <a:buChar char="•"/>
            </a:pPr>
            <a:r>
              <a:rPr lang="en" sz="2400" dirty="0">
                <a:solidFill>
                  <a:srgbClr val="1C4587"/>
                </a:solidFill>
              </a:rPr>
              <a:t>Programs are for the Arduino are called “sketches” with a “.</a:t>
            </a:r>
            <a:r>
              <a:rPr lang="en" sz="2400" dirty="0" err="1">
                <a:solidFill>
                  <a:srgbClr val="1C4587"/>
                </a:solidFill>
              </a:rPr>
              <a:t>ino</a:t>
            </a:r>
            <a:r>
              <a:rPr lang="en" sz="2400" dirty="0">
                <a:solidFill>
                  <a:srgbClr val="1C4587"/>
                </a:solidFill>
              </a:rPr>
              <a:t>” file extension.</a:t>
            </a:r>
          </a:p>
        </p:txBody>
      </p:sp>
      <p:pic>
        <p:nvPicPr>
          <p:cNvPr id="126" name="Shape 126"/>
          <p:cNvPicPr preferRelativeResize="0"/>
          <p:nvPr/>
        </p:nvPicPr>
        <p:blipFill>
          <a:blip r:embed="rId3">
            <a:alphaModFix/>
          </a:blip>
          <a:stretch>
            <a:fillRect/>
          </a:stretch>
        </p:blipFill>
        <p:spPr>
          <a:xfrm>
            <a:off x="500162" y="3906985"/>
            <a:ext cx="8143674" cy="2755499"/>
          </a:xfrm>
          <a:prstGeom prst="rect">
            <a:avLst/>
          </a:prstGeom>
          <a:noFill/>
          <a:ln>
            <a:noFill/>
          </a:ln>
        </p:spPr>
      </p:pic>
    </p:spTree>
  </p:cSld>
  <p:clrMapOvr>
    <a:masterClrMapping/>
  </p:clrMapOvr>
</p:sld>
</file>

<file path=ppt/theme/theme1.xml><?xml version="1.0" encoding="utf-8"?>
<a:theme xmlns:a="http://schemas.openxmlformats.org/drawingml/2006/main" name="tropic">
  <a:themeElements>
    <a:clrScheme name="Tropic">
      <a:dk1>
        <a:srgbClr val="A1E8D9"/>
      </a:dk1>
      <a:lt1>
        <a:srgbClr val="FFFFFF"/>
      </a:lt1>
      <a:dk2>
        <a:srgbClr val="695D46"/>
      </a:dk2>
      <a:lt2>
        <a:srgbClr val="B3A77D"/>
      </a:lt2>
      <a:accent1>
        <a:srgbClr val="EF6C00"/>
      </a:accent1>
      <a:accent2>
        <a:srgbClr val="009668"/>
      </a:accent2>
      <a:accent3>
        <a:srgbClr val="4DB6AC"/>
      </a:accent3>
      <a:accent4>
        <a:srgbClr val="FF9800"/>
      </a:accent4>
      <a:accent5>
        <a:srgbClr val="CE93D8"/>
      </a:accent5>
      <a:accent6>
        <a:srgbClr val="EEFF41"/>
      </a:accent6>
      <a:hlink>
        <a:srgbClr val="CE93D8"/>
      </a:hlink>
      <a:folHlink>
        <a:srgbClr val="CE93D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TotalTime>
  <Words>1956</Words>
  <Application>Microsoft Office PowerPoint</Application>
  <PresentationFormat>On-screen Show (4:3)</PresentationFormat>
  <Paragraphs>198</Paragraphs>
  <Slides>29</Slides>
  <Notes>29</Notes>
  <HiddenSlides>0</HiddenSlides>
  <MMClips>4</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29</vt:i4>
      </vt:variant>
    </vt:vector>
  </HeadingPairs>
  <TitlesOfParts>
    <vt:vector size="33" baseType="lpstr">
      <vt:lpstr>Arial</vt:lpstr>
      <vt:lpstr>Open Sans</vt:lpstr>
      <vt:lpstr>PT Sans Narrow</vt:lpstr>
      <vt:lpstr>tropic</vt:lpstr>
      <vt:lpstr> Autonomous Driving Car</vt:lpstr>
      <vt:lpstr>Agenda</vt:lpstr>
      <vt:lpstr>   Introduction</vt:lpstr>
      <vt:lpstr>Project Overview</vt:lpstr>
      <vt:lpstr>Project Diagram</vt:lpstr>
      <vt:lpstr>   The Car</vt:lpstr>
      <vt:lpstr>Hardware</vt:lpstr>
      <vt:lpstr>Hardware</vt:lpstr>
      <vt:lpstr>Software</vt:lpstr>
      <vt:lpstr>Challenges</vt:lpstr>
      <vt:lpstr>   Carduino</vt:lpstr>
      <vt:lpstr>Carduino</vt:lpstr>
      <vt:lpstr>Carduino: Specifications </vt:lpstr>
      <vt:lpstr>Challenges</vt:lpstr>
      <vt:lpstr>   Simulator</vt:lpstr>
      <vt:lpstr>OpenDavinci Simulator</vt:lpstr>
      <vt:lpstr>ODcockpit - Visualization Environment</vt:lpstr>
      <vt:lpstr>Scenario Editor ScUI</vt:lpstr>
      <vt:lpstr>Simulating Scenarios</vt:lpstr>
      <vt:lpstr>Simulating Scenarios</vt:lpstr>
      <vt:lpstr>Driving Logic and JNI</vt:lpstr>
      <vt:lpstr>Logic Diagram</vt:lpstr>
      <vt:lpstr>   Summary</vt:lpstr>
      <vt:lpstr>Results</vt:lpstr>
      <vt:lpstr>Driving Manually with App</vt:lpstr>
      <vt:lpstr>Avoiding Obstacles</vt:lpstr>
      <vt:lpstr>Future Goals</vt:lpstr>
      <vt:lpstr>Credits</vt:lpstr>
      <vt:lpstr>   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Autonomous Driving Car</dc:title>
  <cp:lastModifiedBy>Ben Galletta</cp:lastModifiedBy>
  <cp:revision>6</cp:revision>
  <dcterms:modified xsi:type="dcterms:W3CDTF">2017-05-05T14:51:29Z</dcterms:modified>
</cp:coreProperties>
</file>