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17"/>
  </p:handoutMasterIdLst>
  <p:sldIdLst>
    <p:sldId id="256" r:id="rId2"/>
    <p:sldId id="259" r:id="rId3"/>
    <p:sldId id="258" r:id="rId4"/>
    <p:sldId id="260" r:id="rId5"/>
    <p:sldId id="267" r:id="rId6"/>
    <p:sldId id="261" r:id="rId7"/>
    <p:sldId id="262" r:id="rId8"/>
    <p:sldId id="263" r:id="rId9"/>
    <p:sldId id="264" r:id="rId10"/>
    <p:sldId id="268" r:id="rId11"/>
    <p:sldId id="265" r:id="rId12"/>
    <p:sldId id="269" r:id="rId13"/>
    <p:sldId id="270" r:id="rId14"/>
    <p:sldId id="271" r:id="rId15"/>
    <p:sldId id="266" r:id="rId1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6464"/>
    <a:srgbClr val="6666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52" autoAdjust="0"/>
    <p:restoredTop sz="95628" autoAdjust="0"/>
  </p:normalViewPr>
  <p:slideViewPr>
    <p:cSldViewPr>
      <p:cViewPr varScale="1">
        <p:scale>
          <a:sx n="124" d="100"/>
          <a:sy n="124" d="100"/>
        </p:scale>
        <p:origin x="175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33ED1B65-398D-4659-A430-5D5B40204A6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E55AAE06-1E16-43B9-9AD6-6C3B35140DB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F51181C1-127A-4E01-A896-392CE0CFA5A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42C1B4DC-2B0B-4639-B04C-C31EF77F412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88CE530C-12F3-4D1F-A938-E5CFF48B72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0E552240-7E12-4C4C-913C-13B64DBE8EB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E010A32A-25F2-4CEC-ACD7-7ACC3314AD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19FE5E2A-9736-4777-AF92-BCD90B7EB8B0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BD18340D-F55F-4679-BD0E-B12A8A0BC50C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7CD5F38C-91B5-4368-8362-D6A618B9AD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85A5EE9A-8C54-42C5-9200-6426AD01D7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41881287-FA3A-47A8-A7FC-852F669248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8B6D79ED-6845-4216-BE4E-79196049B2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13D4C84A-6CF7-4666-8048-85E679F055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5D2FE41C-1B15-4626-8201-13D25C8014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295BE4A-F54D-445A-ACD3-43C6C02280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46179DCA-2D6D-423F-B6BA-32BF050D8D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501391DC-FC87-4D12-A223-ECD071FC3F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510D5E05-1BD9-46E4-A488-73D2A3405F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901CB0FB-AD02-40D0-A0A0-242E1ADA41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0BFCC9B7-5122-4C8C-AD28-ACD5DE8305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C99A96DA-F26E-423F-BB1C-1FBABBC152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281EFAB5-D657-4ADC-B8F9-20BE5C36F5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CB8F8B38-0CCF-4D59-8E34-7138EB4DE9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3860158F-ABAE-4645-A94D-0793D2C10E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34C4895C-1B6C-464F-BC09-BEC1E47A5B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C5D0DEA0-178B-4FBD-B48D-1213B8C26E8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F3127BDB-20E7-404C-8DAC-FC0D01E0D1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5C0DB088-1D46-4A18-8396-5CB800821E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3C335DF0-8F33-4AF0-8494-477216D780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BDF6899B-E93F-450F-9DEB-DB510DFAD1C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4579EF58-0F0C-4B4C-A2F8-1A7D100966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E7446ADA-1B08-48CB-85F5-18E178ADF5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D83A8AD5-6022-422E-9ACF-5EB0D6BE10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85C2CBBD-AE34-4035-BFB7-5D9DFA19C1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931CF091-0CA8-42E7-81D0-1AD5AC0C66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679664EB-2CC7-494D-8CD0-B3179A3B9A3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FB22BBEC-38D5-4ED7-973C-79AA28C9D8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87D5EF21-1257-450B-93AE-0AF1FEE54A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557C58F1-B3A0-4135-90F3-48D2E82463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139B28ED-03DD-49CE-B34D-FBD7EE24F1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40D60FAF-6A6B-4D1E-B60D-094765421C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F904F972-43DC-4BD2-86EC-B7A0217846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7D56D55F-0842-4DC6-B2A7-5C5946984A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7ED63F41-5CBF-460E-9361-E65F013954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34E29CFE-8778-4C13-90A4-5A93AEE638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A3DAA990-6BA0-4FA6-8C1F-53A0A2ABF2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78B7E79F-8A65-42A5-9C7C-B5EF30C731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D881D33E-6AD6-4ECD-929B-399723656D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10C05337-D23C-499E-BFB7-4C6971674C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1F0B7A48-7C50-47CE-A954-2D3AD57A59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087917E2-98BF-4CF8-BBB0-C55E8A5D98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84108F33-FA4E-4249-B1E8-20DA5CB3CF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977DABAF-0764-4601-84D4-0171638A89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C458175B-6269-4CB6-8A51-46554AB8F97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020A34B9-A770-455E-BC82-6FEF6ADCC6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4B41B45E-E07C-4F4D-93CC-28103AFC41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ECAF4642-EC2E-4906-B3B7-50B2416612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BFCDCA2F-2963-4377-8465-743509678B4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329F6E82-01D0-4C3E-A760-A94262873C8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DE7F060A-B2D0-42F1-A941-3F9CC8C57B21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A3510C98-4F01-409A-9C86-BF5DC7B3DC1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43E481C4-7E53-428D-9ED9-24B0EF74C406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5A6FF5F8-A951-4417-9E2A-A40F136D97FB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048940C2-5376-4608-A727-9641F831FDAE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F2E38ACE-416E-4740-8BF2-3288617990D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2504F4CE-CFCB-4C77-AAD7-9EF18ACC855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925F087B-B0F6-4548-8D3E-2DF3988E70A1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20B2C54B-2754-4A25-8E3E-0D76383E48D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C4643A88-F4D0-4A9C-B2A3-2BD84C9873B3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E997B3F8-EC75-4F57-88D9-FFB29E9ACE9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6523E110-C105-4800-9F83-0C1AFB5B73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5A4449C5-A09D-4E04-996B-7E72D7A44C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DBD50-E07D-4FD8-A8AF-4B421E7DF8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807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22F5FE2-6E0D-41C3-B4F8-3C2BB2509E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EE1F963E-B7EA-4D39-9090-C1A8334E39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81C8181-922D-4D83-9D8F-DF09889F64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D53DA-8C08-44C4-A798-2CE2044E80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545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7660F906-480E-4764-B20A-6360F13445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AAADD712-9BC9-48D2-8E37-B5BE55F7F5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43D3185E-E77E-4272-9C8E-14E7A95B55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1886C-B5F5-496A-882D-C4D0093D6F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43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71AFD9FA-7BB6-48DF-AFB6-FD4CAB2E78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7D4F2291-5935-46DA-9B3F-BD5E7A110F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46BC2A6-2244-4D1F-909E-48CE6AD07C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2B48B-3393-45B8-B828-6CADDB8E38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863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299A023-5E8F-4F45-8653-F77FB2687C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F98CFC61-8471-45B0-B839-524CFF3B8D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A439F4F-C7F3-4D57-BBA7-6A3F8A3AC4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F1F4E-1666-4CBB-AE8C-89BB865669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82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39863A6-B2DD-4B17-A0AC-318D41C812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F8D51889-E68F-4574-8986-6ACDC1867A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7BB27D36-3620-47E8-A5ED-97A642B932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14889-0ED0-4215-8D9F-5EE9CBE786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6832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C22630D4-46CB-4B37-8949-CDD30CC549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48F17A83-BBA7-46FA-9A2C-0BEFD3253F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8FD10796-F03E-4CCE-A782-B2FC364910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B7F92-DE9D-46E6-9119-B6C25FA7A0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2762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E66DF682-069D-4C11-A1EA-3BAB4098F8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35ECC524-92E3-49BB-90F8-2BC7F6AF41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EC7763E6-F4D5-4917-ABC3-89374239F8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4D8A5-67D7-4B9D-B623-332DB325AC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82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6A9C40D3-CE7E-40BF-8F24-7364F0A0D7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B63EF79B-E927-48C5-ACA7-7290D2D03D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AD02E1E9-9F9B-4780-AB86-A1D40AC4EF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74F31-6279-43D4-B82C-906BFB199D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49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926CEA47-9AFB-4118-B049-3320D77B09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7C772CF6-2399-4CB5-A3A1-31259009A8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B7AE64E6-E129-4037-B33F-B4BB1183B7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E0976-4F24-44CF-BE68-AC76CE30F9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3399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3341D8CB-19E5-4F90-A392-7C0EE4FAAB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2A0A91BB-9203-4E2A-8850-6BFB272F6C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88894A1-ECCC-453E-A180-E64CC03AD7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15D99-2BD2-4AF8-80AD-9AC9FD59EE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77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13758C9-9C05-41FB-965A-5B1D1A8EC254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EC9D959F-B052-43A0-B54D-9F0B03603A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5237B5F3-DA01-4534-A6F0-1C44954F11D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915E7D3B-BED3-4DBD-8CF2-71DB2EE551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8D5D3BE6-D4A4-487D-9F94-BFB5066C51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1BBB4382-4C1D-440B-8C85-9459F85776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90603E34-089E-4C6D-A9DB-69E2EE5645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8CD4C561-AD0C-454C-93C1-6211840BD1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60DACA36-4BCB-428A-9D50-6919A320A3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9CDAA2CE-2DDD-417A-A4E2-0C7FE2BAC5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1706236D-DDB4-4046-8C4D-AC3EE8C9B3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4657F4E6-9217-4066-BE99-0A6BD80509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0521E98-0299-4E85-B8C2-899FB23F3D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7AEB64BB-A5B6-427D-8228-C3D039B3F0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0FD42694-3F82-447F-9459-81A97F6219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59E7E984-A624-4107-96E1-5EC97365E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850634DB-2B53-4FDF-B393-004558DDC9A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43FC9C01-3448-4A2B-A4BE-2519077E99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074B9DBA-9B94-47F3-BF9C-38E0FF828A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6C87685C-BE11-43B2-9245-29A01C9DFE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9677453C-8BAC-4CFB-A706-B5A2072B9E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29FE191B-6358-487C-8BEB-58B123463E2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CB306358-42BC-4F64-8D39-AB0B7F7F7A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5EE831A8-5EBC-4641-A991-48E182D8DA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FB562177-A38F-46F6-8FA1-84FE3AC489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E180D68B-B270-4AF8-B35A-5622F0E22A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8A4C1E4E-A141-4BEE-B31D-ED96C0FF58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20BB36B7-9E6D-4DA1-B913-16C5F8EAAF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2BBA9AA0-8959-4F04-8411-D65DA274C7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EA87763-451B-44C8-9808-0D42235148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D420D216-19F3-4CD9-B18D-5BA2184C81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001831FB-710F-40CB-B0DC-BA5189E7A1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967B5F6A-63BC-4553-8E07-4BD59DE585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5A1D7960-F541-4596-ACA4-A9D54B07A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A65EA87C-5B2E-45CF-947E-DAB3D0F1D0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F39BA41C-2AF3-4500-B9BC-7BDF4260DD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1EBD398C-91F5-4837-A655-3EBA9E49DB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6F160FC2-2ED4-4DEB-AF75-E05943E525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11BEA443-201D-4AB3-82AD-B54FEBFDA5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12B0C88D-A60C-4349-8354-DE8CD844FC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F3E8B5E4-CCD2-4B8D-BB10-58E0016877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D720EE12-CEDC-46D4-B640-A40EFB626B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8AC9E424-A1B2-43D5-8D51-9524EE9BFAD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9D1973D0-36CC-4167-B443-A24594CA05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1B96B15D-6A34-4361-B32D-474F74CC57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B9DF3F6F-69AA-454A-B5D7-C3C8137F06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FEF69699-FEC3-494F-ADFF-D8E9B57AE3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AE4B715D-53A4-4019-860A-B79F2D2892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8AA981A4-4B21-402C-BDD9-F9EFE7C7987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13CD3CE1-5225-486B-892B-11A485CED3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FF222649-BE11-4251-8AFB-CACA192E17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886BDAAC-6FFF-4CC7-B832-B0AFE2E03E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FBE95375-A758-440C-8CDD-BB0B2A143B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52892C62-EE54-4588-87C9-26AA87C83C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A8793695-5CDB-47C8-9C6F-F213038EAD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3752B977-D90B-48CA-B6FB-04FCD1874FE5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8A519B0D-CB61-42F6-8947-15D9C39E61FD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C6F0C60C-50AD-461B-BD63-34302B65A5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841BD829-4ADC-4266-AA25-1A193672DC9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8D433CC0-679D-4C56-9A77-30AF6A8AE3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70ABA088-A0B0-4FB1-9B6B-2C1784874369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4E5A5BD5-07FA-405F-85EB-05CCEFFA19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2C6D56D-5C1F-4000-BE1E-21CC230104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AC3969DD-68CD-4E3B-8E2B-8F0D70AF94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E470A18E-F6DC-4220-9842-9B204BB6DD1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9B77C7C5-BB57-4EFA-99EA-998433873F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E698A61-45FE-404A-96C4-2C14C58908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csun@calstatela.edu" TargetMode="External"/><Relationship Id="rId2" Type="http://schemas.openxmlformats.org/officeDocument/2006/relationships/hyperlink" Target="mailto:jadachi2@ad.calstatela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ykang@calstatela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sns.cysun.org/department/cs/projects?year=202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sns.cysun.org/site/f22/cs4961-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sns.cysun.org/department/cs/projects?year=2023" TargetMode="External"/><Relationship Id="rId2" Type="http://schemas.openxmlformats.org/officeDocument/2006/relationships/hyperlink" Target="https://csns.cysun.org/site/f22/cs4961-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041B207-354B-4B1C-8476-F3DD6B37710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609600"/>
          </a:xfrm>
        </p:spPr>
        <p:txBody>
          <a:bodyPr/>
          <a:lstStyle/>
          <a:p>
            <a:pPr eaLnBrk="1" hangingPunct="1">
              <a:spcBef>
                <a:spcPts val="1800"/>
              </a:spcBef>
              <a:spcAft>
                <a:spcPts val="0"/>
              </a:spcAft>
            </a:pPr>
            <a:r>
              <a:rPr lang="en-US" altLang="en-US" dirty="0"/>
              <a:t>Senior Design</a:t>
            </a:r>
            <a:endParaRPr lang="en-US" altLang="en-US" sz="3600" dirty="0"/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E7EAAF33-5CB0-4360-A2D4-07A3AEE442E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447800"/>
          </a:xfrm>
        </p:spPr>
        <p:txBody>
          <a:bodyPr/>
          <a:lstStyle/>
          <a:p>
            <a:pPr algn="r" eaLnBrk="1" hangingPunct="1"/>
            <a:r>
              <a:rPr lang="en-US" altLang="en-US" sz="2400" dirty="0"/>
              <a:t>Chengyu Sun</a:t>
            </a:r>
          </a:p>
          <a:p>
            <a:pPr algn="r" eaLnBrk="1" hangingPunct="1"/>
            <a:r>
              <a:rPr lang="en-US" altLang="en-US" sz="2400" dirty="0"/>
              <a:t>Department of Computer Science</a:t>
            </a:r>
          </a:p>
          <a:p>
            <a:pPr algn="r" eaLnBrk="1" hangingPunct="1"/>
            <a:r>
              <a:rPr lang="en-US" altLang="en-US" sz="2400" dirty="0"/>
              <a:t>California State University, Los Angeles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45648B-5FC1-4FB5-BDB1-D2711D3D5E4D}"/>
              </a:ext>
            </a:extLst>
          </p:cNvPr>
          <p:cNvSpPr txBox="1"/>
          <p:nvPr/>
        </p:nvSpPr>
        <p:spPr>
          <a:xfrm>
            <a:off x="990600" y="2372380"/>
            <a:ext cx="3399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How CS 4961 Works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F7470-71D3-BB55-5EA5-96012E1A2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CSNS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5E555-1475-933B-BAE1-CB7C09686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267200"/>
          </a:xfrm>
        </p:spPr>
        <p:txBody>
          <a:bodyPr/>
          <a:lstStyle/>
          <a:p>
            <a:r>
              <a:rPr lang="en-US" dirty="0"/>
              <a:t>Make sure you can log in</a:t>
            </a:r>
          </a:p>
          <a:p>
            <a:r>
              <a:rPr lang="en-US" dirty="0"/>
              <a:t>Make sure you have the right email address in CSNS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Profile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Edit</a:t>
            </a:r>
            <a:r>
              <a:rPr lang="en-US" dirty="0">
                <a:sym typeface="Wingdings" panose="05000000000000000000" pitchFamily="2" charset="2"/>
              </a:rPr>
              <a:t> to change</a:t>
            </a:r>
            <a:endParaRPr lang="en-US" dirty="0"/>
          </a:p>
          <a:p>
            <a:r>
              <a:rPr lang="en-US" dirty="0"/>
              <a:t>Check the class website every Monday for new course materials (announcements, writing assignments etc.)</a:t>
            </a:r>
          </a:p>
        </p:txBody>
      </p:sp>
    </p:spTree>
    <p:extLst>
      <p:ext uri="{BB962C8B-B14F-4D97-AF65-F5344CB8AC3E}">
        <p14:creationId xmlns:p14="http://schemas.microsoft.com/office/powerpoint/2010/main" val="3397995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531AA-9B4D-4795-B96B-491E3BE4F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Manager Your Project Page</a:t>
            </a:r>
          </a:p>
        </p:txBody>
      </p:sp>
      <p:pic>
        <p:nvPicPr>
          <p:cNvPr id="7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68718F9-C16A-40B9-8C3D-C87AB1310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273" y="1905000"/>
            <a:ext cx="7716327" cy="385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7414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6156F-DA4A-9BAA-E029-3DEF3AD44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Rooms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156219-638A-F3C9-E55C-6B9B8ED1B017}"/>
              </a:ext>
            </a:extLst>
          </p:cNvPr>
          <p:cNvSpPr txBox="1"/>
          <p:nvPr/>
        </p:nvSpPr>
        <p:spPr>
          <a:xfrm>
            <a:off x="1604522" y="1991380"/>
            <a:ext cx="5482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Available 8-10:30am Every Friday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FE7D9BC2-7222-AA5B-C688-0B612A549B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506200"/>
              </p:ext>
            </p:extLst>
          </p:nvPr>
        </p:nvGraphicFramePr>
        <p:xfrm>
          <a:off x="1524000" y="2819400"/>
          <a:ext cx="5791200" cy="310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281143975"/>
                    </a:ext>
                  </a:extLst>
                </a:gridCol>
                <a:gridCol w="3276600">
                  <a:extLst>
                    <a:ext uri="{9D8B030D-6E8A-4147-A177-3AD203B41FA5}">
                      <a16:colId xmlns:a16="http://schemas.microsoft.com/office/drawing/2014/main" val="746341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Project Advisor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23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ET A331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Manveen</a:t>
                      </a:r>
                      <a:r>
                        <a:rPr lang="en-US" sz="2800" dirty="0"/>
                        <a:t> Kaur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04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ET A332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Zilong</a:t>
                      </a:r>
                      <a:r>
                        <a:rPr lang="en-US" sz="2800" dirty="0"/>
                        <a:t> Ye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863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ET A309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Jungsoo</a:t>
                      </a:r>
                      <a:r>
                        <a:rPr lang="en-US" sz="2800" dirty="0"/>
                        <a:t> Lim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811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ET A220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Chengyu Sun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132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KH LH1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Huiping</a:t>
                      </a:r>
                      <a:r>
                        <a:rPr lang="en-US" sz="2800" dirty="0"/>
                        <a:t> Guo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100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730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6156F-DA4A-9BAA-E029-3DEF3AD44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Meeting Rooms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156219-638A-F3C9-E55C-6B9B8ED1B017}"/>
              </a:ext>
            </a:extLst>
          </p:cNvPr>
          <p:cNvSpPr txBox="1"/>
          <p:nvPr/>
        </p:nvSpPr>
        <p:spPr>
          <a:xfrm>
            <a:off x="1833122" y="1915180"/>
            <a:ext cx="54820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Available 9-10:30am Every Friday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FE7D9BC2-7222-AA5B-C688-0B612A549B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811189"/>
              </p:ext>
            </p:extLst>
          </p:nvPr>
        </p:nvGraphicFramePr>
        <p:xfrm>
          <a:off x="1524000" y="2743200"/>
          <a:ext cx="6096000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0118">
                  <a:extLst>
                    <a:ext uri="{9D8B030D-6E8A-4147-A177-3AD203B41FA5}">
                      <a16:colId xmlns:a16="http://schemas.microsoft.com/office/drawing/2014/main" val="2281143975"/>
                    </a:ext>
                  </a:extLst>
                </a:gridCol>
                <a:gridCol w="3585882">
                  <a:extLst>
                    <a:ext uri="{9D8B030D-6E8A-4147-A177-3AD203B41FA5}">
                      <a16:colId xmlns:a16="http://schemas.microsoft.com/office/drawing/2014/main" val="7463414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Project Advisor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623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ET B108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John Hurley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0178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ET C154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Weronika</a:t>
                      </a:r>
                      <a:r>
                        <a:rPr lang="en-US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Cwir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832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ET C255D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Navid</a:t>
                      </a:r>
                      <a:r>
                        <a:rPr lang="en-US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Amini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704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ET C255E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Richard Cross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863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ET C255G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David Krum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8112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ET C256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err="1"/>
                        <a:t>Yuqing</a:t>
                      </a:r>
                      <a:r>
                        <a:rPr lang="en-US" sz="2800" dirty="0"/>
                        <a:t> Zhu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1132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449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2A5D4-51FC-CD21-9816-BDF197483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Meeting Space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41E67-A56F-0E50-545F-A88430846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057400"/>
          </a:xfrm>
        </p:spPr>
        <p:txBody>
          <a:bodyPr/>
          <a:lstStyle/>
          <a:p>
            <a:r>
              <a:rPr lang="en-US" dirty="0"/>
              <a:t>ET B10 common area (up to two teams)</a:t>
            </a:r>
          </a:p>
          <a:p>
            <a:r>
              <a:rPr lang="en-US" dirty="0"/>
              <a:t>ET B10-B conference room</a:t>
            </a:r>
          </a:p>
          <a:p>
            <a:r>
              <a:rPr lang="en-US" dirty="0"/>
              <a:t>ET B10-C conference room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461847-5137-E079-654F-24543AD181C1}"/>
              </a:ext>
            </a:extLst>
          </p:cNvPr>
          <p:cNvSpPr txBox="1"/>
          <p:nvPr/>
        </p:nvSpPr>
        <p:spPr>
          <a:xfrm>
            <a:off x="834980" y="4048780"/>
            <a:ext cx="43711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(Reservation method TBA)</a:t>
            </a:r>
          </a:p>
        </p:txBody>
      </p:sp>
    </p:spTree>
    <p:extLst>
      <p:ext uri="{BB962C8B-B14F-4D97-AF65-F5344CB8AC3E}">
        <p14:creationId xmlns:p14="http://schemas.microsoft.com/office/powerpoint/2010/main" val="293898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0ADC7-84D1-45B4-907D-4069C4BAE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0B740-8659-47F3-9D10-5D88011FB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267200"/>
          </a:xfrm>
        </p:spPr>
        <p:txBody>
          <a:bodyPr/>
          <a:lstStyle/>
          <a:p>
            <a:r>
              <a:rPr lang="en-US" sz="2800" dirty="0"/>
              <a:t>Your faculty advisor for project-related questions</a:t>
            </a:r>
          </a:p>
          <a:p>
            <a:r>
              <a:rPr lang="en-US" sz="2800" dirty="0"/>
              <a:t>Prof. Joshua Adachi (</a:t>
            </a:r>
            <a:r>
              <a:rPr lang="en-US" sz="2800" dirty="0">
                <a:hlinkClick r:id="rId2"/>
              </a:rPr>
              <a:t>jadachi2@ad.calstatela.edu</a:t>
            </a:r>
            <a:r>
              <a:rPr lang="en-US" sz="2800" dirty="0"/>
              <a:t>) for writing-related questions</a:t>
            </a:r>
          </a:p>
          <a:p>
            <a:r>
              <a:rPr lang="en-US" sz="2800" dirty="0"/>
              <a:t>Dr. Chengyu Sun (</a:t>
            </a:r>
            <a:r>
              <a:rPr lang="en-US" sz="2800" dirty="0">
                <a:hlinkClick r:id="rId3"/>
              </a:rPr>
              <a:t>csun@calstatela.edu</a:t>
            </a:r>
            <a:r>
              <a:rPr lang="en-US" sz="2800" dirty="0"/>
              <a:t>) for class-related questions</a:t>
            </a:r>
          </a:p>
          <a:p>
            <a:r>
              <a:rPr lang="en-US" sz="2800" dirty="0"/>
              <a:t>Dr. Elaine Kang (</a:t>
            </a:r>
            <a:r>
              <a:rPr lang="en-US" sz="2800" dirty="0">
                <a:hlinkClick r:id="rId4"/>
              </a:rPr>
              <a:t>eykang@calstatela.edu</a:t>
            </a:r>
            <a:r>
              <a:rPr lang="en-US" sz="2800" dirty="0"/>
              <a:t>) for all other questions</a:t>
            </a:r>
          </a:p>
        </p:txBody>
      </p:sp>
    </p:spTree>
    <p:extLst>
      <p:ext uri="{BB962C8B-B14F-4D97-AF65-F5344CB8AC3E}">
        <p14:creationId xmlns:p14="http://schemas.microsoft.com/office/powerpoint/2010/main" val="159451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E2F95-8DA2-448E-A12D-F71E4B422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 4961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B9CB3-2A5F-42B8-899E-5BC07C0A7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half of CS 4961/4962 Senior Design sequence</a:t>
            </a:r>
          </a:p>
          <a:p>
            <a:r>
              <a:rPr lang="en-US" dirty="0">
                <a:solidFill>
                  <a:schemeClr val="tx2"/>
                </a:solidFill>
              </a:rPr>
              <a:t>Project Development</a:t>
            </a:r>
            <a:r>
              <a:rPr lang="en-US" dirty="0"/>
              <a:t> + Writing Component</a:t>
            </a:r>
          </a:p>
        </p:txBody>
      </p:sp>
    </p:spTree>
    <p:extLst>
      <p:ext uri="{BB962C8B-B14F-4D97-AF65-F5344CB8AC3E}">
        <p14:creationId xmlns:p14="http://schemas.microsoft.com/office/powerpoint/2010/main" val="296810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55FCE-410D-44C2-AB1B-CB20977A2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8F929-0493-4F37-9F45-DA5EDDB91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on a real-world, sponsored project as a team</a:t>
            </a:r>
          </a:p>
          <a:p>
            <a:pPr lvl="1"/>
            <a:r>
              <a:rPr lang="en-US" dirty="0">
                <a:hlinkClick r:id="rId2"/>
              </a:rPr>
              <a:t>List of projects</a:t>
            </a:r>
            <a:endParaRPr lang="en-US" dirty="0"/>
          </a:p>
          <a:p>
            <a:r>
              <a:rPr lang="en-US" dirty="0"/>
              <a:t>For the most part, each team (students, faculty advisor, and sponsors) decides how to conduct their project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194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EA8AC-825B-445B-9097-498C68100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3981F-C8CA-40FD-9714-C8411BFFC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191000"/>
          </a:xfrm>
        </p:spPr>
        <p:txBody>
          <a:bodyPr/>
          <a:lstStyle/>
          <a:p>
            <a:r>
              <a:rPr lang="en-US" dirty="0"/>
              <a:t>3 Lab Units = 9 Hours Per Week</a:t>
            </a:r>
          </a:p>
          <a:p>
            <a:pPr lvl="1"/>
            <a:r>
              <a:rPr lang="en-US" dirty="0"/>
              <a:t>1-2 hours weekly meeting with faculty advisor / project liaisons</a:t>
            </a:r>
          </a:p>
          <a:p>
            <a:pPr lvl="2"/>
            <a:r>
              <a:rPr lang="en-US" dirty="0"/>
              <a:t>Reserved time: 8:00-10:30am on Friday</a:t>
            </a:r>
          </a:p>
          <a:p>
            <a:pPr lvl="1"/>
            <a:r>
              <a:rPr lang="en-US" dirty="0"/>
              <a:t>2-3 hours group activity</a:t>
            </a:r>
          </a:p>
          <a:p>
            <a:pPr lvl="1"/>
            <a:r>
              <a:rPr lang="en-US" dirty="0"/>
              <a:t>4-6 hours individual work</a:t>
            </a:r>
          </a:p>
          <a:p>
            <a:r>
              <a:rPr lang="en-US" dirty="0"/>
              <a:t>This is NOT an online/hybrid class (i.e., in-person meetings are expected)</a:t>
            </a:r>
          </a:p>
        </p:txBody>
      </p:sp>
    </p:spTree>
    <p:extLst>
      <p:ext uri="{BB962C8B-B14F-4D97-AF65-F5344CB8AC3E}">
        <p14:creationId xmlns:p14="http://schemas.microsoft.com/office/powerpoint/2010/main" val="2651873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1119F-F478-4A6B-88E2-81C6472CA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DD056-4552-4944-9C5C-675CC9267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Class Meeting (8/26/2022) </a:t>
            </a:r>
            <a:r>
              <a:rPr lang="en-US" b="1" dirty="0">
                <a:solidFill>
                  <a:srgbClr val="00B050"/>
                </a:solidFill>
                <a:sym typeface="Wingdings" panose="05000000000000000000" pitchFamily="2" charset="2"/>
              </a:rPr>
              <a:t>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 dirty="0"/>
              <a:t>Kickoff Meeting (9/2/2022)</a:t>
            </a:r>
          </a:p>
          <a:p>
            <a:r>
              <a:rPr lang="en-US" dirty="0"/>
              <a:t>A special lecture on SRD, SDD, and Ethics (TBD)</a:t>
            </a:r>
          </a:p>
          <a:p>
            <a:r>
              <a:rPr lang="en-US" dirty="0"/>
              <a:t>Project Presentations (Usually on the Friday of Week 15)</a:t>
            </a:r>
          </a:p>
        </p:txBody>
      </p:sp>
    </p:spTree>
    <p:extLst>
      <p:ext uri="{BB962C8B-B14F-4D97-AF65-F5344CB8AC3E}">
        <p14:creationId xmlns:p14="http://schemas.microsoft.com/office/powerpoint/2010/main" val="2506500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2A46A-3661-49C9-9137-E00492DFC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EE25E-833E-4AE1-9BE1-B9A3AA3D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</a:t>
            </a:r>
          </a:p>
          <a:p>
            <a:pPr lvl="1"/>
            <a:r>
              <a:rPr lang="en-US" dirty="0"/>
              <a:t>Software Requirements Document (SRD)</a:t>
            </a:r>
          </a:p>
          <a:p>
            <a:pPr lvl="1"/>
            <a:r>
              <a:rPr lang="en-US" dirty="0"/>
              <a:t>Preliminary Software Design Document (SDD)</a:t>
            </a:r>
          </a:p>
          <a:p>
            <a:pPr lvl="1"/>
            <a:r>
              <a:rPr lang="en-US" dirty="0"/>
              <a:t>Project Presentation</a:t>
            </a:r>
          </a:p>
          <a:p>
            <a:r>
              <a:rPr lang="en-US" dirty="0"/>
              <a:t>Project-specific</a:t>
            </a:r>
          </a:p>
        </p:txBody>
      </p:sp>
    </p:spTree>
    <p:extLst>
      <p:ext uri="{BB962C8B-B14F-4D97-AF65-F5344CB8AC3E}">
        <p14:creationId xmlns:p14="http://schemas.microsoft.com/office/powerpoint/2010/main" val="585459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A08B2-66B7-404C-8EF3-81C44FDB3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Component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462B6-4B83-4395-A5A1-0FCDEB147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</a:t>
            </a:r>
          </a:p>
          <a:p>
            <a:pPr lvl="1"/>
            <a:r>
              <a:rPr lang="en-US" dirty="0"/>
              <a:t>So CS 4961/4962 meet GE requirements</a:t>
            </a:r>
          </a:p>
          <a:p>
            <a:pPr lvl="1"/>
            <a:r>
              <a:rPr lang="en-US" dirty="0"/>
              <a:t>Written communication is an important skill for your future career</a:t>
            </a:r>
          </a:p>
          <a:p>
            <a:r>
              <a:rPr lang="en-US" dirty="0"/>
              <a:t>What</a:t>
            </a:r>
          </a:p>
          <a:p>
            <a:pPr lvl="1"/>
            <a:r>
              <a:rPr lang="en-US" dirty="0"/>
              <a:t>See the Writing section on </a:t>
            </a:r>
            <a:r>
              <a:rPr lang="en-US" dirty="0">
                <a:hlinkClick r:id="rId2"/>
              </a:rPr>
              <a:t>class website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056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6C035-7D2A-4C24-967D-D0A5FD404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DEB323-39A3-4628-B0B6-B5F3674C9172}"/>
              </a:ext>
            </a:extLst>
          </p:cNvPr>
          <p:cNvSpPr txBox="1"/>
          <p:nvPr/>
        </p:nvSpPr>
        <p:spPr>
          <a:xfrm>
            <a:off x="1299504" y="1828800"/>
            <a:ext cx="69300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Grades will be based on a number of factors including contribution to the project, teamwork, and performance in oral and written communication.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faculty advisor will decide the grading policy for their groups, and the grading policy will be explained to the students at the first group meeting of the semester.</a:t>
            </a:r>
          </a:p>
        </p:txBody>
      </p:sp>
    </p:spTree>
    <p:extLst>
      <p:ext uri="{BB962C8B-B14F-4D97-AF65-F5344CB8AC3E}">
        <p14:creationId xmlns:p14="http://schemas.microsoft.com/office/powerpoint/2010/main" val="3622975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FDECD-9B0A-4B64-A595-F9009C89A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Online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71528-FA34-4244-8D60-4BFF93CEF6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905000"/>
            <a:ext cx="7848600" cy="4114800"/>
          </a:xfrm>
        </p:spPr>
        <p:txBody>
          <a:bodyPr/>
          <a:lstStyle/>
          <a:p>
            <a:r>
              <a:rPr lang="en-US" dirty="0"/>
              <a:t>Class website: </a:t>
            </a:r>
            <a:r>
              <a:rPr lang="en-US" dirty="0">
                <a:hlinkClick r:id="rId2"/>
              </a:rPr>
              <a:t>https://csns.cysun.org/site/f22/cs4961-1</a:t>
            </a:r>
            <a:endParaRPr lang="en-US" dirty="0"/>
          </a:p>
          <a:p>
            <a:r>
              <a:rPr lang="en-US" dirty="0"/>
              <a:t>Project list: </a:t>
            </a:r>
            <a:r>
              <a:rPr lang="en-US" dirty="0">
                <a:hlinkClick r:id="rId3"/>
              </a:rPr>
              <a:t>https://csns.cysun.org/department/cs/projects?year=2023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445509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4411</TotalTime>
  <Words>487</Words>
  <Application>Microsoft Macintosh PowerPoint</Application>
  <PresentationFormat>On-screen Show (4:3)</PresentationFormat>
  <Paragraphs>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Courier New</vt:lpstr>
      <vt:lpstr>Tahoma</vt:lpstr>
      <vt:lpstr>Times New Roman</vt:lpstr>
      <vt:lpstr>Wingdings</vt:lpstr>
      <vt:lpstr>Blueprint</vt:lpstr>
      <vt:lpstr>Senior Design</vt:lpstr>
      <vt:lpstr>CS 4961</vt:lpstr>
      <vt:lpstr>Project Development</vt:lpstr>
      <vt:lpstr>General Requirements</vt:lpstr>
      <vt:lpstr>Class Meetings</vt:lpstr>
      <vt:lpstr>Project Deliverables</vt:lpstr>
      <vt:lpstr>Writing Component</vt:lpstr>
      <vt:lpstr>Grading</vt:lpstr>
      <vt:lpstr>Online Resources</vt:lpstr>
      <vt:lpstr>Using CSNS</vt:lpstr>
      <vt:lpstr>Manager Your Project Page</vt:lpstr>
      <vt:lpstr>Meeting Rooms …</vt:lpstr>
      <vt:lpstr>… Meeting Rooms</vt:lpstr>
      <vt:lpstr>Additional Meeting Space</vt:lpstr>
      <vt:lpstr>Contacts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281</cp:revision>
  <cp:lastPrinted>1601-01-01T00:00:00Z</cp:lastPrinted>
  <dcterms:created xsi:type="dcterms:W3CDTF">2003-06-24T23:22:57Z</dcterms:created>
  <dcterms:modified xsi:type="dcterms:W3CDTF">2022-08-26T05:38:32Z</dcterms:modified>
</cp:coreProperties>
</file>