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92" r:id="rId16"/>
    <p:sldId id="293" r:id="rId17"/>
    <p:sldId id="294" r:id="rId18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2" autoAdjust="0"/>
    <p:restoredTop sz="94660"/>
  </p:normalViewPr>
  <p:slideViewPr>
    <p:cSldViewPr>
      <p:cViewPr varScale="1">
        <p:scale>
          <a:sx n="131" d="100"/>
          <a:sy n="131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77977-5E40-4844-910B-645B8368CC0D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BA9FC-73AE-4187-BD00-A8BEE821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7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39B07-F4BA-459F-A91C-56B43060D8DA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73B84-06D0-4658-AAC8-17C95FFC5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0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9EF0-A013-4904-836B-F72A61D4A019}" type="datetime1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4A5D-3315-466D-8453-37176EE0E8E7}" type="datetime1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91E-90D7-46C0-B8BB-13CDB50A5963}" type="datetime1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21C5-8E21-419B-931F-7B5D81C8AA57}" type="datetime1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BE3-A3AA-4A9F-A6DD-81CC1D20C3CC}" type="datetime1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55B8-2BF3-4E1A-93C7-50EC9752763B}" type="datetime1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2BB2-5E72-4F07-A7BE-AB35A4CEC562}" type="datetime1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3B8C-CFFB-40D0-AD29-D6B50FE8F528}" type="datetime1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5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A7B6-3A2E-48C7-B3E4-F6655E064392}" type="datetime1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DF8-6AC2-4EE4-8409-57181B369D56}" type="datetime1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21A-AC4E-4B98-AB81-2E22876470B3}" type="datetime1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32DB-1C46-4D2F-B0D2-51AA4EFFEAD5}" type="datetime1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BEA8-1A88-49BE-BFE8-BA323A6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6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3291"/>
            <a:ext cx="7772400" cy="838199"/>
          </a:xfrm>
        </p:spPr>
        <p:txBody>
          <a:bodyPr/>
          <a:lstStyle/>
          <a:p>
            <a:r>
              <a:rPr lang="en-US" dirty="0"/>
              <a:t>Chapter 4: Divide and Conquer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933575"/>
            <a:ext cx="85915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72193"/>
            <a:ext cx="56292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65619"/>
            <a:ext cx="74390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3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152400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9" y="533400"/>
            <a:ext cx="74104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0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76200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23938"/>
            <a:ext cx="78390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77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76200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43050"/>
            <a:ext cx="75247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8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439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Master Method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acuser\Documents\My Scans\Temp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533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1295400"/>
            <a:ext cx="340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Let a, b, and k be integers satisfying a ≥ 1, b  ≥ 2, and  k ≥ 0</a:t>
            </a:r>
          </a:p>
          <a:p>
            <a:pPr algn="l"/>
            <a:r>
              <a:rPr lang="en-US" dirty="0"/>
              <a:t>n/b can be either floor or ceiling function.</a:t>
            </a:r>
          </a:p>
          <a:p>
            <a:pPr algn="l"/>
            <a:r>
              <a:rPr lang="en-US" dirty="0"/>
              <a:t>Floor: T(0) = u is given</a:t>
            </a:r>
          </a:p>
          <a:p>
            <a:pPr algn="l"/>
            <a:r>
              <a:rPr lang="en-US" dirty="0"/>
              <a:t>Ceiling: T(1) = u is given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191000"/>
            <a:ext cx="342900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Examples: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= 4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/2) +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 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 ?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  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= 4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/2) +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 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 ?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  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= 4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/2) +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  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kumimoji="1"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kumimoji="1"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 ?</a:t>
            </a:r>
            <a:endParaRPr kumimoji="1"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439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Master Method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1" y="3211003"/>
            <a:ext cx="7496175" cy="36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1" y="439768"/>
            <a:ext cx="5495925" cy="29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8400" y="3886200"/>
                <a:ext cx="2743200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F(n) is the same size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886200"/>
                <a:ext cx="2743200" cy="349583"/>
              </a:xfrm>
              <a:prstGeom prst="rect">
                <a:avLst/>
              </a:prstGeom>
              <a:blipFill rotWithShape="1">
                <a:blip r:embed="rId4"/>
                <a:stretch>
                  <a:fillRect l="-1111" t="-1754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2438400"/>
                <a:ext cx="29718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F(n) is </a:t>
                </a:r>
                <a:r>
                  <a:rPr lang="en-US" b="1" dirty="0">
                    <a:solidFill>
                      <a:srgbClr val="C00000"/>
                    </a:solidFill>
                  </a:rPr>
                  <a:t>polynomially</a:t>
                </a:r>
                <a:r>
                  <a:rPr lang="en-US" dirty="0">
                    <a:solidFill>
                      <a:srgbClr val="C00000"/>
                    </a:solidFill>
                  </a:rPr>
                  <a:t>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438400"/>
                <a:ext cx="2971800" cy="669992"/>
              </a:xfrm>
              <a:prstGeom prst="rect">
                <a:avLst/>
              </a:prstGeom>
              <a:blipFill rotWithShape="1">
                <a:blip r:embed="rId5"/>
                <a:stretch>
                  <a:fillRect l="-1848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47114" y="5867400"/>
                <a:ext cx="2971800" cy="84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F(n) is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polynomially</a:t>
                </a:r>
                <a:r>
                  <a:rPr lang="en-US" sz="1600" dirty="0">
                    <a:solidFill>
                      <a:srgbClr val="C00000"/>
                    </a:solidFill>
                  </a:rPr>
                  <a:t>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. It should also satisfy the regularity condition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114" y="5867400"/>
                <a:ext cx="2971800" cy="842025"/>
              </a:xfrm>
              <a:prstGeom prst="rect">
                <a:avLst/>
              </a:prstGeom>
              <a:blipFill rotWithShape="1">
                <a:blip r:embed="rId6"/>
                <a:stretch>
                  <a:fillRect l="-1025" t="-2174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16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439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Master Method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66863"/>
            <a:ext cx="7820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6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439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Master Method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7238"/>
            <a:ext cx="79248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8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Divide and Conquer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4" y="609600"/>
            <a:ext cx="824865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429000"/>
            <a:ext cx="41791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1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Divide and Conquer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0" y="1858022"/>
            <a:ext cx="2276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3" y="2209800"/>
            <a:ext cx="82391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80885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(Normally, they can be ignored.)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Divide and Conquer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methods for solving recurrences: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Substitution Method: Guess a bound and use Mathematical induction to prove.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Master Method: Memorize three cases and use them to solve recurrences of the form:</a:t>
            </a:r>
            <a:br>
              <a:rPr lang="en-US" dirty="0"/>
            </a:br>
            <a:r>
              <a:rPr lang="en-US" i="1" dirty="0"/>
              <a:t>T(n) = a T(n/b) + f(n)</a:t>
            </a:r>
            <a:br>
              <a:rPr lang="en-US" i="1" dirty="0"/>
            </a:b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Iteration Method: However,  it is too easy to make an error in </a:t>
            </a:r>
            <a:r>
              <a:rPr lang="en-US" dirty="0" err="1"/>
              <a:t>parenthesization</a:t>
            </a:r>
            <a:r>
              <a:rPr lang="en-US" dirty="0"/>
              <a:t>, and that recursion trees give a better intuitive idea than iterating the recurrence of how the recurrence progresses.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Note: To help us finding a solution, we may use recursion-tree method that converts the recurrence into a tree whose nodes represent the cost incurred at various level of the recursion. We use techniques for bounding summations to solve the recurrence.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9906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investing in stock market. You can buy one unit of stock only one time and then sell it at a later date, buying and selling after close of the trading day.  Suppose you have a “Cristal Ball” to see the price of the stock in the future.  What is your strategy?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514600"/>
            <a:ext cx="66103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6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Should you always buy at the lowest or sell at the highest?   Consider: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7816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52800"/>
            <a:ext cx="7429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to find the nonempty, contiguous subarray of array A whose values have the largest sum.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5410200"/>
            <a:ext cx="5153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4953000"/>
            <a:ext cx="38338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74009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1" y="4724400"/>
            <a:ext cx="74771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76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possibilities for the location of the maximum-subarray with respect to the midpoint (the divide point):</a:t>
            </a:r>
          </a:p>
        </p:txBody>
      </p:sp>
    </p:spTree>
    <p:extLst>
      <p:ext uri="{BB962C8B-B14F-4D97-AF65-F5344CB8AC3E}">
        <p14:creationId xmlns:p14="http://schemas.microsoft.com/office/powerpoint/2010/main" val="5757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7533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1" y="4724400"/>
            <a:ext cx="74771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4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BEA8-1A88-49BE-BFE8-BA323A6D2BC1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8965"/>
            <a:ext cx="7772400" cy="618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The Maximum-subarray problem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62063"/>
            <a:ext cx="76676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95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478</Words>
  <Application>Microsoft Macintosh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Chapter 4: 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Divide and Conquer</dc:title>
  <dc:creator>Behzad Parviz</dc:creator>
  <cp:lastModifiedBy>Zhu, Yuqing</cp:lastModifiedBy>
  <cp:revision>54</cp:revision>
  <cp:lastPrinted>2015-04-06T21:16:58Z</cp:lastPrinted>
  <dcterms:created xsi:type="dcterms:W3CDTF">2012-10-01T04:05:51Z</dcterms:created>
  <dcterms:modified xsi:type="dcterms:W3CDTF">2020-03-23T17:12:21Z</dcterms:modified>
</cp:coreProperties>
</file>