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6" r:id="rId9"/>
    <p:sldId id="263" r:id="rId10"/>
    <p:sldId id="264" r:id="rId11"/>
    <p:sldId id="268" r:id="rId12"/>
    <p:sldId id="269" r:id="rId13"/>
    <p:sldId id="270" r:id="rId14"/>
    <p:sldId id="267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3" r:id="rId27"/>
    <p:sldId id="284" r:id="rId28"/>
    <p:sldId id="28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B5139-96BD-44A4-8800-3011F03CCC01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00169-8368-4B7F-AD67-1C0A834FF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39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00169-8368-4B7F-AD67-1C0A834FFF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58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5290-481D-4338-A6D6-D7368657F3B4}" type="datetime1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4FA93-80CA-408D-B11D-288464D6A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19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B173-5F7B-4F31-9C27-D8C9B4C62232}" type="datetime1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4FA93-80CA-408D-B11D-288464D6A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6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0A20-C0EE-4676-89F8-BAA6440D3DED}" type="datetime1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4FA93-80CA-408D-B11D-288464D6A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74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2177-6379-4D09-8840-4EE09F9241A2}" type="datetime1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4FA93-80CA-408D-B11D-288464D6A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47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5568-50F5-4E2F-8562-0394BEDD3A91}" type="datetime1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4FA93-80CA-408D-B11D-288464D6A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91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E63E2-E454-4178-8F2F-72C772B81444}" type="datetime1">
              <a:rPr lang="en-US" smtClean="0"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4FA93-80CA-408D-B11D-288464D6A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240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05B7-9C68-42A9-ACB8-E67303066C0C}" type="datetime1">
              <a:rPr lang="en-US" smtClean="0"/>
              <a:t>3/31/2015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4FA93-80CA-408D-B11D-288464D6A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8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632B4-6E4A-4E1B-B481-3ACA5EB2F26F}" type="datetime1">
              <a:rPr lang="en-US" smtClean="0"/>
              <a:t>3/31/2015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4FA93-80CA-408D-B11D-288464D6A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42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DC7F-64BC-4487-8C91-EBA6FAB18E44}" type="datetime1">
              <a:rPr lang="en-US" smtClean="0"/>
              <a:t>3/31/2015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4FA93-80CA-408D-B11D-288464D6A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45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479F6-6493-4AC5-8DAE-0DEFE0DD43B1}" type="datetime1">
              <a:rPr lang="en-US" smtClean="0"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4FA93-80CA-408D-B11D-288464D6A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07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6168-76C5-4081-A252-BA2F9743F117}" type="datetime1">
              <a:rPr lang="en-US" smtClean="0"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4FA93-80CA-408D-B11D-288464D6A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99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9CC80-21AA-4D10-ACE4-6C0F691F1399}" type="datetime1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4FA93-80CA-408D-B11D-288464D6A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5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620000" cy="802888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Chapter 2: Getting Started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6172199" cy="5780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4FA93-80CA-408D-B11D-288464D6A5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7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4FA93-80CA-408D-B11D-288464D6A52C}" type="slidenum">
              <a:rPr lang="en-US" smtClean="0"/>
              <a:t>10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76200"/>
            <a:ext cx="8229600" cy="5334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70C0"/>
                </a:solidFill>
              </a:rPr>
              <a:t>Analysis of Algorithms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2209800"/>
            <a:ext cx="57531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10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4FA93-80CA-408D-B11D-288464D6A52C}" type="slidenum">
              <a:rPr lang="en-US" smtClean="0"/>
              <a:t>11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76200"/>
            <a:ext cx="8229600" cy="5334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70C0"/>
                </a:solidFill>
              </a:rPr>
              <a:t>Analysis of Algorithms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800100"/>
            <a:ext cx="82677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91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4FA93-80CA-408D-B11D-288464D6A52C}" type="slidenum">
              <a:rPr lang="en-US" smtClean="0"/>
              <a:t>12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76200"/>
            <a:ext cx="8229600" cy="5334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70C0"/>
                </a:solidFill>
              </a:rPr>
              <a:t>Analysis of Algorithms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276350"/>
            <a:ext cx="8220075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45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4FA93-80CA-408D-B11D-288464D6A52C}" type="slidenum">
              <a:rPr lang="en-US" smtClean="0"/>
              <a:t>13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23621"/>
            <a:ext cx="8115300" cy="582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76200"/>
            <a:ext cx="8229600" cy="5334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70C0"/>
                </a:solidFill>
              </a:rPr>
              <a:t>Analysis of Algorithms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01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4FA93-80CA-408D-B11D-288464D6A52C}" type="slidenum">
              <a:rPr lang="en-US" smtClean="0"/>
              <a:t>14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76200"/>
            <a:ext cx="8229600" cy="5334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70C0"/>
                </a:solidFill>
              </a:rPr>
              <a:t>Analysis of Algorithms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533400"/>
            <a:ext cx="8210550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331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4FA93-80CA-408D-B11D-288464D6A52C}" type="slidenum">
              <a:rPr lang="en-US" smtClean="0"/>
              <a:t>15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7300"/>
            <a:ext cx="91440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76200"/>
            <a:ext cx="8229600" cy="5334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70C0"/>
                </a:solidFill>
              </a:rPr>
              <a:t>Designing Algorithms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6923"/>
            <a:ext cx="88392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76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4FA93-80CA-408D-B11D-288464D6A52C}" type="slidenum">
              <a:rPr lang="en-US" smtClean="0"/>
              <a:t>16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76200"/>
            <a:ext cx="8229600" cy="5334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70C0"/>
                </a:solidFill>
              </a:rPr>
              <a:t>Designing Algorithms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" y="533400"/>
            <a:ext cx="893445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477000"/>
            <a:ext cx="36861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51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4FA93-80CA-408D-B11D-288464D6A52C}" type="slidenum">
              <a:rPr lang="en-US" smtClean="0"/>
              <a:t>17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76200"/>
            <a:ext cx="8229600" cy="5334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70C0"/>
                </a:solidFill>
              </a:rPr>
              <a:t>Designing Algorithms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828675"/>
            <a:ext cx="8982075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349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4FA93-80CA-408D-B11D-288464D6A52C}" type="slidenum">
              <a:rPr lang="en-US" smtClean="0"/>
              <a:t>18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76200"/>
            <a:ext cx="8229600" cy="5334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70C0"/>
                </a:solidFill>
              </a:rPr>
              <a:t>Designing Algorithms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533400"/>
            <a:ext cx="9020175" cy="593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305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4FA93-80CA-408D-B11D-288464D6A52C}" type="slidenum">
              <a:rPr lang="en-US" smtClean="0"/>
              <a:t>19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76200"/>
            <a:ext cx="8229600" cy="5334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70C0"/>
                </a:solidFill>
              </a:rPr>
              <a:t>Designing Algorithms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1781175"/>
            <a:ext cx="8562975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41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Chapter 2: Getting Started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1219200"/>
            <a:ext cx="603885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4FA93-80CA-408D-B11D-288464D6A5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7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4FA93-80CA-408D-B11D-288464D6A52C}" type="slidenum">
              <a:rPr lang="en-US" smtClean="0"/>
              <a:t>20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6200"/>
            <a:ext cx="8229600" cy="5334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70C0"/>
                </a:solidFill>
              </a:rPr>
              <a:t>Designing Algorithms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604838"/>
            <a:ext cx="6981825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690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4FA93-80CA-408D-B11D-288464D6A52C}" type="slidenum">
              <a:rPr lang="en-US" smtClean="0"/>
              <a:t>21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6200"/>
            <a:ext cx="8229600" cy="5334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70C0"/>
                </a:solidFill>
              </a:rPr>
              <a:t>Designing Algorithms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133600"/>
            <a:ext cx="731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Example:</a:t>
            </a:r>
            <a:endParaRPr lang="en-US" sz="2000" dirty="0" smtClean="0"/>
          </a:p>
          <a:p>
            <a:endParaRPr lang="en-US" sz="2000" b="1" i="1" dirty="0"/>
          </a:p>
          <a:p>
            <a:r>
              <a:rPr lang="en-US" sz="2000" dirty="0" smtClean="0"/>
              <a:t>A call of Merge(A,9,12,16)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6920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4FA93-80CA-408D-B11D-288464D6A52C}" type="slidenum">
              <a:rPr lang="en-US" smtClean="0"/>
              <a:t>22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200025"/>
            <a:ext cx="6257925" cy="645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78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4FA93-80CA-408D-B11D-288464D6A52C}" type="slidenum">
              <a:rPr lang="en-US" smtClean="0"/>
              <a:t>23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09600"/>
            <a:ext cx="87249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76200"/>
            <a:ext cx="8229600" cy="5715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70C0"/>
                </a:solidFill>
              </a:rPr>
              <a:t>Designing Algorithms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77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4FA93-80CA-408D-B11D-288464D6A52C}" type="slidenum">
              <a:rPr lang="en-US" smtClean="0"/>
              <a:t>24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76200"/>
            <a:ext cx="8229600" cy="5715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70C0"/>
                </a:solidFill>
              </a:rPr>
              <a:t>Designing Algorithms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95" y="533400"/>
            <a:ext cx="8905875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110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4FA93-80CA-408D-B11D-288464D6A52C}" type="slidenum">
              <a:rPr lang="en-US" smtClean="0"/>
              <a:t>25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08672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76200"/>
            <a:ext cx="8229600" cy="5715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70C0"/>
                </a:solidFill>
              </a:rPr>
              <a:t>Designing Algorithms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" y="2514600"/>
            <a:ext cx="847725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213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4FA93-80CA-408D-B11D-288464D6A52C}" type="slidenum">
              <a:rPr lang="en-US" smtClean="0"/>
              <a:t>26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76200"/>
            <a:ext cx="8229600" cy="5715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70C0"/>
                </a:solidFill>
              </a:rPr>
              <a:t>Designing Algorithms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647700"/>
            <a:ext cx="7048500" cy="605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140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4FA93-80CA-408D-B11D-288464D6A52C}" type="slidenum">
              <a:rPr lang="en-US" smtClean="0"/>
              <a:t>27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33400"/>
            <a:ext cx="4003396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76200"/>
            <a:ext cx="8229600" cy="5715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70C0"/>
                </a:solidFill>
              </a:rPr>
              <a:t>Designing Algorithms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456" y="649224"/>
            <a:ext cx="5495544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05600" y="2667000"/>
            <a:ext cx="2209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We use induction to show that the number of levels is  </a:t>
            </a:r>
            <a:r>
              <a:rPr lang="en-US" sz="1400" b="1" dirty="0" smtClean="0">
                <a:solidFill>
                  <a:srgbClr val="FF0000"/>
                </a:solidFill>
              </a:rPr>
              <a:t>log n  +  1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53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>
                <a:solidFill>
                  <a:schemeClr val="hlink"/>
                </a:solidFill>
              </a:rPr>
              <a:t>What we learnt in this lecture?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How to calculate </a:t>
            </a:r>
            <a:r>
              <a:rPr lang="en-US" altLang="en-US" b="1" smtClean="0">
                <a:solidFill>
                  <a:srgbClr val="FF3300"/>
                </a:solidFill>
              </a:rPr>
              <a:t>running time</a:t>
            </a:r>
            <a:r>
              <a:rPr lang="en-US" altLang="en-US" smtClean="0"/>
              <a:t>.</a:t>
            </a:r>
          </a:p>
          <a:p>
            <a:pPr eaLnBrk="1" hangingPunct="1"/>
            <a:r>
              <a:rPr lang="en-US" altLang="en-US" smtClean="0"/>
              <a:t>How to solve </a:t>
            </a:r>
            <a:r>
              <a:rPr lang="en-US" altLang="en-US" b="1" smtClean="0">
                <a:solidFill>
                  <a:srgbClr val="FF3300"/>
                </a:solidFill>
              </a:rPr>
              <a:t>recurrences</a:t>
            </a:r>
            <a:r>
              <a:rPr lang="en-US" altLang="en-US" smtClean="0"/>
              <a:t>.</a:t>
            </a:r>
          </a:p>
          <a:p>
            <a:pPr eaLnBrk="1" hangingPunct="1"/>
            <a:r>
              <a:rPr lang="en-US" altLang="en-US" b="1" smtClean="0">
                <a:solidFill>
                  <a:srgbClr val="FF3300"/>
                </a:solidFill>
              </a:rPr>
              <a:t>Insertion sort</a:t>
            </a:r>
            <a:r>
              <a:rPr lang="en-US" altLang="en-US" smtClean="0"/>
              <a:t> and </a:t>
            </a:r>
            <a:r>
              <a:rPr lang="en-US" altLang="en-US" b="1" smtClean="0">
                <a:solidFill>
                  <a:srgbClr val="FF3300"/>
                </a:solidFill>
              </a:rPr>
              <a:t>Merge sort</a:t>
            </a:r>
            <a:r>
              <a:rPr lang="en-US" altLang="en-US" smtClean="0"/>
              <a:t>.</a:t>
            </a:r>
          </a:p>
          <a:p>
            <a:pPr eaLnBrk="1" hangingPunct="1"/>
            <a:r>
              <a:rPr lang="en-US" altLang="en-US" b="1" smtClean="0">
                <a:solidFill>
                  <a:srgbClr val="FF3300"/>
                </a:solidFill>
              </a:rPr>
              <a:t>Divide and conquer</a:t>
            </a:r>
          </a:p>
          <a:p>
            <a:pPr eaLnBrk="1" hangingPunct="1"/>
            <a:r>
              <a:rPr lang="en-US" altLang="en-US" b="1" smtClean="0">
                <a:solidFill>
                  <a:srgbClr val="0066FF"/>
                </a:solidFill>
              </a:rPr>
              <a:t>Lecture Notes give you key points in each lecture.</a:t>
            </a:r>
          </a:p>
          <a:p>
            <a:pPr eaLnBrk="1" hangingPunct="1"/>
            <a:r>
              <a:rPr lang="en-US" altLang="en-US" b="1" smtClean="0">
                <a:solidFill>
                  <a:srgbClr val="0066FF"/>
                </a:solidFill>
              </a:rPr>
              <a:t>You must read textbook after lectures in order to study well.</a:t>
            </a:r>
          </a:p>
        </p:txBody>
      </p:sp>
    </p:spTree>
    <p:extLst>
      <p:ext uri="{BB962C8B-B14F-4D97-AF65-F5344CB8AC3E}">
        <p14:creationId xmlns:p14="http://schemas.microsoft.com/office/powerpoint/2010/main" val="239406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Insertion Sort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762000"/>
            <a:ext cx="33528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4FA93-80CA-408D-B11D-288464D6A52C}" type="slidenum">
              <a:rPr lang="en-US" smtClean="0"/>
              <a:t>3</a:t>
            </a:fld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481263"/>
            <a:ext cx="590550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0"/>
            <a:ext cx="526732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39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4FA93-80CA-408D-B11D-288464D6A52C}" type="slidenum">
              <a:rPr lang="en-US" smtClean="0"/>
              <a:t>4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6200"/>
            <a:ext cx="8229600" cy="5334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70C0"/>
                </a:solidFill>
              </a:rPr>
              <a:t>Insertion Sort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2" y="572429"/>
            <a:ext cx="5667375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191000"/>
            <a:ext cx="558165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58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4FA93-80CA-408D-B11D-288464D6A52C}" type="slidenum">
              <a:rPr lang="en-US" smtClean="0"/>
              <a:t>5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76200"/>
            <a:ext cx="8229600" cy="5334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70C0"/>
                </a:solidFill>
              </a:rPr>
              <a:t>Insertion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Sort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5610225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22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4FA93-80CA-408D-B11D-288464D6A52C}" type="slidenum">
              <a:rPr lang="en-US" smtClean="0"/>
              <a:t>6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76200"/>
            <a:ext cx="8229600" cy="5334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70C0"/>
                </a:solidFill>
              </a:rPr>
              <a:t>Pseudocode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38200"/>
            <a:ext cx="564832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876800"/>
            <a:ext cx="53530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01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4FA93-80CA-408D-B11D-288464D6A52C}" type="slidenum">
              <a:rPr lang="en-US" smtClean="0"/>
              <a:t>7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76200"/>
            <a:ext cx="8229600" cy="5334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70C0"/>
                </a:solidFill>
              </a:rPr>
              <a:t>Analysis of Algorithms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57201"/>
            <a:ext cx="7058025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48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4FA93-80CA-408D-B11D-288464D6A52C}" type="slidenum">
              <a:rPr lang="en-US" smtClean="0"/>
              <a:t>8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76200"/>
            <a:ext cx="8229600" cy="5334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70C0"/>
                </a:solidFill>
              </a:rPr>
              <a:t>Analysis of Algorithms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5762625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1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4FA93-80CA-408D-B11D-288464D6A52C}" type="slidenum">
              <a:rPr lang="en-US" smtClean="0"/>
              <a:t>9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6200"/>
            <a:ext cx="8229600" cy="5334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70C0"/>
                </a:solidFill>
              </a:rPr>
              <a:t>Analysis of Algorithms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4419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863" y="1447800"/>
            <a:ext cx="4800600" cy="25146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64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164</Words>
  <Application>Microsoft Office PowerPoint</Application>
  <PresentationFormat>On-screen Show (4:3)</PresentationFormat>
  <Paragraphs>65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Chapter 2: Getting Started</vt:lpstr>
      <vt:lpstr>Chapter 2: Getting Started</vt:lpstr>
      <vt:lpstr>Insertion Sort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we learnt in this lecture?</vt:lpstr>
    </vt:vector>
  </TitlesOfParts>
  <Company>Cal State L.A.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Getting Started</dc:title>
  <dc:creator>Behzad Parviz</dc:creator>
  <cp:lastModifiedBy>Ricky Zhu</cp:lastModifiedBy>
  <cp:revision>23</cp:revision>
  <dcterms:created xsi:type="dcterms:W3CDTF">2012-09-20T06:03:08Z</dcterms:created>
  <dcterms:modified xsi:type="dcterms:W3CDTF">2015-04-01T03:11:04Z</dcterms:modified>
</cp:coreProperties>
</file>