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394" r:id="rId19"/>
    <p:sldId id="395" r:id="rId20"/>
    <p:sldId id="274" r:id="rId21"/>
    <p:sldId id="396" r:id="rId22"/>
    <p:sldId id="397" r:id="rId23"/>
    <p:sldId id="398" r:id="rId24"/>
    <p:sldId id="399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17" autoAdjust="0"/>
    <p:restoredTop sz="90929"/>
  </p:normalViewPr>
  <p:slideViewPr>
    <p:cSldViewPr>
      <p:cViewPr varScale="1">
        <p:scale>
          <a:sx n="149" d="100"/>
          <a:sy n="149" d="100"/>
        </p:scale>
        <p:origin x="132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129635BF-023F-4ED5-9EF6-E4F2E9ACAC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7066EA0F-10DE-4C55-A68F-A0A01576725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76FB9A24-13A9-417F-BCCA-54D6948888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DFC2A30-0DF9-4CEA-9D37-ED8740C7687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CE71F877-4997-43A8-8046-C1AEF8BF2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5949AFB-A0B3-4279-8AF7-E5A31A5E2D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7D22D959-56A2-4BB7-A44A-67195A1C4B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C4955E25-F43E-4433-9379-5E1E3DAC3BA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itchFamily="34" charset="0"/>
                </a:endParaRPr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4AB6CDD3-EDB2-4940-A342-2C7652B975D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FC5089B2-E929-490A-B205-C0E1125DCB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AD300E5C-6151-4A67-A07D-3F2500CCD6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71967908-20AE-4DB1-AB8B-D37118E8B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C94DA506-AA72-48F0-AAF4-0AF7344E29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A008F064-BA7C-441E-BC78-B46BDA9606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57348B13-2EF5-42DE-93F1-2E783F2DC2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F67A9E1F-4E21-44E7-B197-DEA4118CC8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CCDE78AC-04C9-48FD-B14A-5DC8743F7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304EBED1-BA63-4C0C-A9FB-859D60E19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FB0BE53E-064A-461B-BEA9-90C6EFCB96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8EE52AEF-BD6E-4FBE-B872-4FE1913EF6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56267BFF-3B12-4439-93C4-85E5052E01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1E7C84BA-6F25-4560-926F-A7262E1ADA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5D017766-E4CC-4995-B46E-36A65C443B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A5BB4E99-BF92-4738-8928-13BDD4D40D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FBB591A3-63BD-4EC1-A114-BB79BEBC00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C97AF65F-E7B6-4657-9C22-2FAB179451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D1ABC7D2-2C41-435A-B04A-A39C001E94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C2A17A06-5A3F-4313-A219-B4E7C72C91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032A6B69-0D6D-4883-A629-8C43CF0B2F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6670D77C-8325-4859-9250-76A7DED6A9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3FDC0606-9BDD-4778-8476-835248E64C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1E5D0DBE-4B9E-48F2-87F2-68CC366404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E5565E12-1B5B-40EE-A105-B670716417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417445D7-2888-41E9-826E-F479086B7D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2EDB7D1E-42CC-481A-B63C-893902318C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0372F559-AFB6-4BE2-8E1F-BDAE4C2EF3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5C624407-666C-4342-83E0-767A0D0F9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780B438B-118C-4C8B-B599-4A5FDDEE0C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EE6DD47-3261-4F57-BD9F-375F16A6AD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B1AC9421-7C0E-4566-8C4E-4BF365E7F6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AB105014-7473-44A6-8372-0B585D13D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3463D9FD-6792-4F44-B914-BBDB58386A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A8E5CC8F-B414-4060-B07F-BA4DCBB0D2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33166268-840D-43D1-AC0A-3C548B61C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7D1E85E1-6846-48A0-84FD-B95D931A76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081099DF-8CA9-4B51-9D30-DC69B5BED1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AB239D6B-383C-433F-A43D-BEC52392C0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138357DF-10D0-4AB8-866C-0B9FE5A9A9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F43D512F-283A-41F1-8156-A935FDD698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A4E10C65-59F2-4AC2-B98D-81F8328EA5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3CF62FFA-0EEF-432D-BC4D-1710F4A6E6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383B98D7-BFAA-434B-A16C-3C303108D3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CD99D02F-3C39-440C-BBE9-93CEE9C276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0B078EE3-25F0-42B1-858A-738F39E65F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05CFADC6-B3E8-4C39-ACC3-89D6DBF79D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9A8E54B6-96D7-4F34-9676-E52004175E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0BF9D0A3-0A2E-414D-87D7-A5A7C7D78C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F9D3007D-D163-4865-9FF4-D27E176CCC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F0098C34-6978-4DB1-9940-D37AD46BBA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CE7F1B70-A687-4CE2-8ED5-5C7F387FC1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2010659E-DBE3-4D99-A2F2-2CF58778011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DCAF45B9-CE57-4CD4-B509-0BD53A32C74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DBAE8284-F6E8-4B27-8620-BCB291EFB39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C23A5081-7C10-44C8-8009-FD2AEBAAE93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1DC1C6D7-8CF8-40E5-A197-9C666F5173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D37E76E9-7FC7-4FC9-BEDB-CF77F5BAD02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40B5681C-A714-4168-82E5-F078179F046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98E49E39-702C-4A01-B38E-8A9D73AE4C1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D87681B2-8058-4875-9CB8-C4048EC54AE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494A7FD-74B4-4C8C-B732-1784D151F56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D4DD1483-DF2A-46C3-9D55-F8A7772367E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15A93081-A957-471E-8E42-0336C85324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69C21DC4-BC9A-4B12-B1E2-E8849F03D0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A2F8-192C-4BBE-B2D7-6D08BBC19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26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8F65F54E-2B2F-4231-9704-9F03E2815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478818D-3A20-458A-91E5-FE1CFA1C5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66B67EB5-FBF9-4D49-B562-6FEC51A520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5BF0-385C-44C2-8423-37BF8A99B8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49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9D9D97DF-2127-4721-A964-422045809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AC5BC57D-17E2-40F8-ABAB-CA73A2521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2AF4D5D-8C92-45CF-AE60-AF193C3E5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65296-E1A2-4C33-A44F-5EBC99F6EA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1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E36D882-976B-4EAD-AFD3-F6EAFAB29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1547B64-A1CA-4FD5-B867-3E90BF39C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DE2FE6B-4778-4237-B956-EBBA90AA4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B2273-44E5-436F-8968-038647C7F9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8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4BE62603-C870-41F1-A2F4-366C1A709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54F7ACD-FE27-45AC-878F-39ED920AFC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8BA8EB-2E8A-481A-9841-CA2F274BBD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658BA-7B88-47E0-849F-0F3A84632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9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DAD69A5-FE62-4643-A4E9-BB283A6A9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36CE384D-3E27-4985-AD93-AC9BFFDB6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0B23BCD-B59C-4A43-877E-BA4AB44B4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F3D4-E740-4A09-98FB-AD2A1F4F7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00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74EAA71E-B3AF-4694-BD56-73F7FAB4D0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53D9E944-D6B9-4F68-B395-A54305B11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2C2C48B7-8D09-412D-9010-336ADB236A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5649-B26B-4F5A-B285-B838D584A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60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7B463026-CA49-4D9F-9524-C4B77CDB6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44E4BCE-87FD-4B0F-A94F-A985987A4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A174EFD4-DF6A-4491-9729-534D5A2D4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F7E31-711B-4F46-9B3C-EB0589DF55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13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608619FE-F892-472B-8A17-F1DBD5EA0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E63ADA26-A4D9-44FE-B8D0-1214F40EC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91DFA0B2-ADCB-4623-B8E2-C6586C6DB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DBE4E-B9B2-4ABC-8ED1-A768E30B9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60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0FE56655-050C-4932-95A0-64EFA7D70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4524161A-D4A3-48FD-9697-A38BC3486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A18C37E0-7428-40BB-9C77-9A406DE94D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2B79B-0DA0-4748-AA16-C6D937172E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3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2A439E41-EB99-436D-897E-D5D7AC87D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E90B205F-B918-4043-8BA0-8EC325C468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BC3148AB-F242-4758-B251-618EBDD16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0FC4B-A4F0-4D56-9C59-CBAA453A0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CB66C5F-F9EE-4228-8F43-C6371CD6938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2729141A-F800-4291-852D-85C2412A4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DDEB3649-B513-4E83-B435-9FFF39AFB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2D37579D-99EF-44F9-9EFD-D3440DEF5B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7189A86D-3261-4A31-9C64-FC7E8B40B6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54543892-EC56-4099-BCFB-DAF50CC304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CA9356B9-9C8B-4F7E-952D-BB7B2E4249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7E54BBE7-CCB5-43C2-A042-2EB5E06698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3E38D81B-161E-453D-98D5-875E818586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0D6D0C1A-D0C7-4ECB-BD0D-254367110C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0B01B240-96DA-4E39-B848-F361E01D9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491A8D9C-F54D-41C9-B27A-7EFD383241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F3E122D6-67C6-4828-AB86-962F740FE8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3175DD71-6B3A-4D25-A95B-8625AE1D79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CB7386AE-8864-4DE0-BC31-A0EB317B11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0A502B92-EFBF-4A75-92DA-B575AD9778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E7056484-2497-4300-B187-D945CD401C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E106E29F-DD46-4424-BA7F-E7AFD0D53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A6E26051-1BFA-44A7-B665-B75A180F52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4C99D9E9-4DA1-452A-8AEB-E8081B3CB0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B0318A3D-EB93-465F-B2F8-662B95718E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92678B68-FC85-46DE-A505-4833FEC33E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E644EBF3-B49C-4746-B787-A2783D7940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7793AF06-D132-425F-9376-1F152E947A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33307822-2EFD-4AC6-AA5D-6A3AAF34DD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AB2FAEF0-DABD-4313-9E45-21E6373D76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DD05E392-5044-42D5-9C9D-2496FC0C4E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FC0C04FC-CFA4-4CF5-9010-3AA8E3E29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0FAF83C3-CB03-4E17-86C9-03BACB292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1986164B-4938-4FD9-B5CA-D89BA86C12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B4276609-2DD3-4AB8-AA0F-A85A7ED22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A9790FBF-27DD-431A-8B7A-DBC0237CBA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3C6C810C-09CA-4D66-B036-9468D5C328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F0A503F-0823-4F4C-96C3-4DC911BC82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B65C5F46-F24F-4D2A-9518-8FD0B310D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61292CD9-D4B6-447C-891A-B61322534A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F4B5687C-52CC-480A-8F1C-FAAA075293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D9B251CE-3625-45E1-A6AF-84856F6D19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0C3D2AE7-8882-4F47-8C0A-FF21DACF21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1B0C2CD3-71DC-462B-8279-056646A5E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AD67532-0620-4BF5-9D4D-906FD269D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742A14C-49C8-40CD-91AA-BE5389EC08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7F9A22BA-55C1-42DC-AEC1-E32AA51A35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1A63116C-D65C-4557-B7DF-CA6B89250E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2AF5E7B2-5BD7-4AF9-A737-EEF32F64FE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E7FCCC51-2BA9-4D13-9749-E0B1947E26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0CFE207E-8211-4BF6-B17F-8C22559C64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20BACC33-B859-454F-91B8-D4F8EA166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B7A97972-3E3B-4F4F-8FBA-57C0B0A5BC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9B09F56A-B08B-4D11-83FF-95B34D565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64E351BF-6743-4D04-B4A1-369FBC3DE7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D1862896-E284-49C8-8D67-2374FC23A2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7ED115A-A38C-4F49-8690-5F2772CD9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ED10C494-778E-4BD2-8C05-D13141B4DA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4741E7C5-C3EE-4CF7-90D4-AC861F0D22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326B7F1F-B5D0-45B9-9973-881B35842E3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itchFamily="34" charset="0"/>
              </a:endParaRPr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C5375F9F-B72B-45F9-9328-F130E1D09BFF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939872A6-E63F-4808-8207-5FC81AC7E1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B0D7B313-56F7-4B25-9993-E5A0B55DE46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1D6C5874-ABB6-48DD-BD19-D661CC923F3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76F6F81-77FB-4F18-BD77-780D93447A44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F0D68850-5A8A-459B-B8CC-3DA805699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A71B1AE-DC97-4A8F-952E-B41099F03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290D785-015D-4BBA-B0FC-8F657769B3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59408782-0CA4-458A-BB87-4ACFA8CA07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9FC0222A-988B-4314-824C-CBCE021572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FC3DA23-1D0C-44F9-8DE4-1227AE412A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yn.com/dns/" TargetMode="External"/><Relationship Id="rId2" Type="http://schemas.openxmlformats.org/officeDocument/2006/relationships/hyperlink" Target="https://en.wikipedia.org/wiki/Domain_Name_Syste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oip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ws.amazon.com/lightsail/" TargetMode="External"/><Relationship Id="rId2" Type="http://schemas.openxmlformats.org/officeDocument/2006/relationships/hyperlink" Target="https://www.digitaloce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ws.amazon.com/ec2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ilyn4iKkU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ocean.com/pricin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ocean.com/docs/droplets/how-to/connect-with-ssh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alstatela.edu/wiki/content/cysun/notes/set_up_ubunt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maven.apache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tomcat.apache.org/tomcat-8.5-doc/deployer-howto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domains.google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tomcat.apache.org/tomcat-8.5-doc/ssl-howto.html" TargetMode="External"/><Relationship Id="rId2" Type="http://schemas.openxmlformats.org/officeDocument/2006/relationships/hyperlink" Target="https://letsencryp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ginx.org/en/docs/http/configuring_https_servers.htm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alstatela.edu/wiki/content/cysun/notes/nginx_confi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en.wikipedia.org/wiki/Private_network#Private_IPv4_address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1E16A1-2C9E-44CC-816C-BAF1BC6707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CS3220 Web and Internet Programming</a:t>
            </a:r>
            <a:br>
              <a:rPr lang="en-US" altLang="en-US" sz="3200" dirty="0"/>
            </a:br>
            <a:r>
              <a:rPr lang="en-US" altLang="en-US" sz="2400" dirty="0"/>
              <a:t>Web Application Hosting </a:t>
            </a:r>
            <a:r>
              <a:rPr lang="en-US" altLang="en-US" sz="2400"/>
              <a:t>and Deployment</a:t>
            </a:r>
            <a:endParaRPr lang="en-US" altLang="en-US" sz="2400" dirty="0"/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A8B933-65C7-46C3-85CC-0FC918A4F2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AA83-5745-4200-AB70-20DD2219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Router Configuration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022B80-FABC-4858-93E2-1C983A85E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28800"/>
            <a:ext cx="8458200" cy="432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421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5D74-521B-40DB-AEA7-A48FDB3F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Dynamic DNS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2315A-A42E-4486-ACCE-B6CE50357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343400"/>
          </a:xfrm>
        </p:spPr>
        <p:txBody>
          <a:bodyPr/>
          <a:lstStyle/>
          <a:p>
            <a:r>
              <a:rPr lang="en-US" dirty="0">
                <a:hlinkClick r:id="rId2"/>
              </a:rPr>
              <a:t>Domain Name System (DNS)</a:t>
            </a:r>
            <a:r>
              <a:rPr lang="en-US" dirty="0"/>
              <a:t> maps host names to IP addresses</a:t>
            </a:r>
          </a:p>
          <a:p>
            <a:r>
              <a:rPr lang="en-US" dirty="0"/>
              <a:t>The IP address your ISP assigns to your router may change, so you'll need dynamic DNS</a:t>
            </a:r>
          </a:p>
          <a:p>
            <a:r>
              <a:rPr lang="en-US" dirty="0"/>
              <a:t>Some dynamic DNS services:</a:t>
            </a:r>
          </a:p>
          <a:p>
            <a:pPr lvl="1"/>
            <a:r>
              <a:rPr lang="en-US" dirty="0">
                <a:hlinkClick r:id="rId3"/>
              </a:rPr>
              <a:t>Dyn.com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Noip.com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42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2A35F-B1EC-4224-8D91-62794CAC7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Using a Home Computer As a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94A74-B176-48C2-B389-8B7EE15DE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Cheap</a:t>
            </a:r>
          </a:p>
          <a:p>
            <a:r>
              <a:rPr lang="en-US" dirty="0">
                <a:solidFill>
                  <a:srgbClr val="00B050"/>
                </a:solidFill>
              </a:rPr>
              <a:t>Easy access and control</a:t>
            </a:r>
          </a:p>
          <a:p>
            <a:r>
              <a:rPr lang="en-US" dirty="0">
                <a:solidFill>
                  <a:srgbClr val="FF0000"/>
                </a:solidFill>
              </a:rPr>
              <a:t>Heat and noise</a:t>
            </a:r>
          </a:p>
          <a:p>
            <a:r>
              <a:rPr lang="en-US" dirty="0">
                <a:solidFill>
                  <a:srgbClr val="FF0000"/>
                </a:solidFill>
              </a:rPr>
              <a:t>Unreliable (e.g. power outage, hardware failure etc.)</a:t>
            </a:r>
          </a:p>
        </p:txBody>
      </p:sp>
    </p:spTree>
    <p:extLst>
      <p:ext uri="{BB962C8B-B14F-4D97-AF65-F5344CB8AC3E}">
        <p14:creationId xmlns:p14="http://schemas.microsoft.com/office/powerpoint/2010/main" val="2602668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C6C3-C741-4532-8001-2EDAEF38C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Virtual Server in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47527-EB80-4EB6-85D4-42CAECB1B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DigitalOcean</a:t>
            </a:r>
            <a:endParaRPr lang="en-US" dirty="0"/>
          </a:p>
          <a:p>
            <a:r>
              <a:rPr lang="en-US" dirty="0">
                <a:hlinkClick r:id="rId3"/>
              </a:rPr>
              <a:t>Amazon </a:t>
            </a:r>
            <a:r>
              <a:rPr lang="en-US" dirty="0" err="1">
                <a:hlinkClick r:id="rId3"/>
              </a:rPr>
              <a:t>Lightsail</a:t>
            </a:r>
            <a:endParaRPr lang="en-US" dirty="0"/>
          </a:p>
          <a:p>
            <a:pPr lvl="1"/>
            <a:r>
              <a:rPr lang="en-US" dirty="0" err="1"/>
              <a:t>Ligthsail</a:t>
            </a:r>
            <a:r>
              <a:rPr lang="en-US" dirty="0"/>
              <a:t> is a simplified offering of </a:t>
            </a:r>
            <a:r>
              <a:rPr lang="en-US" dirty="0">
                <a:hlinkClick r:id="rId4"/>
              </a:rPr>
              <a:t>Amazon EC2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47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5F187-C5E9-410D-83FF-3689406A6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DigitalOcean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AC8C-BD13-4C19-A576-C49952D14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video at </a:t>
            </a:r>
            <a:r>
              <a:rPr lang="en-US" dirty="0">
                <a:hlinkClick r:id="rId2"/>
              </a:rPr>
              <a:t>https://www.youtube.com/watch?v=filyn4iKkUA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866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58C5F-21CD-47A7-A0B9-2C05AD12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FE613-E468-4BB7-9DCA-10890F019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"droplet" is a virtual server, a.k.a. virtual machine (VM)</a:t>
            </a:r>
          </a:p>
          <a:p>
            <a:r>
              <a:rPr lang="en-US" dirty="0"/>
              <a:t>Operating System: Linux or FreeBSD</a:t>
            </a:r>
          </a:p>
          <a:p>
            <a:r>
              <a:rPr lang="en-US" dirty="0">
                <a:hlinkClick r:id="rId2"/>
              </a:rPr>
              <a:t>Prices</a:t>
            </a:r>
            <a:r>
              <a:rPr lang="en-US" dirty="0"/>
              <a:t> from $5 per month</a:t>
            </a:r>
          </a:p>
          <a:p>
            <a:r>
              <a:rPr lang="en-US" dirty="0"/>
              <a:t>Google "</a:t>
            </a:r>
            <a:r>
              <a:rPr lang="en-US" dirty="0" err="1"/>
              <a:t>digitalocean</a:t>
            </a:r>
            <a:r>
              <a:rPr lang="en-US" dirty="0"/>
              <a:t> promotion" for some free credits (does require a credit card to sign up)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093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3F77-622C-4024-8550-563EED56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Droplet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297A-F46E-4EFA-B73D-D057B158D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browser-based droplet console – username and password</a:t>
            </a:r>
          </a:p>
          <a:p>
            <a:r>
              <a:rPr lang="en-US" dirty="0">
                <a:hlinkClick r:id="rId2"/>
              </a:rPr>
              <a:t>Use SSH</a:t>
            </a:r>
            <a:r>
              <a:rPr lang="en-US" dirty="0"/>
              <a:t> – public/private key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870334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C6C2-FC8A-46CE-8C16-C6DD0292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Linux and Command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498E4-497F-4E39-BEBD-9607F6F35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OS and free software</a:t>
            </a:r>
          </a:p>
          <a:p>
            <a:r>
              <a:rPr lang="en-US" dirty="0"/>
              <a:t>Easy software management</a:t>
            </a:r>
          </a:p>
          <a:p>
            <a:pPr lvl="1"/>
            <a:r>
              <a:rPr lang="en-US" dirty="0">
                <a:hlinkClick r:id="rId2"/>
              </a:rPr>
              <a:t>https://csns.calstatela.edu/wiki/content/cysun/notes/set_up_ubuntu</a:t>
            </a:r>
            <a:endParaRPr lang="en-US" dirty="0"/>
          </a:p>
          <a:p>
            <a:r>
              <a:rPr lang="en-US" dirty="0"/>
              <a:t>Efficient for server environments</a:t>
            </a:r>
          </a:p>
          <a:p>
            <a:pPr lvl="1"/>
            <a:r>
              <a:rPr lang="en-US" dirty="0"/>
              <a:t>No unnecessary software</a:t>
            </a:r>
          </a:p>
          <a:p>
            <a:pPr lvl="1"/>
            <a:r>
              <a:rPr lang="en-US" dirty="0"/>
              <a:t>No GUI to take up resources</a:t>
            </a:r>
          </a:p>
        </p:txBody>
      </p:sp>
    </p:spTree>
    <p:extLst>
      <p:ext uri="{BB962C8B-B14F-4D97-AF65-F5344CB8AC3E}">
        <p14:creationId xmlns:p14="http://schemas.microsoft.com/office/powerpoint/2010/main" val="1433193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E4D85AE0-A79F-4665-AB2C-6D09D53B0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WAR File</a:t>
            </a:r>
          </a:p>
        </p:txBody>
      </p:sp>
      <p:sp>
        <p:nvSpPr>
          <p:cNvPr id="6656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6E9618-C1FC-4FAF-9E69-C1E541234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W</a:t>
            </a:r>
            <a:r>
              <a:rPr lang="en-US" altLang="en-US" dirty="0"/>
              <a:t>eb application </a:t>
            </a:r>
            <a:r>
              <a:rPr lang="en-US" altLang="en-US" dirty="0" err="1">
                <a:solidFill>
                  <a:schemeClr val="tx2"/>
                </a:solidFill>
              </a:rPr>
              <a:t>AR</a:t>
            </a:r>
            <a:r>
              <a:rPr lang="en-US" altLang="en-US" dirty="0" err="1"/>
              <a:t>chive</a:t>
            </a:r>
            <a:endParaRPr lang="en-US" altLang="en-US" dirty="0"/>
          </a:p>
          <a:p>
            <a:pPr eaLnBrk="1" hangingPunct="1"/>
            <a:r>
              <a:rPr lang="en-US" altLang="en-US" dirty="0"/>
              <a:t>A JAR file for packaging, distributing, and deploying Java web applications</a:t>
            </a:r>
          </a:p>
          <a:p>
            <a:pPr eaLnBrk="1" hangingPunct="1"/>
            <a:r>
              <a:rPr lang="en-US" altLang="en-US" dirty="0"/>
              <a:t>Create WAR files</a:t>
            </a:r>
          </a:p>
          <a:p>
            <a:pPr lvl="1" eaLnBrk="1" hangingPunct="1"/>
            <a:r>
              <a:rPr lang="en-US" altLang="en-US" dirty="0"/>
              <a:t>Eclipse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Export</a:t>
            </a:r>
            <a:r>
              <a:rPr lang="en-US" altLang="en-US" dirty="0"/>
              <a:t> -&gt;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Web</a:t>
            </a:r>
            <a:r>
              <a:rPr lang="en-US" altLang="en-US" dirty="0"/>
              <a:t> -&gt;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WAR file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Or use the command line tool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jar</a:t>
            </a:r>
            <a:r>
              <a:rPr lang="en-US" altLang="en-US" dirty="0">
                <a:cs typeface="Courier New" panose="02070309020205020404" pitchFamily="49" charset="0"/>
              </a:rPr>
              <a:t> or the build tool </a:t>
            </a:r>
            <a:r>
              <a:rPr lang="en-US" altLang="en-US" dirty="0">
                <a:cs typeface="Courier New" panose="02070309020205020404" pitchFamily="49" charset="0"/>
                <a:hlinkClick r:id="rId2"/>
              </a:rPr>
              <a:t>Maven</a:t>
            </a:r>
            <a:endParaRPr lang="en-US" altLang="en-US" dirty="0"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D3617E37-35DE-414B-8E77-44C7FF066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Deploy WAR Files to a Tomcat Server</a:t>
            </a:r>
          </a:p>
        </p:txBody>
      </p:sp>
      <p:sp>
        <p:nvSpPr>
          <p:cNvPr id="6758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7506CF2-C6D9-4D83-8698-072AA6705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Use the Manager App</a:t>
            </a:r>
          </a:p>
          <a:p>
            <a:pPr lvl="1" eaLnBrk="1" hangingPunct="1"/>
            <a:r>
              <a:rPr lang="en-US" altLang="en-US" dirty="0"/>
              <a:t>Need a user with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manager-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</a:t>
            </a:r>
            <a:r>
              <a:rPr lang="en-US" altLang="en-US" dirty="0"/>
              <a:t> role</a:t>
            </a:r>
          </a:p>
          <a:p>
            <a:pPr eaLnBrk="1" hangingPunct="1"/>
            <a:r>
              <a:rPr lang="en-US" altLang="en-US" dirty="0"/>
              <a:t>Or simply copy the WAR file to the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webapps</a:t>
            </a:r>
            <a:r>
              <a:rPr lang="en-US" altLang="en-US" dirty="0"/>
              <a:t> folder</a:t>
            </a:r>
          </a:p>
          <a:p>
            <a:pPr eaLnBrk="1" hangingPunct="1"/>
            <a:r>
              <a:rPr lang="en-US" altLang="en-US" dirty="0"/>
              <a:t>More options at </a:t>
            </a:r>
            <a:r>
              <a:rPr lang="en-US" dirty="0">
                <a:hlinkClick r:id="rId2"/>
              </a:rPr>
              <a:t>http://tomcat.apache.org/tomcat-8.5-doc/deployer-howto.html</a:t>
            </a: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5A346-14D1-4412-A4FA-F0C309BF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Types of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341ED-C571-4DE7-A6CD-04EE00209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Hosting</a:t>
            </a:r>
          </a:p>
          <a:p>
            <a:r>
              <a:rPr lang="en-US" dirty="0">
                <a:solidFill>
                  <a:schemeClr val="tx2"/>
                </a:solidFill>
              </a:rPr>
              <a:t>Dedicated Server, including Virtual Private Server (VPS)</a:t>
            </a:r>
          </a:p>
          <a:p>
            <a:r>
              <a:rPr lang="en-US" dirty="0"/>
              <a:t>Various cloud hosting options (IaaS, PaaS, SaaS …)</a:t>
            </a:r>
          </a:p>
        </p:txBody>
      </p:sp>
    </p:spTree>
    <p:extLst>
      <p:ext uri="{BB962C8B-B14F-4D97-AF65-F5344CB8AC3E}">
        <p14:creationId xmlns:p14="http://schemas.microsoft.com/office/powerpoint/2010/main" val="442382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2863F-8EEF-4176-B560-F9291B12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Configuration – Domain Name and DNS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5328A-1CCD-4D54-AD8D-175BBDB50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Buy a domain name at </a:t>
            </a:r>
            <a:r>
              <a:rPr lang="en-US" dirty="0">
                <a:hlinkClick r:id="rId2"/>
              </a:rPr>
              <a:t>Google Domains</a:t>
            </a:r>
            <a:r>
              <a:rPr lang="en-US" dirty="0"/>
              <a:t> or other domain registrars</a:t>
            </a:r>
          </a:p>
          <a:p>
            <a:pPr lvl="1"/>
            <a:r>
              <a:rPr lang="en-US" dirty="0"/>
              <a:t>$12 per year for a .org domain</a:t>
            </a:r>
          </a:p>
          <a:p>
            <a:r>
              <a:rPr lang="en-US" dirty="0"/>
              <a:t>Configure DNS to map the domain and host names to your servers</a:t>
            </a:r>
          </a:p>
        </p:txBody>
      </p:sp>
    </p:spTree>
    <p:extLst>
      <p:ext uri="{BB962C8B-B14F-4D97-AF65-F5344CB8AC3E}">
        <p14:creationId xmlns:p14="http://schemas.microsoft.com/office/powerpoint/2010/main" val="2232315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3EDC8-A3D8-42C6-A188-7DEBA72F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Configuration – HTTPS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D8F0C-DFCF-4E80-8BBA-25615744F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Buy an SSL/TLS certificate or get a free one at </a:t>
            </a:r>
            <a:r>
              <a:rPr lang="en-US" dirty="0">
                <a:hlinkClick r:id="rId2"/>
              </a:rPr>
              <a:t>Let's Encrypt</a:t>
            </a:r>
            <a:endParaRPr lang="en-US" dirty="0"/>
          </a:p>
          <a:p>
            <a:r>
              <a:rPr lang="en-US" dirty="0"/>
              <a:t>Configure the server to use HTTPS</a:t>
            </a:r>
          </a:p>
          <a:p>
            <a:pPr lvl="1"/>
            <a:r>
              <a:rPr lang="en-US" dirty="0">
                <a:hlinkClick r:id="rId3"/>
              </a:rPr>
              <a:t>Tomcat 8.5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Nginx</a:t>
            </a:r>
            <a:r>
              <a:rPr lang="en-US" dirty="0"/>
              <a:t> – a high-performance, easy-to-use web server</a:t>
            </a:r>
          </a:p>
        </p:txBody>
      </p:sp>
    </p:spTree>
    <p:extLst>
      <p:ext uri="{BB962C8B-B14F-4D97-AF65-F5344CB8AC3E}">
        <p14:creationId xmlns:p14="http://schemas.microsoft.com/office/powerpoint/2010/main" val="1987551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87EA-AA85-4AAA-8B0A-6BF39592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Configuration – Reverse Proxy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2D2B-EDEF-4B20-80B2-237BCF9A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0"/>
            <a:ext cx="7772400" cy="1068542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https://csns.calstatela.edu/wiki/content/cysun/notes/nginx_config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9DCD05-124B-45A8-B510-827648AC4400}"/>
              </a:ext>
            </a:extLst>
          </p:cNvPr>
          <p:cNvSpPr/>
          <p:nvPr/>
        </p:nvSpPr>
        <p:spPr bwMode="auto">
          <a:xfrm>
            <a:off x="685800" y="1676400"/>
            <a:ext cx="49530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01E8A6-7CEC-45ED-B2C1-AE4523545B81}"/>
              </a:ext>
            </a:extLst>
          </p:cNvPr>
          <p:cNvSpPr/>
          <p:nvPr/>
        </p:nvSpPr>
        <p:spPr bwMode="auto">
          <a:xfrm>
            <a:off x="6019800" y="1676400"/>
            <a:ext cx="2722844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791F2EA-E94B-4482-930E-6871BDCBBC69}"/>
              </a:ext>
            </a:extLst>
          </p:cNvPr>
          <p:cNvCxnSpPr>
            <a:cxnSpLocks/>
          </p:cNvCxnSpPr>
          <p:nvPr/>
        </p:nvCxnSpPr>
        <p:spPr bwMode="auto">
          <a:xfrm>
            <a:off x="5029200" y="2337907"/>
            <a:ext cx="3581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8" name="Cloud 17">
            <a:extLst>
              <a:ext uri="{FF2B5EF4-FFF2-40B4-BE49-F238E27FC236}">
                <a16:creationId xmlns:a16="http://schemas.microsoft.com/office/drawing/2014/main" id="{2BDA785F-FE30-446E-9430-449368FFBFDB}"/>
              </a:ext>
            </a:extLst>
          </p:cNvPr>
          <p:cNvSpPr/>
          <p:nvPr/>
        </p:nvSpPr>
        <p:spPr bwMode="auto">
          <a:xfrm>
            <a:off x="6553200" y="3276396"/>
            <a:ext cx="1752600" cy="1219404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C83E77-61FF-4816-A611-3EC96FB0B065}"/>
              </a:ext>
            </a:extLst>
          </p:cNvPr>
          <p:cNvSpPr txBox="1"/>
          <p:nvPr/>
        </p:nvSpPr>
        <p:spPr>
          <a:xfrm>
            <a:off x="3789643" y="4641594"/>
            <a:ext cx="118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Server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4C2734-FFA8-469E-BD3C-3A006BC7EAF7}"/>
              </a:ext>
            </a:extLst>
          </p:cNvPr>
          <p:cNvSpPr txBox="1"/>
          <p:nvPr/>
        </p:nvSpPr>
        <p:spPr>
          <a:xfrm>
            <a:off x="6172200" y="4641594"/>
            <a:ext cx="2392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Outside World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1772D1-9BC2-4F8C-A5E8-1BC050ADAD96}"/>
              </a:ext>
            </a:extLst>
          </p:cNvPr>
          <p:cNvSpPr txBox="1"/>
          <p:nvPr/>
        </p:nvSpPr>
        <p:spPr>
          <a:xfrm>
            <a:off x="1059312" y="1905000"/>
            <a:ext cx="16194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WebApp1 on</a:t>
            </a:r>
          </a:p>
          <a:p>
            <a:pPr algn="ctr"/>
            <a:r>
              <a:rPr lang="en-US" sz="2000" dirty="0">
                <a:latin typeface="+mn-lt"/>
              </a:rPr>
              <a:t>Tomcat at</a:t>
            </a:r>
          </a:p>
          <a:p>
            <a:pPr algn="ctr"/>
            <a:r>
              <a:rPr lang="en-US" sz="2000" dirty="0">
                <a:latin typeface="+mn-lt"/>
              </a:rPr>
              <a:t>Port 8080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CB6F62-4094-43D5-A751-180E95444FDD}"/>
              </a:ext>
            </a:extLst>
          </p:cNvPr>
          <p:cNvSpPr txBox="1"/>
          <p:nvPr/>
        </p:nvSpPr>
        <p:spPr>
          <a:xfrm>
            <a:off x="900615" y="3252998"/>
            <a:ext cx="19368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WebApp2 using</a:t>
            </a:r>
          </a:p>
          <a:p>
            <a:pPr algn="ctr"/>
            <a:r>
              <a:rPr lang="en-US" sz="2000" dirty="0">
                <a:latin typeface="+mn-lt"/>
              </a:rPr>
              <a:t>Node.js at</a:t>
            </a:r>
          </a:p>
          <a:p>
            <a:pPr algn="ctr"/>
            <a:r>
              <a:rPr lang="en-US" sz="2000" dirty="0">
                <a:latin typeface="+mn-lt"/>
              </a:rPr>
              <a:t>Port 3000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E994DD-F10E-4A15-AA5B-82A20FBAFE3E}"/>
              </a:ext>
            </a:extLst>
          </p:cNvPr>
          <p:cNvSpPr/>
          <p:nvPr/>
        </p:nvSpPr>
        <p:spPr bwMode="auto">
          <a:xfrm>
            <a:off x="900613" y="3201130"/>
            <a:ext cx="1936877" cy="11193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F68952D-C2D8-402D-B4FB-570910477DFC}"/>
              </a:ext>
            </a:extLst>
          </p:cNvPr>
          <p:cNvSpPr/>
          <p:nvPr/>
        </p:nvSpPr>
        <p:spPr bwMode="auto">
          <a:xfrm>
            <a:off x="900613" y="1876242"/>
            <a:ext cx="1936877" cy="11193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5B225F9-3FF1-4699-93CA-53C3963B58EA}"/>
              </a:ext>
            </a:extLst>
          </p:cNvPr>
          <p:cNvSpPr/>
          <p:nvPr/>
        </p:nvSpPr>
        <p:spPr bwMode="auto">
          <a:xfrm>
            <a:off x="900613" y="4567535"/>
            <a:ext cx="1936877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078731C-DC39-43B0-8BD4-8B9934981EC8}"/>
              </a:ext>
            </a:extLst>
          </p:cNvPr>
          <p:cNvSpPr/>
          <p:nvPr/>
        </p:nvSpPr>
        <p:spPr bwMode="auto">
          <a:xfrm>
            <a:off x="12704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D223F06-D50A-4227-B118-F759E31B5F2E}"/>
              </a:ext>
            </a:extLst>
          </p:cNvPr>
          <p:cNvSpPr/>
          <p:nvPr/>
        </p:nvSpPr>
        <p:spPr bwMode="auto">
          <a:xfrm>
            <a:off x="14228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A769AE3-C2A4-4F5E-9082-CB34DEC21ED2}"/>
              </a:ext>
            </a:extLst>
          </p:cNvPr>
          <p:cNvSpPr/>
          <p:nvPr/>
        </p:nvSpPr>
        <p:spPr bwMode="auto">
          <a:xfrm>
            <a:off x="1600200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8192AF1-319D-48A5-80EC-44662435F030}"/>
              </a:ext>
            </a:extLst>
          </p:cNvPr>
          <p:cNvSpPr/>
          <p:nvPr/>
        </p:nvSpPr>
        <p:spPr bwMode="auto">
          <a:xfrm>
            <a:off x="20324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E91F680-FD64-4E70-BD7C-D59C56593F8D}"/>
              </a:ext>
            </a:extLst>
          </p:cNvPr>
          <p:cNvSpPr/>
          <p:nvPr/>
        </p:nvSpPr>
        <p:spPr bwMode="auto">
          <a:xfrm>
            <a:off x="21848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7F82714-FFA8-4C20-9CF1-A7C6CDE6BE15}"/>
              </a:ext>
            </a:extLst>
          </p:cNvPr>
          <p:cNvSpPr/>
          <p:nvPr/>
        </p:nvSpPr>
        <p:spPr bwMode="auto">
          <a:xfrm>
            <a:off x="2362200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170041-6747-4BEB-8FBB-4A1B65B84034}"/>
              </a:ext>
            </a:extLst>
          </p:cNvPr>
          <p:cNvSpPr txBox="1"/>
          <p:nvPr/>
        </p:nvSpPr>
        <p:spPr>
          <a:xfrm>
            <a:off x="3562016" y="2750403"/>
            <a:ext cx="1314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Nginx at</a:t>
            </a:r>
          </a:p>
          <a:p>
            <a:pPr algn="ctr"/>
            <a:r>
              <a:rPr lang="en-US" dirty="0">
                <a:latin typeface="+mn-lt"/>
              </a:rPr>
              <a:t>Port 80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E6ED31-907C-4FDA-88F2-B7CE938DA575}"/>
              </a:ext>
            </a:extLst>
          </p:cNvPr>
          <p:cNvSpPr/>
          <p:nvPr/>
        </p:nvSpPr>
        <p:spPr bwMode="auto">
          <a:xfrm>
            <a:off x="3429000" y="1876242"/>
            <a:ext cx="1600200" cy="268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B7A5E1D3-5EEE-40BB-9A02-4FB31352D9CF}"/>
              </a:ext>
            </a:extLst>
          </p:cNvPr>
          <p:cNvSpPr/>
          <p:nvPr/>
        </p:nvSpPr>
        <p:spPr bwMode="auto">
          <a:xfrm>
            <a:off x="2837490" y="2362200"/>
            <a:ext cx="591508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ahoma" pitchFamily="34" charset="0"/>
            </a:endParaRPr>
          </a:p>
        </p:txBody>
      </p:sp>
      <p:sp>
        <p:nvSpPr>
          <p:cNvPr id="37" name="Arrow: Left-Right 36">
            <a:extLst>
              <a:ext uri="{FF2B5EF4-FFF2-40B4-BE49-F238E27FC236}">
                <a16:creationId xmlns:a16="http://schemas.microsoft.com/office/drawing/2014/main" id="{D10EF598-3C17-467A-A322-319CBE3C15C6}"/>
              </a:ext>
            </a:extLst>
          </p:cNvPr>
          <p:cNvSpPr/>
          <p:nvPr/>
        </p:nvSpPr>
        <p:spPr bwMode="auto">
          <a:xfrm>
            <a:off x="2837490" y="3752063"/>
            <a:ext cx="591508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2" name="Arrow: Left-Right 41">
            <a:extLst>
              <a:ext uri="{FF2B5EF4-FFF2-40B4-BE49-F238E27FC236}">
                <a16:creationId xmlns:a16="http://schemas.microsoft.com/office/drawing/2014/main" id="{EA7A8CE4-4433-42EC-9655-9EBAAD58A291}"/>
              </a:ext>
            </a:extLst>
          </p:cNvPr>
          <p:cNvSpPr/>
          <p:nvPr/>
        </p:nvSpPr>
        <p:spPr bwMode="auto">
          <a:xfrm rot="-2700000">
            <a:off x="2720691" y="4465267"/>
            <a:ext cx="806967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20123E-F33C-4578-9A9D-5B8AFE923730}"/>
              </a:ext>
            </a:extLst>
          </p:cNvPr>
          <p:cNvSpPr txBox="1"/>
          <p:nvPr/>
        </p:nvSpPr>
        <p:spPr>
          <a:xfrm>
            <a:off x="5055416" y="1876242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http://host/webapp1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32BC60D-9218-45DD-980A-13A8BDF2DB18}"/>
              </a:ext>
            </a:extLst>
          </p:cNvPr>
          <p:cNvCxnSpPr>
            <a:cxnSpLocks/>
          </p:cNvCxnSpPr>
          <p:nvPr/>
        </p:nvCxnSpPr>
        <p:spPr bwMode="auto">
          <a:xfrm>
            <a:off x="5029200" y="2882084"/>
            <a:ext cx="3581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1ACBA9B-11F2-4FEF-89DD-9C53710BB805}"/>
              </a:ext>
            </a:extLst>
          </p:cNvPr>
          <p:cNvSpPr txBox="1"/>
          <p:nvPr/>
        </p:nvSpPr>
        <p:spPr>
          <a:xfrm>
            <a:off x="5055416" y="2420419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http://host/webapp2</a:t>
            </a:r>
          </a:p>
        </p:txBody>
      </p:sp>
    </p:spTree>
    <p:extLst>
      <p:ext uri="{BB962C8B-B14F-4D97-AF65-F5344CB8AC3E}">
        <p14:creationId xmlns:p14="http://schemas.microsoft.com/office/powerpoint/2010/main" val="14450475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FA87-98E2-4796-9C1F-F0E5D1E7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Reverse Proxy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97E12-FD29-4F49-A9AE-920C0DF90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only one port to the outside world</a:t>
            </a:r>
          </a:p>
          <a:p>
            <a:r>
              <a:rPr lang="en-US" dirty="0"/>
              <a:t>Configure HTTPS only once in Nginx</a:t>
            </a:r>
          </a:p>
          <a:p>
            <a:r>
              <a:rPr lang="en-US" dirty="0"/>
              <a:t>Use Nginx for serving static resources, request logging, and so on</a:t>
            </a:r>
          </a:p>
        </p:txBody>
      </p:sp>
    </p:spTree>
    <p:extLst>
      <p:ext uri="{BB962C8B-B14F-4D97-AF65-F5344CB8AC3E}">
        <p14:creationId xmlns:p14="http://schemas.microsoft.com/office/powerpoint/2010/main" val="880702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6DCE-A289-443A-A077-5107AF06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FBFA9-84C8-4F4F-AD9E-B8E6A6129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91000"/>
          </a:xfrm>
        </p:spPr>
        <p:txBody>
          <a:bodyPr/>
          <a:lstStyle/>
          <a:p>
            <a:r>
              <a:rPr lang="en-US" sz="2800" dirty="0"/>
              <a:t>The most important thing about running a website is SECURITY</a:t>
            </a:r>
          </a:p>
          <a:p>
            <a:pPr lvl="1"/>
            <a:r>
              <a:rPr lang="en-US" sz="2400" dirty="0"/>
              <a:t>Use long, random password</a:t>
            </a:r>
          </a:p>
          <a:p>
            <a:pPr lvl="1"/>
            <a:r>
              <a:rPr lang="en-US" sz="2400" dirty="0"/>
              <a:t>Reduce attack surface</a:t>
            </a:r>
          </a:p>
          <a:p>
            <a:pPr lvl="2"/>
            <a:r>
              <a:rPr lang="en-US" sz="2000" dirty="0"/>
              <a:t>Expose minimum ports to the outside world</a:t>
            </a:r>
          </a:p>
          <a:p>
            <a:pPr lvl="2"/>
            <a:r>
              <a:rPr lang="en-US" sz="2000" dirty="0"/>
              <a:t>Enable minimum services (e.g. do not use Tomcat Manager)</a:t>
            </a:r>
          </a:p>
          <a:p>
            <a:pPr lvl="1"/>
            <a:r>
              <a:rPr lang="en-US" sz="2400" dirty="0"/>
              <a:t>Pay attention to application security (e.g. SQL injection)</a:t>
            </a:r>
          </a:p>
          <a:p>
            <a:r>
              <a:rPr lang="en-US" sz="2800" dirty="0"/>
              <a:t>And Have Fun!</a:t>
            </a:r>
          </a:p>
        </p:txBody>
      </p:sp>
    </p:spTree>
    <p:extLst>
      <p:ext uri="{BB962C8B-B14F-4D97-AF65-F5344CB8AC3E}">
        <p14:creationId xmlns:p14="http://schemas.microsoft.com/office/powerpoint/2010/main" val="262519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3359-0319-4559-81C0-9DF30254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Shared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FAD04-484D-40D0-8474-4CC46D410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95800"/>
          </a:xfrm>
        </p:spPr>
        <p:txBody>
          <a:bodyPr/>
          <a:lstStyle/>
          <a:p>
            <a:r>
              <a:rPr lang="en-US" dirty="0"/>
              <a:t>Search "shared hosting" on Google</a:t>
            </a:r>
          </a:p>
          <a:p>
            <a:r>
              <a:rPr lang="en-US" dirty="0"/>
              <a:t>Many websites on the same server</a:t>
            </a:r>
          </a:p>
          <a:p>
            <a:r>
              <a:rPr lang="en-US" dirty="0">
                <a:solidFill>
                  <a:srgbClr val="00B050"/>
                </a:solidFill>
              </a:rPr>
              <a:t>Cheap and easy to use – many do not even require knowledge of HTML/CSS</a:t>
            </a:r>
          </a:p>
          <a:p>
            <a:r>
              <a:rPr lang="en-US" dirty="0">
                <a:solidFill>
                  <a:srgbClr val="FF0000"/>
                </a:solidFill>
              </a:rPr>
              <a:t>Limitations on what you can use and what you can do</a:t>
            </a:r>
          </a:p>
          <a:p>
            <a:r>
              <a:rPr lang="en-US" dirty="0"/>
              <a:t>Suitable for static websites and sites with limited dynamic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3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4F48-7717-4614-B555-D46EC77F3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Dedicated Server and VPS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BC224-8993-4AC4-ACCB-A71D86B10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Full control of the OS, software, and applications on the server</a:t>
            </a:r>
          </a:p>
          <a:p>
            <a:r>
              <a:rPr lang="en-US" dirty="0">
                <a:solidFill>
                  <a:srgbClr val="FF0000"/>
                </a:solidFill>
              </a:rPr>
              <a:t>More expensive than shared hosting</a:t>
            </a:r>
          </a:p>
          <a:p>
            <a:r>
              <a:rPr lang="en-US" dirty="0">
                <a:solidFill>
                  <a:srgbClr val="FF0000"/>
                </a:solidFill>
              </a:rPr>
              <a:t>Require more knowledge of web development and system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77900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7086-7D9E-4095-8A40-3B62DB8A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Dedicated Server/VPC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AA143-7262-4C9F-B16A-862F23767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Configure networking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Install the necessary software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Package and deploy the web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Additional configuration</a:t>
            </a:r>
          </a:p>
        </p:txBody>
      </p:sp>
    </p:spTree>
    <p:extLst>
      <p:ext uri="{BB962C8B-B14F-4D97-AF65-F5344CB8AC3E}">
        <p14:creationId xmlns:p14="http://schemas.microsoft.com/office/powerpoint/2010/main" val="278362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51C3B-932B-4582-8F22-147771E50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2D82-9E43-4E42-A0F8-B94304BFD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A: use a home computer</a:t>
            </a:r>
          </a:p>
          <a:p>
            <a:r>
              <a:rPr lang="en-US" dirty="0"/>
              <a:t>Option B: use a virtual server in the cloud</a:t>
            </a:r>
          </a:p>
        </p:txBody>
      </p:sp>
    </p:spTree>
    <p:extLst>
      <p:ext uri="{BB962C8B-B14F-4D97-AF65-F5344CB8AC3E}">
        <p14:creationId xmlns:p14="http://schemas.microsoft.com/office/powerpoint/2010/main" val="1604093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D08B-364F-40E0-95B8-03693735C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Home Computer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29496-E641-42B3-975E-A4FD721B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98840"/>
            <a:ext cx="7772400" cy="1054359"/>
          </a:xfrm>
        </p:spPr>
        <p:txBody>
          <a:bodyPr/>
          <a:lstStyle/>
          <a:p>
            <a:r>
              <a:rPr lang="en-US" sz="2400" dirty="0"/>
              <a:t>Only the router has a "real" IP address</a:t>
            </a:r>
          </a:p>
          <a:p>
            <a:r>
              <a:rPr lang="en-US" sz="2400" dirty="0"/>
              <a:t>Home computers only have </a:t>
            </a:r>
            <a:r>
              <a:rPr lang="en-US" sz="2400" dirty="0">
                <a:hlinkClick r:id="rId2"/>
              </a:rPr>
              <a:t>private IP addresses</a:t>
            </a:r>
            <a:endParaRPr lang="en-US" sz="2400" dirty="0"/>
          </a:p>
        </p:txBody>
      </p:sp>
      <p:pic>
        <p:nvPicPr>
          <p:cNvPr id="4" name="Graphic 3" descr="Monitor">
            <a:extLst>
              <a:ext uri="{FF2B5EF4-FFF2-40B4-BE49-F238E27FC236}">
                <a16:creationId xmlns:a16="http://schemas.microsoft.com/office/drawing/2014/main" id="{2F2750C1-170B-4ED5-B9C4-CF7EA623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1752600"/>
            <a:ext cx="914400" cy="914400"/>
          </a:xfrm>
          <a:prstGeom prst="rect">
            <a:avLst/>
          </a:prstGeom>
        </p:spPr>
      </p:pic>
      <p:pic>
        <p:nvPicPr>
          <p:cNvPr id="5" name="Graphic 4" descr="Wireless router">
            <a:extLst>
              <a:ext uri="{FF2B5EF4-FFF2-40B4-BE49-F238E27FC236}">
                <a16:creationId xmlns:a16="http://schemas.microsoft.com/office/drawing/2014/main" id="{F514FC37-A8D8-4333-92A9-D0DC140D53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19400" y="2888602"/>
            <a:ext cx="914400" cy="914400"/>
          </a:xfrm>
          <a:prstGeom prst="rect">
            <a:avLst/>
          </a:prstGeom>
        </p:spPr>
      </p:pic>
      <p:pic>
        <p:nvPicPr>
          <p:cNvPr id="6" name="Graphic 5" descr="Bank check">
            <a:extLst>
              <a:ext uri="{FF2B5EF4-FFF2-40B4-BE49-F238E27FC236}">
                <a16:creationId xmlns:a16="http://schemas.microsoft.com/office/drawing/2014/main" id="{06964B8A-EE90-4D10-9F3B-1C40173B5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95800" y="2888602"/>
            <a:ext cx="914400" cy="914400"/>
          </a:xfrm>
          <a:prstGeom prst="rect">
            <a:avLst/>
          </a:prstGeom>
        </p:spPr>
      </p:pic>
      <p:pic>
        <p:nvPicPr>
          <p:cNvPr id="7" name="Graphic 6" descr="Monitor">
            <a:extLst>
              <a:ext uri="{FF2B5EF4-FFF2-40B4-BE49-F238E27FC236}">
                <a16:creationId xmlns:a16="http://schemas.microsoft.com/office/drawing/2014/main" id="{E8F5846A-6F92-44E6-8775-A23C87D79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2888602"/>
            <a:ext cx="914400" cy="914400"/>
          </a:xfrm>
          <a:prstGeom prst="rect">
            <a:avLst/>
          </a:prstGeom>
        </p:spPr>
      </p:pic>
      <p:pic>
        <p:nvPicPr>
          <p:cNvPr id="8" name="Graphic 7" descr="Monitor">
            <a:extLst>
              <a:ext uri="{FF2B5EF4-FFF2-40B4-BE49-F238E27FC236}">
                <a16:creationId xmlns:a16="http://schemas.microsoft.com/office/drawing/2014/main" id="{979DFE2B-6BFD-4A12-9A67-FAAFF5E0D5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4038600"/>
            <a:ext cx="914400" cy="9144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F91880-84F8-4714-AC86-94921A02C7D0}"/>
              </a:ext>
            </a:extLst>
          </p:cNvPr>
          <p:cNvCxnSpPr>
            <a:stCxn id="5" idx="1"/>
            <a:endCxn id="7" idx="3"/>
          </p:cNvCxnSpPr>
          <p:nvPr/>
        </p:nvCxnSpPr>
        <p:spPr bwMode="auto">
          <a:xfrm flipH="1">
            <a:off x="1981200" y="3345802"/>
            <a:ext cx="838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6048B4-1066-4687-AA4B-BDD28CF48361}"/>
              </a:ext>
            </a:extLst>
          </p:cNvPr>
          <p:cNvCxnSpPr>
            <a:cxnSpLocks/>
          </p:cNvCxnSpPr>
          <p:nvPr/>
        </p:nvCxnSpPr>
        <p:spPr bwMode="auto">
          <a:xfrm>
            <a:off x="3657600" y="3345802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95942E-4F11-4FEB-A312-4EBE370490FF}"/>
              </a:ext>
            </a:extLst>
          </p:cNvPr>
          <p:cNvCxnSpPr>
            <a:stCxn id="5" idx="1"/>
            <a:endCxn id="4" idx="3"/>
          </p:cNvCxnSpPr>
          <p:nvPr/>
        </p:nvCxnSpPr>
        <p:spPr bwMode="auto">
          <a:xfrm flipH="1" flipV="1">
            <a:off x="1981200" y="2209800"/>
            <a:ext cx="838200" cy="1136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715666-B68A-4E0F-B99F-0279767AC423}"/>
              </a:ext>
            </a:extLst>
          </p:cNvPr>
          <p:cNvCxnSpPr>
            <a:stCxn id="5" idx="1"/>
            <a:endCxn id="8" idx="3"/>
          </p:cNvCxnSpPr>
          <p:nvPr/>
        </p:nvCxnSpPr>
        <p:spPr bwMode="auto">
          <a:xfrm flipH="1">
            <a:off x="1981200" y="3345802"/>
            <a:ext cx="838200" cy="1149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2B1BDE1-5D60-427C-9195-40BB37084D85}"/>
              </a:ext>
            </a:extLst>
          </p:cNvPr>
          <p:cNvSpPr txBox="1"/>
          <p:nvPr/>
        </p:nvSpPr>
        <p:spPr>
          <a:xfrm>
            <a:off x="2774302" y="2422172"/>
            <a:ext cx="1083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Router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FAD42A-7B19-48B0-A0E6-E140216CEF29}"/>
              </a:ext>
            </a:extLst>
          </p:cNvPr>
          <p:cNvSpPr txBox="1"/>
          <p:nvPr/>
        </p:nvSpPr>
        <p:spPr>
          <a:xfrm>
            <a:off x="4327018" y="2209800"/>
            <a:ext cx="11785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Cable</a:t>
            </a:r>
          </a:p>
          <a:p>
            <a:pPr algn="ctr"/>
            <a:r>
              <a:rPr lang="en-US" dirty="0">
                <a:latin typeface="+mn-lt"/>
              </a:rPr>
              <a:t>Modem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740FB1-2066-47F3-B46E-2F5640CD0C97}"/>
              </a:ext>
            </a:extLst>
          </p:cNvPr>
          <p:cNvSpPr/>
          <p:nvPr/>
        </p:nvSpPr>
        <p:spPr bwMode="auto">
          <a:xfrm>
            <a:off x="685800" y="1676400"/>
            <a:ext cx="49530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C5894B-BB79-4E05-A083-98067BE93115}"/>
              </a:ext>
            </a:extLst>
          </p:cNvPr>
          <p:cNvSpPr/>
          <p:nvPr/>
        </p:nvSpPr>
        <p:spPr bwMode="auto">
          <a:xfrm>
            <a:off x="6019800" y="1676400"/>
            <a:ext cx="2722844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EE73DA-9048-4028-9C5D-B5CB480A1679}"/>
              </a:ext>
            </a:extLst>
          </p:cNvPr>
          <p:cNvCxnSpPr>
            <a:stCxn id="6" idx="3"/>
          </p:cNvCxnSpPr>
          <p:nvPr/>
        </p:nvCxnSpPr>
        <p:spPr bwMode="auto">
          <a:xfrm>
            <a:off x="5410200" y="3345802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Cloud 17">
            <a:extLst>
              <a:ext uri="{FF2B5EF4-FFF2-40B4-BE49-F238E27FC236}">
                <a16:creationId xmlns:a16="http://schemas.microsoft.com/office/drawing/2014/main" id="{0D747322-2046-4B3D-AED5-BF51E8978A8B}"/>
              </a:ext>
            </a:extLst>
          </p:cNvPr>
          <p:cNvSpPr/>
          <p:nvPr/>
        </p:nvSpPr>
        <p:spPr bwMode="auto">
          <a:xfrm>
            <a:off x="6553200" y="2507602"/>
            <a:ext cx="1752600" cy="1676399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CAC51D-F13F-4C0B-AD16-FA31B9589FB1}"/>
              </a:ext>
            </a:extLst>
          </p:cNvPr>
          <p:cNvSpPr txBox="1"/>
          <p:nvPr/>
        </p:nvSpPr>
        <p:spPr>
          <a:xfrm>
            <a:off x="3789643" y="4641594"/>
            <a:ext cx="1087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Home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53CB4-11C9-4942-829C-AE79736DA314}"/>
              </a:ext>
            </a:extLst>
          </p:cNvPr>
          <p:cNvSpPr txBox="1"/>
          <p:nvPr/>
        </p:nvSpPr>
        <p:spPr>
          <a:xfrm>
            <a:off x="6172200" y="4641594"/>
            <a:ext cx="2392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Outside World</a:t>
            </a:r>
          </a:p>
        </p:txBody>
      </p:sp>
    </p:spTree>
    <p:extLst>
      <p:ext uri="{BB962C8B-B14F-4D97-AF65-F5344CB8AC3E}">
        <p14:creationId xmlns:p14="http://schemas.microsoft.com/office/powerpoint/2010/main" val="40672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83934-637D-4837-92CD-56B5C2BF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Network Address Translation (NAT) on Router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7CFEE-FF23-441F-8E80-0F551AFA7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0"/>
            <a:ext cx="7772400" cy="1295400"/>
          </a:xfrm>
        </p:spPr>
        <p:txBody>
          <a:bodyPr/>
          <a:lstStyle/>
          <a:p>
            <a:r>
              <a:rPr lang="en-US" sz="2400" dirty="0"/>
              <a:t>Map requests to a port on the router to a port on a home computer</a:t>
            </a:r>
          </a:p>
          <a:p>
            <a:r>
              <a:rPr lang="en-US" sz="2400" dirty="0"/>
              <a:t>Not all routers support NAT configuration</a:t>
            </a:r>
          </a:p>
        </p:txBody>
      </p:sp>
      <p:pic>
        <p:nvPicPr>
          <p:cNvPr id="4" name="Graphic 3" descr="Monitor">
            <a:extLst>
              <a:ext uri="{FF2B5EF4-FFF2-40B4-BE49-F238E27FC236}">
                <a16:creationId xmlns:a16="http://schemas.microsoft.com/office/drawing/2014/main" id="{1A629C24-B2E4-4C9D-A985-0D6A4704F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1752600"/>
            <a:ext cx="914400" cy="914400"/>
          </a:xfrm>
          <a:prstGeom prst="rect">
            <a:avLst/>
          </a:prstGeom>
        </p:spPr>
      </p:pic>
      <p:pic>
        <p:nvPicPr>
          <p:cNvPr id="5" name="Graphic 4" descr="Wireless router">
            <a:extLst>
              <a:ext uri="{FF2B5EF4-FFF2-40B4-BE49-F238E27FC236}">
                <a16:creationId xmlns:a16="http://schemas.microsoft.com/office/drawing/2014/main" id="{677AD1FA-8ED7-4AF7-9B4F-7AA1094327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5098" y="2888602"/>
            <a:ext cx="914400" cy="914400"/>
          </a:xfrm>
          <a:prstGeom prst="rect">
            <a:avLst/>
          </a:prstGeom>
        </p:spPr>
      </p:pic>
      <p:pic>
        <p:nvPicPr>
          <p:cNvPr id="6" name="Graphic 5" descr="Bank check">
            <a:extLst>
              <a:ext uri="{FF2B5EF4-FFF2-40B4-BE49-F238E27FC236}">
                <a16:creationId xmlns:a16="http://schemas.microsoft.com/office/drawing/2014/main" id="{B979AE62-2997-4238-8A8B-E367340E10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8800" y="2888602"/>
            <a:ext cx="914400" cy="914400"/>
          </a:xfrm>
          <a:prstGeom prst="rect">
            <a:avLst/>
          </a:prstGeom>
        </p:spPr>
      </p:pic>
      <p:pic>
        <p:nvPicPr>
          <p:cNvPr id="7" name="Graphic 6" descr="Monitor">
            <a:extLst>
              <a:ext uri="{FF2B5EF4-FFF2-40B4-BE49-F238E27FC236}">
                <a16:creationId xmlns:a16="http://schemas.microsoft.com/office/drawing/2014/main" id="{72747F60-5ACF-466F-9297-CB4448C173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2888602"/>
            <a:ext cx="914400" cy="914400"/>
          </a:xfrm>
          <a:prstGeom prst="rect">
            <a:avLst/>
          </a:prstGeom>
        </p:spPr>
      </p:pic>
      <p:pic>
        <p:nvPicPr>
          <p:cNvPr id="8" name="Graphic 7" descr="Monitor">
            <a:extLst>
              <a:ext uri="{FF2B5EF4-FFF2-40B4-BE49-F238E27FC236}">
                <a16:creationId xmlns:a16="http://schemas.microsoft.com/office/drawing/2014/main" id="{6F1AE2AA-8D8B-4FCA-AE7D-2DE1C83BF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4038600"/>
            <a:ext cx="914400" cy="9144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C67A94-D2CA-4962-8063-063372778D03}"/>
              </a:ext>
            </a:extLst>
          </p:cNvPr>
          <p:cNvCxnSpPr>
            <a:stCxn id="5" idx="1"/>
            <a:endCxn id="7" idx="3"/>
          </p:cNvCxnSpPr>
          <p:nvPr/>
        </p:nvCxnSpPr>
        <p:spPr bwMode="auto">
          <a:xfrm flipH="1">
            <a:off x="2743200" y="3345802"/>
            <a:ext cx="111189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083BA55-E16B-4D8C-9EE6-9AAC80537381}"/>
              </a:ext>
            </a:extLst>
          </p:cNvPr>
          <p:cNvCxnSpPr>
            <a:cxnSpLocks/>
            <a:stCxn id="5" idx="3"/>
          </p:cNvCxnSpPr>
          <p:nvPr/>
        </p:nvCxnSpPr>
        <p:spPr bwMode="auto">
          <a:xfrm>
            <a:off x="4769498" y="3345802"/>
            <a:ext cx="79310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61AEE7-6937-4911-B665-75FA3CD0AF87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 bwMode="auto">
          <a:xfrm flipH="1" flipV="1">
            <a:off x="2743200" y="2209800"/>
            <a:ext cx="1111898" cy="1136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ED83C4-9BA4-4E9F-8B79-A09B7736EC84}"/>
              </a:ext>
            </a:extLst>
          </p:cNvPr>
          <p:cNvCxnSpPr>
            <a:stCxn id="5" idx="1"/>
            <a:endCxn id="8" idx="3"/>
          </p:cNvCxnSpPr>
          <p:nvPr/>
        </p:nvCxnSpPr>
        <p:spPr bwMode="auto">
          <a:xfrm flipH="1">
            <a:off x="2743200" y="3345802"/>
            <a:ext cx="1111898" cy="114999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4E69948-4DD4-4E3F-B189-060541FD5DD6}"/>
              </a:ext>
            </a:extLst>
          </p:cNvPr>
          <p:cNvSpPr txBox="1"/>
          <p:nvPr/>
        </p:nvSpPr>
        <p:spPr>
          <a:xfrm>
            <a:off x="3810000" y="2422172"/>
            <a:ext cx="1083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Router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A3BDFB-D3F1-4792-8F16-8C0EFCAC684C}"/>
              </a:ext>
            </a:extLst>
          </p:cNvPr>
          <p:cNvSpPr/>
          <p:nvPr/>
        </p:nvSpPr>
        <p:spPr bwMode="auto">
          <a:xfrm>
            <a:off x="1447800" y="1676400"/>
            <a:ext cx="59436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C2986F-ABC2-4684-87B0-815F563BC6BB}"/>
              </a:ext>
            </a:extLst>
          </p:cNvPr>
          <p:cNvCxnSpPr>
            <a:cxnSpLocks/>
          </p:cNvCxnSpPr>
          <p:nvPr/>
        </p:nvCxnSpPr>
        <p:spPr bwMode="auto">
          <a:xfrm>
            <a:off x="6629400" y="3345802"/>
            <a:ext cx="16002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43713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9F1A0-5923-45A0-A999-BF8ED2F3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 Configuration Example 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94A7AB-C82E-4C4E-B5B0-533260A20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52600"/>
            <a:ext cx="8077200" cy="47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74084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6062</TotalTime>
  <Words>758</Words>
  <Application>Microsoft Office PowerPoint</Application>
  <PresentationFormat>On-screen Show (4:3)</PresentationFormat>
  <Paragraphs>118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Courier New</vt:lpstr>
      <vt:lpstr>Tahoma</vt:lpstr>
      <vt:lpstr>Wingdings</vt:lpstr>
      <vt:lpstr>Blueprint</vt:lpstr>
      <vt:lpstr>CS3220 Web and Internet Programming Web Application Hosting and Deployment</vt:lpstr>
      <vt:lpstr>Common Types of Hosting</vt:lpstr>
      <vt:lpstr>About Shared Hosting</vt:lpstr>
      <vt:lpstr>About Dedicated Server and VPS</vt:lpstr>
      <vt:lpstr>Use Dedicated Server/VPC Hosting</vt:lpstr>
      <vt:lpstr>Find a Server</vt:lpstr>
      <vt:lpstr>Using A Home Computer</vt:lpstr>
      <vt:lpstr>Configure Network Address Translation (NAT) on Router</vt:lpstr>
      <vt:lpstr>Router Configuration Example …</vt:lpstr>
      <vt:lpstr>… Router Configuration Example</vt:lpstr>
      <vt:lpstr>Configure Dynamic DNS</vt:lpstr>
      <vt:lpstr>About Using a Home Computer As a Server</vt:lpstr>
      <vt:lpstr>Using a Virtual Server in Cloud</vt:lpstr>
      <vt:lpstr>Using DigitalOcean</vt:lpstr>
      <vt:lpstr>Droplet</vt:lpstr>
      <vt:lpstr>Access Droplet</vt:lpstr>
      <vt:lpstr>Using Linux and Command Line</vt:lpstr>
      <vt:lpstr>WAR File</vt:lpstr>
      <vt:lpstr>Deploy WAR Files to a Tomcat Server</vt:lpstr>
      <vt:lpstr>Additional Configuration – Domain Name and DNS</vt:lpstr>
      <vt:lpstr>Addition Configuration – HTTPS</vt:lpstr>
      <vt:lpstr>Additional Configuration – Reverse Proxy</vt:lpstr>
      <vt:lpstr>About Reverse Proxy</vt:lpstr>
      <vt:lpstr>Final Words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486</cp:revision>
  <cp:lastPrinted>1601-01-01T00:00:00Z</cp:lastPrinted>
  <dcterms:created xsi:type="dcterms:W3CDTF">2003-06-24T23:22:57Z</dcterms:created>
  <dcterms:modified xsi:type="dcterms:W3CDTF">2019-11-25T23:07:56Z</dcterms:modified>
</cp:coreProperties>
</file>