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411" r:id="rId3"/>
    <p:sldId id="416" r:id="rId4"/>
    <p:sldId id="413" r:id="rId5"/>
    <p:sldId id="414" r:id="rId6"/>
    <p:sldId id="415" r:id="rId7"/>
    <p:sldId id="418" r:id="rId8"/>
    <p:sldId id="417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357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47" autoAdjust="0"/>
    <p:restoredTop sz="96349" autoAdjust="0"/>
  </p:normalViewPr>
  <p:slideViewPr>
    <p:cSldViewPr>
      <p:cViewPr varScale="1">
        <p:scale>
          <a:sx n="95" d="100"/>
          <a:sy n="95" d="100"/>
        </p:scale>
        <p:origin x="13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Multidimensional Arrays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2BFD-818B-4AF2-8A68-F1CE21CE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Arrays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912A73-5934-4DB6-9A9B-AC69BCDEF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1981200"/>
            <a:ext cx="75152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1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C49D-9534-49A2-8DE9-28C0DF62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Sizes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23CABE-6DA1-490E-A4B0-0EB06737B1F5}"/>
              </a:ext>
            </a:extLst>
          </p:cNvPr>
          <p:cNvSpPr txBox="1"/>
          <p:nvPr/>
        </p:nvSpPr>
        <p:spPr>
          <a:xfrm>
            <a:off x="914400" y="2923908"/>
            <a:ext cx="724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 b = { {1, 2, 3, 4}, {2, 3, 4, 5}, {3, 4, 5, 6} 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70235F-A3F6-4E79-8152-2EFB7513482D}"/>
              </a:ext>
            </a:extLst>
          </p:cNvPr>
          <p:cNvSpPr txBox="1"/>
          <p:nvPr/>
        </p:nvSpPr>
        <p:spPr>
          <a:xfrm>
            <a:off x="914400" y="1937773"/>
            <a:ext cx="3086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 a = {1, 2, 3, 4};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71F5DF-C5DC-4290-B368-1CEFF9F9D818}"/>
              </a:ext>
            </a:extLst>
          </p:cNvPr>
          <p:cNvSpPr txBox="1"/>
          <p:nvPr/>
        </p:nvSpPr>
        <p:spPr>
          <a:xfrm>
            <a:off x="914400" y="4147573"/>
            <a:ext cx="61289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int[][][] c = {</a:t>
            </a:r>
          </a:p>
          <a:p>
            <a:r>
              <a:rPr lang="en-US" dirty="0"/>
              <a:t>    { {1, 2, 3, 4}, {2, 3, 4, 5}, {3, 4, 5, 6} },</a:t>
            </a:r>
          </a:p>
          <a:p>
            <a:r>
              <a:rPr lang="en-US" dirty="0"/>
              <a:t>    { {4, 5, 6, 7}, {5, 6, 7, 8}, {6, 7, 8, 9} }</a:t>
            </a:r>
          </a:p>
          <a:p>
            <a:r>
              <a:rPr lang="en-US" dirty="0"/>
              <a:t>};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27AD81-3C8F-4B4A-8994-8ADD9ECBD715}"/>
              </a:ext>
            </a:extLst>
          </p:cNvPr>
          <p:cNvSpPr txBox="1"/>
          <p:nvPr/>
        </p:nvSpPr>
        <p:spPr>
          <a:xfrm>
            <a:off x="6122418" y="1937773"/>
            <a:ext cx="1077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int[4]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020FDE0-0994-4726-A0ED-371EC7EAB3CA}"/>
              </a:ext>
            </a:extLst>
          </p:cNvPr>
          <p:cNvCxnSpPr>
            <a:cxnSpLocks/>
          </p:cNvCxnSpPr>
          <p:nvPr/>
        </p:nvCxnSpPr>
        <p:spPr bwMode="auto">
          <a:xfrm>
            <a:off x="4343400" y="3814467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B08AE67-FB71-4477-BC16-8A4B046F9302}"/>
              </a:ext>
            </a:extLst>
          </p:cNvPr>
          <p:cNvCxnSpPr>
            <a:cxnSpLocks/>
          </p:cNvCxnSpPr>
          <p:nvPr/>
        </p:nvCxnSpPr>
        <p:spPr bwMode="auto">
          <a:xfrm>
            <a:off x="4343400" y="2242573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990EF11-FB9D-49BA-9EBE-07845C272E17}"/>
              </a:ext>
            </a:extLst>
          </p:cNvPr>
          <p:cNvSpPr txBox="1"/>
          <p:nvPr/>
        </p:nvSpPr>
        <p:spPr>
          <a:xfrm>
            <a:off x="6122418" y="3537973"/>
            <a:ext cx="18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int[??][??]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F24C00-560C-4C4A-BB30-1C3A0BD714B0}"/>
              </a:ext>
            </a:extLst>
          </p:cNvPr>
          <p:cNvCxnSpPr/>
          <p:nvPr/>
        </p:nvCxnSpPr>
        <p:spPr bwMode="auto">
          <a:xfrm flipV="1">
            <a:off x="4343400" y="3461773"/>
            <a:ext cx="0" cy="352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FFF0509-DE85-4C59-9568-0612B9878A80}"/>
              </a:ext>
            </a:extLst>
          </p:cNvPr>
          <p:cNvCxnSpPr>
            <a:cxnSpLocks/>
          </p:cNvCxnSpPr>
          <p:nvPr/>
        </p:nvCxnSpPr>
        <p:spPr bwMode="auto">
          <a:xfrm>
            <a:off x="4343400" y="5910829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936875D-4227-4EC6-88C7-CE8874B7D110}"/>
              </a:ext>
            </a:extLst>
          </p:cNvPr>
          <p:cNvSpPr txBox="1"/>
          <p:nvPr/>
        </p:nvSpPr>
        <p:spPr>
          <a:xfrm>
            <a:off x="6122418" y="5634335"/>
            <a:ext cx="2488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int[??][??][??]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9DEB898-D24B-4A23-8A67-2F838BACA27A}"/>
              </a:ext>
            </a:extLst>
          </p:cNvPr>
          <p:cNvCxnSpPr/>
          <p:nvPr/>
        </p:nvCxnSpPr>
        <p:spPr bwMode="auto">
          <a:xfrm flipV="1">
            <a:off x="4343400" y="5558135"/>
            <a:ext cx="0" cy="352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0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6E3B-B1FC-4FB6-AD26-8D8AE714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Lengths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034990-D35E-4D44-8C1D-B0A96019D1F3}"/>
              </a:ext>
            </a:extLst>
          </p:cNvPr>
          <p:cNvSpPr txBox="1"/>
          <p:nvPr/>
        </p:nvSpPr>
        <p:spPr>
          <a:xfrm>
            <a:off x="1219968" y="198120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a.length</a:t>
            </a:r>
            <a:endParaRPr lang="en-US" sz="2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8DF0859-83AE-48CB-8CD4-8A6E407A16D3}"/>
              </a:ext>
            </a:extLst>
          </p:cNvPr>
          <p:cNvCxnSpPr>
            <a:cxnSpLocks/>
          </p:cNvCxnSpPr>
          <p:nvPr/>
        </p:nvCxnSpPr>
        <p:spPr bwMode="auto">
          <a:xfrm>
            <a:off x="2820168" y="2242573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82D74B0-E291-424F-9ED6-A19D03D4385E}"/>
              </a:ext>
            </a:extLst>
          </p:cNvPr>
          <p:cNvSpPr txBox="1"/>
          <p:nvPr/>
        </p:nvSpPr>
        <p:spPr>
          <a:xfrm>
            <a:off x="4725168" y="19812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E632A-38DC-42F5-92F7-1930F1A26FB4}"/>
              </a:ext>
            </a:extLst>
          </p:cNvPr>
          <p:cNvSpPr txBox="1"/>
          <p:nvPr/>
        </p:nvSpPr>
        <p:spPr>
          <a:xfrm>
            <a:off x="1192196" y="3048000"/>
            <a:ext cx="1932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b.length</a:t>
            </a:r>
            <a:r>
              <a:rPr lang="en-US" sz="2800" dirty="0"/>
              <a:t> ??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055341-4704-49BF-85A2-D63AF805588D}"/>
              </a:ext>
            </a:extLst>
          </p:cNvPr>
          <p:cNvSpPr txBox="1"/>
          <p:nvPr/>
        </p:nvSpPr>
        <p:spPr>
          <a:xfrm>
            <a:off x="3352800" y="3048000"/>
            <a:ext cx="2406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b[0].length 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0EA4C7-1C19-4AA2-822A-8D8F5A5F552E}"/>
              </a:ext>
            </a:extLst>
          </p:cNvPr>
          <p:cNvSpPr txBox="1"/>
          <p:nvPr/>
        </p:nvSpPr>
        <p:spPr>
          <a:xfrm>
            <a:off x="5975572" y="3048000"/>
            <a:ext cx="2406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b[1].length 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A5D313-E2CC-4695-9C13-68850ADF1D9D}"/>
              </a:ext>
            </a:extLst>
          </p:cNvPr>
          <p:cNvSpPr txBox="1"/>
          <p:nvPr/>
        </p:nvSpPr>
        <p:spPr>
          <a:xfrm>
            <a:off x="1192196" y="4114800"/>
            <a:ext cx="1932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c.length</a:t>
            </a:r>
            <a:r>
              <a:rPr lang="en-US" sz="2800" dirty="0"/>
              <a:t> ??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DDD40C-F663-4B59-BCC9-0E4143C61054}"/>
              </a:ext>
            </a:extLst>
          </p:cNvPr>
          <p:cNvSpPr txBox="1"/>
          <p:nvPr/>
        </p:nvSpPr>
        <p:spPr>
          <a:xfrm>
            <a:off x="3352800" y="4114800"/>
            <a:ext cx="2406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c[0].length ??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357513-D12A-4CAD-BD7F-636FBC80CB86}"/>
              </a:ext>
            </a:extLst>
          </p:cNvPr>
          <p:cNvSpPr txBox="1"/>
          <p:nvPr/>
        </p:nvSpPr>
        <p:spPr>
          <a:xfrm>
            <a:off x="5975572" y="4114800"/>
            <a:ext cx="2406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c[1].length ??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982329-C8D1-4268-BFD9-F15C0CF4D66D}"/>
              </a:ext>
            </a:extLst>
          </p:cNvPr>
          <p:cNvSpPr txBox="1"/>
          <p:nvPr/>
        </p:nvSpPr>
        <p:spPr>
          <a:xfrm>
            <a:off x="1600200" y="5181600"/>
            <a:ext cx="2844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c[0][1].length ??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FC98BF-9CEE-47B9-9208-A36EF2DD7F65}"/>
              </a:ext>
            </a:extLst>
          </p:cNvPr>
          <p:cNvSpPr txBox="1"/>
          <p:nvPr/>
        </p:nvSpPr>
        <p:spPr>
          <a:xfrm>
            <a:off x="4901448" y="5181600"/>
            <a:ext cx="2844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c[1][2].length ??</a:t>
            </a:r>
          </a:p>
        </p:txBody>
      </p:sp>
    </p:spTree>
    <p:extLst>
      <p:ext uri="{BB962C8B-B14F-4D97-AF65-F5344CB8AC3E}">
        <p14:creationId xmlns:p14="http://schemas.microsoft.com/office/powerpoint/2010/main" val="3745291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65BD-8B03-479B-AD52-8C1B7EE62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Rows and Columns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06C8DE-6139-483B-918F-44A0B8DCC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210307"/>
              </p:ext>
            </p:extLst>
          </p:nvPr>
        </p:nvGraphicFramePr>
        <p:xfrm>
          <a:off x="2514600" y="1828800"/>
          <a:ext cx="2057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134449338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318516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433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32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4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5340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BEA43F9-FC98-4FB8-8EAE-0BDD409D7746}"/>
              </a:ext>
            </a:extLst>
          </p:cNvPr>
          <p:cNvSpPr txBox="1"/>
          <p:nvPr/>
        </p:nvSpPr>
        <p:spPr>
          <a:xfrm>
            <a:off x="1066800" y="3579168"/>
            <a:ext cx="7300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 a = { {1,2}, {3,4}, {5,6}, {7,8} }; // int[4][2]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F4F2D3-FDF4-449C-AA95-79EBC43AD560}"/>
              </a:ext>
            </a:extLst>
          </p:cNvPr>
          <p:cNvSpPr txBox="1"/>
          <p:nvPr/>
        </p:nvSpPr>
        <p:spPr>
          <a:xfrm>
            <a:off x="1066800" y="4421833"/>
            <a:ext cx="6508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 b = { {1,3,5,7}, {2,4,6,8} }; // int[2][4]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380F42-1C55-46C2-9042-C83B675CB67A}"/>
              </a:ext>
            </a:extLst>
          </p:cNvPr>
          <p:cNvSpPr txBox="1"/>
          <p:nvPr/>
        </p:nvSpPr>
        <p:spPr>
          <a:xfrm>
            <a:off x="6777859" y="2817168"/>
            <a:ext cx="689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9D7CC-5BC4-4C60-8157-CE4B951F69F3}"/>
              </a:ext>
            </a:extLst>
          </p:cNvPr>
          <p:cNvSpPr txBox="1"/>
          <p:nvPr/>
        </p:nvSpPr>
        <p:spPr>
          <a:xfrm>
            <a:off x="7666366" y="2817168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column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ABB29A-08EA-4B3E-B0CC-82CCA5845110}"/>
              </a:ext>
            </a:extLst>
          </p:cNvPr>
          <p:cNvCxnSpPr>
            <a:stCxn id="7" idx="2"/>
          </p:cNvCxnSpPr>
          <p:nvPr/>
        </p:nvCxnSpPr>
        <p:spPr bwMode="auto">
          <a:xfrm>
            <a:off x="7122730" y="3278833"/>
            <a:ext cx="452327" cy="3003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E8C62F3-A7B3-428C-A708-FEDB94BF9D2F}"/>
              </a:ext>
            </a:extLst>
          </p:cNvPr>
          <p:cNvCxnSpPr>
            <a:stCxn id="8" idx="2"/>
          </p:cNvCxnSpPr>
          <p:nvPr/>
        </p:nvCxnSpPr>
        <p:spPr bwMode="auto">
          <a:xfrm flipH="1">
            <a:off x="8001000" y="3278833"/>
            <a:ext cx="269057" cy="3003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BC3047-8AC3-43FB-97F5-CD932911770A}"/>
              </a:ext>
            </a:extLst>
          </p:cNvPr>
          <p:cNvSpPr txBox="1"/>
          <p:nvPr/>
        </p:nvSpPr>
        <p:spPr>
          <a:xfrm>
            <a:off x="5879218" y="5177135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column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D581CD-C0C7-4ED6-8B79-216CC1248770}"/>
              </a:ext>
            </a:extLst>
          </p:cNvPr>
          <p:cNvSpPr txBox="1"/>
          <p:nvPr/>
        </p:nvSpPr>
        <p:spPr>
          <a:xfrm>
            <a:off x="7315200" y="5174216"/>
            <a:ext cx="689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row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54476A-0D8A-4E19-BD4B-780361688FF3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6482909" y="4883499"/>
            <a:ext cx="375091" cy="293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1CAAE6C-01A3-44AA-8FEE-F0100C19D5CE}"/>
              </a:ext>
            </a:extLst>
          </p:cNvPr>
          <p:cNvCxnSpPr>
            <a:stCxn id="14" idx="0"/>
          </p:cNvCxnSpPr>
          <p:nvPr/>
        </p:nvCxnSpPr>
        <p:spPr bwMode="auto">
          <a:xfrm flipH="1" flipV="1">
            <a:off x="7239000" y="4883498"/>
            <a:ext cx="421071" cy="2907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B935B0B-66FA-4312-A717-DEA28D9B2827}"/>
              </a:ext>
            </a:extLst>
          </p:cNvPr>
          <p:cNvSpPr txBox="1"/>
          <p:nvPr/>
        </p:nvSpPr>
        <p:spPr>
          <a:xfrm>
            <a:off x="1157399" y="5791200"/>
            <a:ext cx="6978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Row-first (or row-major order) is usually the more</a:t>
            </a:r>
          </a:p>
          <a:p>
            <a:r>
              <a:rPr lang="en-US" i="1" dirty="0"/>
              <a:t>natural choice.</a:t>
            </a:r>
          </a:p>
        </p:txBody>
      </p:sp>
    </p:spTree>
    <p:extLst>
      <p:ext uri="{BB962C8B-B14F-4D97-AF65-F5344CB8AC3E}">
        <p14:creationId xmlns:p14="http://schemas.microsoft.com/office/powerpoint/2010/main" val="3734213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95A4C-4C8D-4B71-98B7-06DADBAF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Print2DArray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3CEA9-7E7D-488D-BDA3-FA7567A4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for loop</a:t>
            </a:r>
          </a:p>
          <a:p>
            <a:r>
              <a:rPr lang="en-US" dirty="0"/>
              <a:t>Using for-each loop</a:t>
            </a:r>
          </a:p>
        </p:txBody>
      </p:sp>
    </p:spTree>
    <p:extLst>
      <p:ext uri="{BB962C8B-B14F-4D97-AF65-F5344CB8AC3E}">
        <p14:creationId xmlns:p14="http://schemas.microsoft.com/office/powerpoint/2010/main" val="49322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499D-C5D2-4B54-92D3-0BA5FB3D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Array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AA532-650E-472E-B435-88BC0461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row with the largest sum</a:t>
            </a:r>
          </a:p>
          <a:p>
            <a:pPr lvl="1"/>
            <a:r>
              <a:rPr lang="en-US" dirty="0"/>
              <a:t>Using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sumRow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dirty="0"/>
              <a:t>Find the column with the largest sum</a:t>
            </a:r>
          </a:p>
          <a:p>
            <a:pPr lvl="1"/>
            <a:r>
              <a:rPr lang="en-US" dirty="0"/>
              <a:t>Using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sumCol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45190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1FF71-7815-479F-AFFA-CC852195F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Closest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BB30-8A3A-4BA5-9800-F045D90CA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/>
              <a:t>Find the closest pair of points</a:t>
            </a:r>
          </a:p>
          <a:p>
            <a:pPr lvl="1"/>
            <a:r>
              <a:rPr lang="en-US" dirty="0"/>
              <a:t>Distance formula</a:t>
            </a:r>
          </a:p>
          <a:p>
            <a:pPr lvl="1"/>
            <a:r>
              <a:rPr lang="en-US" dirty="0"/>
              <a:t>How to get the distance of </a:t>
            </a:r>
            <a:r>
              <a:rPr lang="en-US" i="1" dirty="0"/>
              <a:t>every pair</a:t>
            </a:r>
            <a:r>
              <a:rPr lang="en-US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76DE0F-82C0-4550-90FC-BCBCA5141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733800"/>
            <a:ext cx="58388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83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8 of the textbook (</a:t>
            </a:r>
            <a:r>
              <a:rPr lang="en-US" i="1" dirty="0"/>
              <a:t>no quiz next week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E921-DCE0-40A4-8A84-7F1893F1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Grades Example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A2DC1-2504-4635-B2CB-732866FBF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8800"/>
            <a:ext cx="7772400" cy="1854200"/>
          </a:xfrm>
        </p:spPr>
        <p:txBody>
          <a:bodyPr/>
          <a:lstStyle/>
          <a:p>
            <a:r>
              <a:rPr lang="en-US" dirty="0"/>
              <a:t>An array is suitable for storing and processing a </a:t>
            </a:r>
            <a:r>
              <a:rPr lang="en-US" i="1" dirty="0"/>
              <a:t>list</a:t>
            </a:r>
            <a:r>
              <a:rPr lang="en-US" dirty="0"/>
              <a:t> of values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4C0D9B-7B07-4C76-B28E-F75A96D50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8527"/>
              </p:ext>
            </p:extLst>
          </p:nvPr>
        </p:nvGraphicFramePr>
        <p:xfrm>
          <a:off x="2514600" y="1981200"/>
          <a:ext cx="3048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80555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71691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Grades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15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332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83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798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84477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0A72087-3985-4775-8B48-DCA506F7F162}"/>
              </a:ext>
            </a:extLst>
          </p:cNvPr>
          <p:cNvSpPr/>
          <p:nvPr/>
        </p:nvSpPr>
        <p:spPr bwMode="auto">
          <a:xfrm>
            <a:off x="3962400" y="2286000"/>
            <a:ext cx="1676400" cy="1676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6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E921-DCE0-40A4-8A84-7F1893F1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The Grades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A2DC1-2504-4635-B2CB-732866FBF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8800"/>
            <a:ext cx="7772400" cy="1854200"/>
          </a:xfrm>
        </p:spPr>
        <p:txBody>
          <a:bodyPr/>
          <a:lstStyle/>
          <a:p>
            <a:r>
              <a:rPr lang="en-US" dirty="0"/>
              <a:t>A 2-dimensional array is suitable for storing and processing a </a:t>
            </a:r>
            <a:r>
              <a:rPr lang="en-US" i="1" dirty="0"/>
              <a:t>table</a:t>
            </a:r>
            <a:r>
              <a:rPr lang="en-US" dirty="0"/>
              <a:t> of values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4C0D9B-7B07-4C76-B28E-F75A96D50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333975"/>
              </p:ext>
            </p:extLst>
          </p:nvPr>
        </p:nvGraphicFramePr>
        <p:xfrm>
          <a:off x="1524000" y="1981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80555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7169158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068938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65856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HW1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HW2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HW3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15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332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83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798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Student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84477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0A72087-3985-4775-8B48-DCA506F7F162}"/>
              </a:ext>
            </a:extLst>
          </p:cNvPr>
          <p:cNvSpPr/>
          <p:nvPr/>
        </p:nvSpPr>
        <p:spPr bwMode="auto">
          <a:xfrm>
            <a:off x="2971800" y="2286000"/>
            <a:ext cx="4724400" cy="1676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3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AB7E-C5A6-441D-A61A-0D3C712B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Mostly Like An Array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0024-3A7E-42B5-A8F9-217ED931F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Declare an array variable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1477C3-035A-4222-8CF4-798528626A7E}"/>
              </a:ext>
            </a:extLst>
          </p:cNvPr>
          <p:cNvSpPr txBox="1"/>
          <p:nvPr/>
        </p:nvSpPr>
        <p:spPr>
          <a:xfrm>
            <a:off x="1447800" y="2895600"/>
            <a:ext cx="4345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Array (or 1-Dimensional Array)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6D9AFB-280C-4C18-882B-536B19E1B7DB}"/>
              </a:ext>
            </a:extLst>
          </p:cNvPr>
          <p:cNvSpPr txBox="1"/>
          <p:nvPr/>
        </p:nvSpPr>
        <p:spPr>
          <a:xfrm>
            <a:off x="2438400" y="3655368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int[] a;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2AED9-0896-4E65-81AE-AAD6281EA974}"/>
              </a:ext>
            </a:extLst>
          </p:cNvPr>
          <p:cNvSpPr txBox="1"/>
          <p:nvPr/>
        </p:nvSpPr>
        <p:spPr>
          <a:xfrm>
            <a:off x="4213239" y="365536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F0AA96-766B-41F5-903D-DCF0A95DA6D2}"/>
              </a:ext>
            </a:extLst>
          </p:cNvPr>
          <p:cNvSpPr txBox="1"/>
          <p:nvPr/>
        </p:nvSpPr>
        <p:spPr>
          <a:xfrm>
            <a:off x="4822839" y="3655368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a[];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B200E3-73AB-4A25-8D0B-E80D28A7DB34}"/>
              </a:ext>
            </a:extLst>
          </p:cNvPr>
          <p:cNvSpPr txBox="1"/>
          <p:nvPr/>
        </p:nvSpPr>
        <p:spPr>
          <a:xfrm>
            <a:off x="1447800" y="4569768"/>
            <a:ext cx="2924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2-Dimensional Array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35B09D-F71D-473E-94F0-55BAE2861D7A}"/>
              </a:ext>
            </a:extLst>
          </p:cNvPr>
          <p:cNvSpPr txBox="1"/>
          <p:nvPr/>
        </p:nvSpPr>
        <p:spPr>
          <a:xfrm>
            <a:off x="2438400" y="5331768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int[][] a;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2B3C7-773A-4FC8-ABD4-20C33C0DB487}"/>
              </a:ext>
            </a:extLst>
          </p:cNvPr>
          <p:cNvSpPr txBox="1"/>
          <p:nvPr/>
        </p:nvSpPr>
        <p:spPr>
          <a:xfrm>
            <a:off x="4525081" y="533176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2DDA3E-56E7-47CA-9574-CF4874F2CF48}"/>
              </a:ext>
            </a:extLst>
          </p:cNvPr>
          <p:cNvSpPr txBox="1"/>
          <p:nvPr/>
        </p:nvSpPr>
        <p:spPr>
          <a:xfrm>
            <a:off x="5134681" y="5331768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a[][];</a:t>
            </a:r>
          </a:p>
        </p:txBody>
      </p:sp>
    </p:spTree>
    <p:extLst>
      <p:ext uri="{BB962C8B-B14F-4D97-AF65-F5344CB8AC3E}">
        <p14:creationId xmlns:p14="http://schemas.microsoft.com/office/powerpoint/2010/main" val="100513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AB7E-C5A6-441D-A61A-0D3C712B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It's Mostly Like An Array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0024-3A7E-42B5-A8F9-217ED931F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Create an empty array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1477C3-035A-4222-8CF4-798528626A7E}"/>
              </a:ext>
            </a:extLst>
          </p:cNvPr>
          <p:cNvSpPr txBox="1"/>
          <p:nvPr/>
        </p:nvSpPr>
        <p:spPr>
          <a:xfrm>
            <a:off x="1447800" y="2895600"/>
            <a:ext cx="4345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Array (or 1-Dimensional Array)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6D9AFB-280C-4C18-882B-536B19E1B7DB}"/>
              </a:ext>
            </a:extLst>
          </p:cNvPr>
          <p:cNvSpPr txBox="1"/>
          <p:nvPr/>
        </p:nvSpPr>
        <p:spPr>
          <a:xfrm>
            <a:off x="2438400" y="3655368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new int[10];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B200E3-73AB-4A25-8D0B-E80D28A7DB34}"/>
              </a:ext>
            </a:extLst>
          </p:cNvPr>
          <p:cNvSpPr txBox="1"/>
          <p:nvPr/>
        </p:nvSpPr>
        <p:spPr>
          <a:xfrm>
            <a:off x="1447800" y="4569768"/>
            <a:ext cx="2924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2-Dimensional Array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35B09D-F71D-473E-94F0-55BAE2861D7A}"/>
              </a:ext>
            </a:extLst>
          </p:cNvPr>
          <p:cNvSpPr txBox="1"/>
          <p:nvPr/>
        </p:nvSpPr>
        <p:spPr>
          <a:xfrm>
            <a:off x="2438400" y="5331768"/>
            <a:ext cx="3871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new int[10][20];</a:t>
            </a:r>
          </a:p>
        </p:txBody>
      </p:sp>
    </p:spTree>
    <p:extLst>
      <p:ext uri="{BB962C8B-B14F-4D97-AF65-F5344CB8AC3E}">
        <p14:creationId xmlns:p14="http://schemas.microsoft.com/office/powerpoint/2010/main" val="205027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AB7E-C5A6-441D-A61A-0D3C712B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It's Mostly Like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0024-3A7E-42B5-A8F9-217ED931F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Access array elements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1477C3-035A-4222-8CF4-798528626A7E}"/>
              </a:ext>
            </a:extLst>
          </p:cNvPr>
          <p:cNvSpPr txBox="1"/>
          <p:nvPr/>
        </p:nvSpPr>
        <p:spPr>
          <a:xfrm>
            <a:off x="1447800" y="2895600"/>
            <a:ext cx="448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Array (or 1-Dimensional Array)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B200E3-73AB-4A25-8D0B-E80D28A7DB34}"/>
              </a:ext>
            </a:extLst>
          </p:cNvPr>
          <p:cNvSpPr txBox="1"/>
          <p:nvPr/>
        </p:nvSpPr>
        <p:spPr>
          <a:xfrm>
            <a:off x="1447800" y="4569768"/>
            <a:ext cx="2924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2-Dimensional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464CD4-8503-4777-B877-C88A8CEF37A2}"/>
              </a:ext>
            </a:extLst>
          </p:cNvPr>
          <p:cNvSpPr txBox="1"/>
          <p:nvPr/>
        </p:nvSpPr>
        <p:spPr>
          <a:xfrm>
            <a:off x="2438400" y="3655368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a[0] = 1;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8BD5D5-ED54-4906-807F-C367EC06064C}"/>
              </a:ext>
            </a:extLst>
          </p:cNvPr>
          <p:cNvSpPr txBox="1"/>
          <p:nvPr/>
        </p:nvSpPr>
        <p:spPr>
          <a:xfrm>
            <a:off x="2438400" y="5331768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a[0][0] = 1;</a:t>
            </a:r>
          </a:p>
        </p:txBody>
      </p:sp>
    </p:spTree>
    <p:extLst>
      <p:ext uri="{BB962C8B-B14F-4D97-AF65-F5344CB8AC3E}">
        <p14:creationId xmlns:p14="http://schemas.microsoft.com/office/powerpoint/2010/main" val="31947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3D64-C3E8-4C28-B175-40F546E4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Are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F32C5-DD5E-4735-AA3C-0A82DB38F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variable and array are two different things</a:t>
            </a:r>
          </a:p>
          <a:p>
            <a:r>
              <a:rPr lang="en-US" dirty="0"/>
              <a:t>Allocated on heap instead of stack</a:t>
            </a:r>
          </a:p>
          <a:p>
            <a:r>
              <a:rPr lang="en-US" dirty="0"/>
              <a:t>Pass-by-reference to methods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9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5B93-076E-4592-BA79-535A61582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 Multidimensional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6B701-79B7-4481-B8D7-1E23834E0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2-dimensional array is simply an array of arrays</a:t>
            </a:r>
          </a:p>
          <a:p>
            <a:r>
              <a:rPr lang="en-US" dirty="0"/>
              <a:t>A 3-dimensional array is simply an array of 2-dimensional arrays</a:t>
            </a:r>
          </a:p>
          <a:p>
            <a:r>
              <a:rPr lang="en-US" dirty="0"/>
              <a:t>… …</a:t>
            </a:r>
          </a:p>
          <a:p>
            <a:r>
              <a:rPr lang="en-US" dirty="0"/>
              <a:t>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-dimensional array is simply an array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(n-1)</a:t>
            </a:r>
            <a:r>
              <a:rPr lang="en-US" dirty="0"/>
              <a:t>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299979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5340-4301-493E-9DCC-2CD897D7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Initializer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0683FC-B99C-4590-A423-C43A8FBBF5ED}"/>
              </a:ext>
            </a:extLst>
          </p:cNvPr>
          <p:cNvSpPr txBox="1"/>
          <p:nvPr/>
        </p:nvSpPr>
        <p:spPr>
          <a:xfrm>
            <a:off x="838200" y="2514600"/>
            <a:ext cx="724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 b = { {1, 2, 3, 4}, {2, 3, 4, 5}, {3, 4, 5, 6} 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8536E-C3D7-495A-8A3A-7F8A63806D4F}"/>
              </a:ext>
            </a:extLst>
          </p:cNvPr>
          <p:cNvSpPr txBox="1"/>
          <p:nvPr/>
        </p:nvSpPr>
        <p:spPr>
          <a:xfrm>
            <a:off x="838200" y="1828800"/>
            <a:ext cx="3086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 a = {1, 2, 3, 4};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80F5AD-CFF2-4DB7-8B1B-5C80971E80EF}"/>
              </a:ext>
            </a:extLst>
          </p:cNvPr>
          <p:cNvCxnSpPr/>
          <p:nvPr/>
        </p:nvCxnSpPr>
        <p:spPr bwMode="auto">
          <a:xfrm>
            <a:off x="2743200" y="2976265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B0FB2E-3DE6-47E1-8611-D2413F82A00E}"/>
              </a:ext>
            </a:extLst>
          </p:cNvPr>
          <p:cNvCxnSpPr/>
          <p:nvPr/>
        </p:nvCxnSpPr>
        <p:spPr bwMode="auto">
          <a:xfrm>
            <a:off x="4419600" y="2976265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E350B0-88FD-4E7D-8809-7920A2BB66F5}"/>
              </a:ext>
            </a:extLst>
          </p:cNvPr>
          <p:cNvCxnSpPr/>
          <p:nvPr/>
        </p:nvCxnSpPr>
        <p:spPr bwMode="auto">
          <a:xfrm>
            <a:off x="6172200" y="2976265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F5CA61-F3C8-483B-9205-D39A8D0001FF}"/>
              </a:ext>
            </a:extLst>
          </p:cNvPr>
          <p:cNvSpPr txBox="1"/>
          <p:nvPr/>
        </p:nvSpPr>
        <p:spPr>
          <a:xfrm>
            <a:off x="3962400" y="3357265"/>
            <a:ext cx="2363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three 1-d arrays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F2401E-4FCC-4C16-A00E-D7FEBF54AC8E}"/>
              </a:ext>
            </a:extLst>
          </p:cNvPr>
          <p:cNvSpPr txBox="1"/>
          <p:nvPr/>
        </p:nvSpPr>
        <p:spPr>
          <a:xfrm>
            <a:off x="838200" y="3912275"/>
            <a:ext cx="61289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int[][][] c = {</a:t>
            </a:r>
          </a:p>
          <a:p>
            <a:r>
              <a:rPr lang="en-US" dirty="0"/>
              <a:t>    { {1, 2, 3, 4}, {2, 3, 4, 5}, {3, 4, 5, 6} },</a:t>
            </a:r>
          </a:p>
          <a:p>
            <a:r>
              <a:rPr lang="en-US" dirty="0"/>
              <a:t>    { {4, 5, 6, 7}, {5, 6, 7, 8}, {6, 7, 8, 9} }</a:t>
            </a:r>
          </a:p>
          <a:p>
            <a:r>
              <a:rPr lang="en-US" dirty="0"/>
              <a:t>};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22D6F4-A81C-49C7-B1CE-20E7B60551E6}"/>
              </a:ext>
            </a:extLst>
          </p:cNvPr>
          <p:cNvSpPr txBox="1"/>
          <p:nvPr/>
        </p:nvSpPr>
        <p:spPr>
          <a:xfrm>
            <a:off x="7391400" y="4281606"/>
            <a:ext cx="1229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two 2-d</a:t>
            </a:r>
          </a:p>
          <a:p>
            <a:pPr algn="ctr"/>
            <a:r>
              <a:rPr lang="en-US" dirty="0"/>
              <a:t>arrays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C66139C-3C4C-4F75-8616-1E18D10F056F}"/>
              </a:ext>
            </a:extLst>
          </p:cNvPr>
          <p:cNvCxnSpPr>
            <a:stCxn id="16" idx="0"/>
          </p:cNvCxnSpPr>
          <p:nvPr/>
        </p:nvCxnSpPr>
        <p:spPr bwMode="auto">
          <a:xfrm flipH="1" flipV="1">
            <a:off x="5144358" y="3052465"/>
            <a:ext cx="1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D76408F-AD19-4EC1-9038-3F278CB11B60}"/>
              </a:ext>
            </a:extLst>
          </p:cNvPr>
          <p:cNvCxnSpPr>
            <a:stCxn id="16" idx="0"/>
          </p:cNvCxnSpPr>
          <p:nvPr/>
        </p:nvCxnSpPr>
        <p:spPr bwMode="auto">
          <a:xfrm flipV="1">
            <a:off x="5144359" y="3052465"/>
            <a:ext cx="1822827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90EF30E-AAC1-4FFE-8237-CC04DCCD739A}"/>
              </a:ext>
            </a:extLst>
          </p:cNvPr>
          <p:cNvCxnSpPr>
            <a:stCxn id="16" idx="0"/>
          </p:cNvCxnSpPr>
          <p:nvPr/>
        </p:nvCxnSpPr>
        <p:spPr bwMode="auto">
          <a:xfrm flipH="1" flipV="1">
            <a:off x="3429000" y="3052465"/>
            <a:ext cx="1715359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C5F45F5-76DC-41FF-8ACA-85C21B027BE6}"/>
              </a:ext>
            </a:extLst>
          </p:cNvPr>
          <p:cNvCxnSpPr>
            <a:stCxn id="24" idx="1"/>
          </p:cNvCxnSpPr>
          <p:nvPr/>
        </p:nvCxnSpPr>
        <p:spPr bwMode="auto">
          <a:xfrm flipH="1" flipV="1">
            <a:off x="6967186" y="4598075"/>
            <a:ext cx="424214" cy="99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19E6791-317B-413B-BA60-5FCB0E268C1C}"/>
              </a:ext>
            </a:extLst>
          </p:cNvPr>
          <p:cNvCxnSpPr>
            <a:stCxn id="24" idx="1"/>
          </p:cNvCxnSpPr>
          <p:nvPr/>
        </p:nvCxnSpPr>
        <p:spPr bwMode="auto">
          <a:xfrm flipH="1">
            <a:off x="6967186" y="4697105"/>
            <a:ext cx="424214" cy="205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06E913-B7E1-4CF7-ADDE-8AA70D9D75F4}"/>
              </a:ext>
            </a:extLst>
          </p:cNvPr>
          <p:cNvCxnSpPr/>
          <p:nvPr/>
        </p:nvCxnSpPr>
        <p:spPr bwMode="auto">
          <a:xfrm>
            <a:off x="1600200" y="5112603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5A2A450-F28E-47A3-AB50-5648FBBE06C8}"/>
              </a:ext>
            </a:extLst>
          </p:cNvPr>
          <p:cNvCxnSpPr/>
          <p:nvPr/>
        </p:nvCxnSpPr>
        <p:spPr bwMode="auto">
          <a:xfrm>
            <a:off x="3372252" y="5112603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6F6DA9-01B0-4642-9E10-286873AE1B65}"/>
              </a:ext>
            </a:extLst>
          </p:cNvPr>
          <p:cNvCxnSpPr/>
          <p:nvPr/>
        </p:nvCxnSpPr>
        <p:spPr bwMode="auto">
          <a:xfrm>
            <a:off x="5029200" y="5112603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638A63A-81E9-400A-BECC-BB7559E8CD51}"/>
              </a:ext>
            </a:extLst>
          </p:cNvPr>
          <p:cNvSpPr txBox="1"/>
          <p:nvPr/>
        </p:nvSpPr>
        <p:spPr>
          <a:xfrm>
            <a:off x="2780441" y="5481935"/>
            <a:ext cx="2363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three 1-d arrays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E51AE63-135B-49FE-9CFB-A057F340B98F}"/>
              </a:ext>
            </a:extLst>
          </p:cNvPr>
          <p:cNvCxnSpPr>
            <a:stCxn id="39" idx="0"/>
          </p:cNvCxnSpPr>
          <p:nvPr/>
        </p:nvCxnSpPr>
        <p:spPr bwMode="auto">
          <a:xfrm flipH="1" flipV="1">
            <a:off x="3962399" y="5207675"/>
            <a:ext cx="1" cy="274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7DBA1A4-0073-4083-A021-42154262AA2C}"/>
              </a:ext>
            </a:extLst>
          </p:cNvPr>
          <p:cNvCxnSpPr>
            <a:stCxn id="39" idx="0"/>
          </p:cNvCxnSpPr>
          <p:nvPr/>
        </p:nvCxnSpPr>
        <p:spPr bwMode="auto">
          <a:xfrm flipV="1">
            <a:off x="3962400" y="5207675"/>
            <a:ext cx="1752600" cy="274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89A7B8C-7114-4D7E-97A0-5A88C9A3E5EF}"/>
              </a:ext>
            </a:extLst>
          </p:cNvPr>
          <p:cNvCxnSpPr>
            <a:stCxn id="39" idx="0"/>
          </p:cNvCxnSpPr>
          <p:nvPr/>
        </p:nvCxnSpPr>
        <p:spPr bwMode="auto">
          <a:xfrm flipH="1" flipV="1">
            <a:off x="2209800" y="5207675"/>
            <a:ext cx="1752600" cy="274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03311539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9937</TotalTime>
  <Words>685</Words>
  <Application>Microsoft Macintosh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Courier New</vt:lpstr>
      <vt:lpstr>Tahoma</vt:lpstr>
      <vt:lpstr>Wingdings</vt:lpstr>
      <vt:lpstr>Blueprint</vt:lpstr>
      <vt:lpstr>CS2011 Introduction to Programming I Multidimensional Arrays</vt:lpstr>
      <vt:lpstr>The Grades Example …</vt:lpstr>
      <vt:lpstr>… The Grades Example</vt:lpstr>
      <vt:lpstr>It's Mostly Like An Array … </vt:lpstr>
      <vt:lpstr>… It's Mostly Like An Array …</vt:lpstr>
      <vt:lpstr>… It's Mostly Like An Array</vt:lpstr>
      <vt:lpstr>What Else Are The Same</vt:lpstr>
      <vt:lpstr>Understand Multidimensional Arrays</vt:lpstr>
      <vt:lpstr>Array Initializer</vt:lpstr>
      <vt:lpstr>Ragged Arrays</vt:lpstr>
      <vt:lpstr>Array Sizes</vt:lpstr>
      <vt:lpstr>Array Lengths</vt:lpstr>
      <vt:lpstr>Rows and Columns</vt:lpstr>
      <vt:lpstr>Example: Print2DArray</vt:lpstr>
      <vt:lpstr>More Array Examples</vt:lpstr>
      <vt:lpstr>Exercise: Closest Points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658</cp:revision>
  <cp:lastPrinted>1601-01-01T00:00:00Z</cp:lastPrinted>
  <dcterms:created xsi:type="dcterms:W3CDTF">2003-06-24T23:22:57Z</dcterms:created>
  <dcterms:modified xsi:type="dcterms:W3CDTF">2018-11-26T18:28:21Z</dcterms:modified>
</cp:coreProperties>
</file>