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5" r:id="rId3"/>
    <p:sldId id="397" r:id="rId4"/>
    <p:sldId id="398" r:id="rId5"/>
    <p:sldId id="399" r:id="rId6"/>
    <p:sldId id="400" r:id="rId7"/>
    <p:sldId id="401" r:id="rId8"/>
    <p:sldId id="410" r:id="rId9"/>
    <p:sldId id="403" r:id="rId10"/>
    <p:sldId id="404" r:id="rId11"/>
    <p:sldId id="405" r:id="rId12"/>
    <p:sldId id="409" r:id="rId13"/>
    <p:sldId id="407" r:id="rId14"/>
    <p:sldId id="406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4" autoAdjust="0"/>
    <p:restoredTop sz="96349" autoAdjust="0"/>
  </p:normalViewPr>
  <p:slideViewPr>
    <p:cSldViewPr>
      <p:cViewPr varScale="1">
        <p:scale>
          <a:sx n="68" d="100"/>
          <a:sy n="68" d="100"/>
        </p:scale>
        <p:origin x="10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Arrays (I)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A789-FE3C-443E-8DE9-A1AA5159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Iterate Through An Array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40133-A4EF-4677-9743-D7322AE45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7772400" cy="2590800"/>
          </a:xfrm>
        </p:spPr>
        <p:txBody>
          <a:bodyPr/>
          <a:lstStyle/>
          <a:p>
            <a:r>
              <a:rPr lang="en-US" dirty="0"/>
              <a:t>The size of the array is stored in a variable in the array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is a natural fit for arrays as array size is fixed and known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581F4-A257-4C9A-9395-0D6477EFE313}"/>
              </a:ext>
            </a:extLst>
          </p:cNvPr>
          <p:cNvSpPr txBox="1"/>
          <p:nvPr/>
        </p:nvSpPr>
        <p:spPr>
          <a:xfrm>
            <a:off x="1676400" y="2057400"/>
            <a:ext cx="5495159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for</a:t>
            </a:r>
            <a:r>
              <a:rPr lang="en-US" dirty="0"/>
              <a:t>( int </a:t>
            </a:r>
            <a:r>
              <a:rPr lang="en-US" dirty="0" err="1"/>
              <a:t>i</a:t>
            </a:r>
            <a:r>
              <a:rPr lang="en-US" dirty="0"/>
              <a:t>=0 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grades</a:t>
            </a:r>
            <a:r>
              <a:rPr lang="en-US" dirty="0" err="1">
                <a:solidFill>
                  <a:schemeClr val="tx2"/>
                </a:solidFill>
              </a:rPr>
              <a:t>.length</a:t>
            </a:r>
            <a:r>
              <a:rPr lang="en-US" dirty="0"/>
              <a:t> ; ++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>
              <a:spcAft>
                <a:spcPts val="600"/>
              </a:spcAft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 grades[</a:t>
            </a:r>
            <a:r>
              <a:rPr lang="en-US" dirty="0" err="1"/>
              <a:t>i</a:t>
            </a:r>
            <a:r>
              <a:rPr lang="en-US" dirty="0"/>
              <a:t>] );</a:t>
            </a:r>
          </a:p>
        </p:txBody>
      </p:sp>
    </p:spTree>
    <p:extLst>
      <p:ext uri="{BB962C8B-B14F-4D97-AF65-F5344CB8AC3E}">
        <p14:creationId xmlns:p14="http://schemas.microsoft.com/office/powerpoint/2010/main" val="1708881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0AE86-983D-436E-982C-EE5126A3C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Iterate Through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85BE8-19E4-419F-8822-1E61827F8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76400"/>
          </a:xfrm>
        </p:spPr>
        <p:txBody>
          <a:bodyPr/>
          <a:lstStyle/>
          <a:p>
            <a:r>
              <a:rPr lang="en-US" dirty="0"/>
              <a:t>A variation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is call </a:t>
            </a:r>
            <a:r>
              <a:rPr lang="en-US" i="1" dirty="0"/>
              <a:t>foreach</a:t>
            </a:r>
            <a:r>
              <a:rPr lang="en-US" dirty="0"/>
              <a:t> loop, as in "for each element in the array, do something"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A7BEC-293B-4F1B-93E9-A246E8C42084}"/>
              </a:ext>
            </a:extLst>
          </p:cNvPr>
          <p:cNvSpPr txBox="1"/>
          <p:nvPr/>
        </p:nvSpPr>
        <p:spPr>
          <a:xfrm>
            <a:off x="2133600" y="3962400"/>
            <a:ext cx="5052986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for</a:t>
            </a:r>
            <a:r>
              <a:rPr lang="en-US" sz="2800" dirty="0"/>
              <a:t>( int grade 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  <a:r>
              <a:rPr lang="en-US" sz="2800" dirty="0"/>
              <a:t> grades 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    </a:t>
            </a:r>
            <a:r>
              <a:rPr lang="en-US" sz="2800" dirty="0" err="1"/>
              <a:t>System.out.println</a:t>
            </a:r>
            <a:r>
              <a:rPr lang="en-US" sz="2800" dirty="0"/>
              <a:t>( grade );</a:t>
            </a:r>
          </a:p>
        </p:txBody>
      </p:sp>
    </p:spTree>
    <p:extLst>
      <p:ext uri="{BB962C8B-B14F-4D97-AF65-F5344CB8AC3E}">
        <p14:creationId xmlns:p14="http://schemas.microsoft.com/office/powerpoint/2010/main" val="15882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32A9D-A5EA-4E65-8A9B-FA7EFB3F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2AD7C-410B-4970-92F6-F5144DB48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r>
              <a:rPr lang="en-US" dirty="0"/>
              <a:t>Create an array of size 10</a:t>
            </a:r>
          </a:p>
          <a:p>
            <a:r>
              <a:rPr lang="en-US" dirty="0"/>
              <a:t>Populate the array with 10 random numbers between 80 and 100</a:t>
            </a:r>
          </a:p>
          <a:p>
            <a:r>
              <a:rPr lang="en-US" dirty="0"/>
              <a:t>Use a method to print the array</a:t>
            </a:r>
          </a:p>
          <a:p>
            <a:pPr lvl="1"/>
            <a:r>
              <a:rPr lang="en-US" i="1" dirty="0"/>
              <a:t>Pass an array as a parameter</a:t>
            </a:r>
          </a:p>
          <a:p>
            <a:r>
              <a:rPr lang="en-US" dirty="0"/>
              <a:t>Calculate the average grade</a:t>
            </a:r>
          </a:p>
          <a:p>
            <a:r>
              <a:rPr lang="en-US" dirty="0"/>
              <a:t>Display the grades that are above average</a:t>
            </a:r>
          </a:p>
        </p:txBody>
      </p:sp>
    </p:spTree>
    <p:extLst>
      <p:ext uri="{BB962C8B-B14F-4D97-AF65-F5344CB8AC3E}">
        <p14:creationId xmlns:p14="http://schemas.microsoft.com/office/powerpoint/2010/main" val="108047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47746-4734-41B6-A6D2-C6BB856E1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Command-Line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E921D-8D70-4447-B491-3FD608480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09800"/>
          </a:xfrm>
        </p:spPr>
        <p:txBody>
          <a:bodyPr/>
          <a:lstStyle/>
          <a:p>
            <a:r>
              <a:rPr lang="en-US" dirty="0"/>
              <a:t>What's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/>
              <a:t>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method?</a:t>
            </a:r>
          </a:p>
          <a:p>
            <a:r>
              <a:rPr lang="en-US" dirty="0"/>
              <a:t>Prints 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/>
              <a:t>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and try running the program like the following: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8174CA-F121-40CB-8CD2-FDCB463B67D1}"/>
              </a:ext>
            </a:extLst>
          </p:cNvPr>
          <p:cNvSpPr txBox="1"/>
          <p:nvPr/>
        </p:nvSpPr>
        <p:spPr>
          <a:xfrm>
            <a:off x="1988500" y="4343400"/>
            <a:ext cx="479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java &lt;Program&gt; hi you 100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3E42F7-9C12-4610-A175-BCD69A39976C}"/>
              </a:ext>
            </a:extLst>
          </p:cNvPr>
          <p:cNvSpPr txBox="1">
            <a:spLocks/>
          </p:cNvSpPr>
          <p:nvPr/>
        </p:nvSpPr>
        <p:spPr bwMode="auto">
          <a:xfrm>
            <a:off x="838200" y="5033665"/>
            <a:ext cx="7772400" cy="13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Specify command line arguments in Eclipse: </a:t>
            </a:r>
            <a:r>
              <a:rPr lang="en-US" i="1" kern="0" dirty="0"/>
              <a:t>Run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39407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A2D5-958C-4D61-82BD-A18A474A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Array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99BB5-BE4B-46E0-AC56-AA35DB25F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dirty="0"/>
              <a:t>Find the largest/smallest element</a:t>
            </a:r>
          </a:p>
          <a:p>
            <a:r>
              <a:rPr lang="en-US" dirty="0"/>
              <a:t>Find the index of the largest/smallest element</a:t>
            </a:r>
          </a:p>
          <a:p>
            <a:r>
              <a:rPr lang="en-US" dirty="0"/>
              <a:t>Find if a value exists in an array</a:t>
            </a:r>
          </a:p>
          <a:p>
            <a:pPr lvl="1"/>
            <a:r>
              <a:rPr lang="en-US" dirty="0"/>
              <a:t>Sequential search</a:t>
            </a:r>
          </a:p>
          <a:p>
            <a:pPr lvl="1"/>
            <a:r>
              <a:rPr lang="en-US" dirty="0"/>
              <a:t>Binary search a sorted array</a:t>
            </a:r>
          </a:p>
        </p:txBody>
      </p:sp>
    </p:spTree>
    <p:extLst>
      <p:ext uri="{BB962C8B-B14F-4D97-AF65-F5344CB8AC3E}">
        <p14:creationId xmlns:p14="http://schemas.microsoft.com/office/powerpoint/2010/main" val="55441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AF9D-3EAC-4D80-8021-63378ECB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1DA54-F448-45A2-B8C1-6BD0328F9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average of the grades, and display the ones that are above average</a:t>
            </a:r>
          </a:p>
          <a:p>
            <a:pPr lvl="1"/>
            <a:r>
              <a:rPr lang="en-US" dirty="0"/>
              <a:t>3 students: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grade1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grade2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grade3</a:t>
            </a:r>
          </a:p>
          <a:p>
            <a:pPr lvl="1"/>
            <a:r>
              <a:rPr lang="en-US" dirty="0"/>
              <a:t>10 students: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grade1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grade2</a:t>
            </a:r>
            <a:r>
              <a:rPr lang="en-US" dirty="0"/>
              <a:t>, …,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grade10</a:t>
            </a:r>
          </a:p>
          <a:p>
            <a:pPr lvl="1"/>
            <a:r>
              <a:rPr lang="en-US" dirty="0"/>
              <a:t>100 students??</a:t>
            </a:r>
          </a:p>
        </p:txBody>
      </p:sp>
    </p:spTree>
    <p:extLst>
      <p:ext uri="{BB962C8B-B14F-4D97-AF65-F5344CB8AC3E}">
        <p14:creationId xmlns:p14="http://schemas.microsoft.com/office/powerpoint/2010/main" val="119358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21E3-D616-4C67-A02D-6B1A8DD5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5BDC3-DC74-47C3-A674-FB183E4D4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 an array variable</a:t>
            </a:r>
          </a:p>
          <a:p>
            <a:r>
              <a:rPr lang="en-US" dirty="0"/>
              <a:t>Allocate an empty array</a:t>
            </a:r>
          </a:p>
          <a:p>
            <a:r>
              <a:rPr lang="en-US" dirty="0"/>
              <a:t>Populate the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0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5CF9-A860-4D13-A2B6-1905DE67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An Array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ACB75-D282-44D9-904E-30EDFD6F2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7416"/>
            <a:ext cx="7772400" cy="1143000"/>
          </a:xfrm>
        </p:spPr>
        <p:txBody>
          <a:bodyPr/>
          <a:lstStyle/>
          <a:p>
            <a:r>
              <a:rPr lang="en-US" dirty="0"/>
              <a:t>All elements in an array must be of the same type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0C157-0C37-441C-A36B-7D3D09161CF3}"/>
              </a:ext>
            </a:extLst>
          </p:cNvPr>
          <p:cNvSpPr txBox="1"/>
          <p:nvPr/>
        </p:nvSpPr>
        <p:spPr>
          <a:xfrm>
            <a:off x="2731929" y="3341375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int[] grades;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C305FF-0F4F-45BD-8E7E-82B3A13D018E}"/>
              </a:ext>
            </a:extLst>
          </p:cNvPr>
          <p:cNvSpPr txBox="1"/>
          <p:nvPr/>
        </p:nvSpPr>
        <p:spPr>
          <a:xfrm>
            <a:off x="2731929" y="4631096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grades[];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EF2F3-ADF0-4BD5-B9D2-72FF20254786}"/>
              </a:ext>
            </a:extLst>
          </p:cNvPr>
          <p:cNvSpPr txBox="1"/>
          <p:nvPr/>
        </p:nvSpPr>
        <p:spPr>
          <a:xfrm>
            <a:off x="3989484" y="4083051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0D7426-7D9D-4B1E-9468-BD3EE8BDA90B}"/>
              </a:ext>
            </a:extLst>
          </p:cNvPr>
          <p:cNvSpPr txBox="1"/>
          <p:nvPr/>
        </p:nvSpPr>
        <p:spPr>
          <a:xfrm>
            <a:off x="990600" y="1828800"/>
            <a:ext cx="3036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 of the elements</a:t>
            </a:r>
          </a:p>
          <a:p>
            <a:r>
              <a:rPr lang="en-US" dirty="0"/>
              <a:t>in the array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167A7D-5A41-4682-946D-356E27B45C25}"/>
              </a:ext>
            </a:extLst>
          </p:cNvPr>
          <p:cNvCxnSpPr/>
          <p:nvPr/>
        </p:nvCxnSpPr>
        <p:spPr bwMode="auto">
          <a:xfrm>
            <a:off x="1969929" y="2715916"/>
            <a:ext cx="838200" cy="625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0AD4693-0751-4607-84D7-7616150F948D}"/>
              </a:ext>
            </a:extLst>
          </p:cNvPr>
          <p:cNvSpPr txBox="1"/>
          <p:nvPr/>
        </p:nvSpPr>
        <p:spPr>
          <a:xfrm>
            <a:off x="4220477" y="1828800"/>
            <a:ext cx="3598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Indicate that the variable</a:t>
            </a:r>
          </a:p>
          <a:p>
            <a:r>
              <a:rPr lang="en-US" dirty="0"/>
              <a:t>is an array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1C8F18-640B-4210-88D4-7C81A5427D93}"/>
              </a:ext>
            </a:extLst>
          </p:cNvPr>
          <p:cNvSpPr txBox="1"/>
          <p:nvPr/>
        </p:nvSpPr>
        <p:spPr>
          <a:xfrm>
            <a:off x="6658516" y="2639716"/>
            <a:ext cx="1864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 of the</a:t>
            </a:r>
          </a:p>
          <a:p>
            <a:r>
              <a:rPr lang="en-US" dirty="0"/>
              <a:t>variable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8CA145-A097-47B8-887B-A52062DAF4DF}"/>
              </a:ext>
            </a:extLst>
          </p:cNvPr>
          <p:cNvCxnSpPr/>
          <p:nvPr/>
        </p:nvCxnSpPr>
        <p:spPr bwMode="auto">
          <a:xfrm flipH="1">
            <a:off x="3798729" y="2715916"/>
            <a:ext cx="1219200" cy="625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C6125-B573-42FA-B1C7-1C4EAD9D1CA0}"/>
              </a:ext>
            </a:extLst>
          </p:cNvPr>
          <p:cNvCxnSpPr>
            <a:stCxn id="10" idx="1"/>
          </p:cNvCxnSpPr>
          <p:nvPr/>
        </p:nvCxnSpPr>
        <p:spPr bwMode="auto">
          <a:xfrm flipH="1">
            <a:off x="5017929" y="3055215"/>
            <a:ext cx="1640587" cy="286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422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98D3-F00A-4DA7-9765-4A4269D6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Allocate An Empty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A548F-37B1-4967-BBAF-067B4C6D5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7197"/>
            <a:ext cx="7772400" cy="1759803"/>
          </a:xfrm>
        </p:spPr>
        <p:txBody>
          <a:bodyPr/>
          <a:lstStyle/>
          <a:p>
            <a:r>
              <a:rPr lang="en-US" dirty="0"/>
              <a:t>The size of an array is </a:t>
            </a:r>
            <a:r>
              <a:rPr lang="en-US" i="1" dirty="0"/>
              <a:t>fixed</a:t>
            </a:r>
            <a:r>
              <a:rPr lang="en-US" dirty="0"/>
              <a:t> and cannot be changed</a:t>
            </a:r>
          </a:p>
          <a:p>
            <a:r>
              <a:rPr lang="en-US" dirty="0"/>
              <a:t>At this point the array is </a:t>
            </a:r>
            <a:r>
              <a:rPr lang="en-US" i="1" dirty="0"/>
              <a:t>empty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0077B-2F3C-416D-B4DF-4A177B04C598}"/>
              </a:ext>
            </a:extLst>
          </p:cNvPr>
          <p:cNvSpPr txBox="1"/>
          <p:nvPr/>
        </p:nvSpPr>
        <p:spPr>
          <a:xfrm>
            <a:off x="2283357" y="2814935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 = new int[30];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FA42D-24A2-41DD-970E-39E12D1C4E0C}"/>
              </a:ext>
            </a:extLst>
          </p:cNvPr>
          <p:cNvSpPr txBox="1"/>
          <p:nvPr/>
        </p:nvSpPr>
        <p:spPr>
          <a:xfrm>
            <a:off x="1493477" y="1752600"/>
            <a:ext cx="2771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 new array</a:t>
            </a:r>
          </a:p>
          <a:p>
            <a:r>
              <a:rPr lang="en-US" dirty="0"/>
              <a:t>of given size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422DF-4BE1-4D09-815F-CDCB334EE10A}"/>
              </a:ext>
            </a:extLst>
          </p:cNvPr>
          <p:cNvSpPr txBox="1"/>
          <p:nvPr/>
        </p:nvSpPr>
        <p:spPr>
          <a:xfrm>
            <a:off x="5026557" y="1752600"/>
            <a:ext cx="2403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 of the array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7C0E54-24E9-41E8-8DD3-809B0E3D1F8C}"/>
              </a:ext>
            </a:extLst>
          </p:cNvPr>
          <p:cNvSpPr txBox="1"/>
          <p:nvPr/>
        </p:nvSpPr>
        <p:spPr>
          <a:xfrm>
            <a:off x="1826157" y="3581400"/>
            <a:ext cx="5946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 of the elements in the array</a:t>
            </a:r>
          </a:p>
          <a:p>
            <a:r>
              <a:rPr lang="en-US" dirty="0"/>
              <a:t>(must match the type in array declaration)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27763CC-FF9C-46D7-80F0-9D41B8782021}"/>
              </a:ext>
            </a:extLst>
          </p:cNvPr>
          <p:cNvCxnSpPr>
            <a:stCxn id="5" idx="2"/>
            <a:endCxn id="4" idx="0"/>
          </p:cNvCxnSpPr>
          <p:nvPr/>
        </p:nvCxnSpPr>
        <p:spPr bwMode="auto">
          <a:xfrm>
            <a:off x="2879017" y="2583597"/>
            <a:ext cx="1432300" cy="231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CDD532-C051-462F-9FCE-8F58E50C6D5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2357" y="2286000"/>
            <a:ext cx="457200" cy="5289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B5146F-0F60-47E9-B546-DD0D72714298}"/>
              </a:ext>
            </a:extLst>
          </p:cNvPr>
          <p:cNvCxnSpPr/>
          <p:nvPr/>
        </p:nvCxnSpPr>
        <p:spPr bwMode="auto">
          <a:xfrm flipV="1">
            <a:off x="5026557" y="32766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9460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D866-CEB6-4E9F-AF99-A52CBB68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Populate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9B12-25B5-4AAA-BCA7-EDE697F7E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6412"/>
            <a:ext cx="7772400" cy="2198188"/>
          </a:xfrm>
        </p:spPr>
        <p:txBody>
          <a:bodyPr/>
          <a:lstStyle/>
          <a:p>
            <a:r>
              <a:rPr lang="en-US" sz="2400" dirty="0"/>
              <a:t>Array index starts from 0 and goes up to size – 1</a:t>
            </a:r>
          </a:p>
          <a:p>
            <a:pPr lvl="1"/>
            <a:r>
              <a:rPr lang="en-US" sz="2000" dirty="0" err="1"/>
              <a:t>IndexOutOfBound</a:t>
            </a:r>
            <a:r>
              <a:rPr lang="en-US" sz="2000" dirty="0"/>
              <a:t> error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array[index]</a:t>
            </a:r>
            <a:r>
              <a:rPr lang="en-US" sz="2400" dirty="0"/>
              <a:t> is just like a variable</a:t>
            </a:r>
          </a:p>
          <a:p>
            <a:pPr lvl="1"/>
            <a:r>
              <a:rPr lang="en-US" sz="2000" dirty="0"/>
              <a:t>Assign it a value</a:t>
            </a:r>
          </a:p>
          <a:p>
            <a:pPr lvl="1"/>
            <a:r>
              <a:rPr lang="en-US" sz="2000" dirty="0"/>
              <a:t>Access its 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11724-68C9-4D8C-88C1-CDC4C2E8C299}"/>
              </a:ext>
            </a:extLst>
          </p:cNvPr>
          <p:cNvSpPr txBox="1"/>
          <p:nvPr/>
        </p:nvSpPr>
        <p:spPr>
          <a:xfrm>
            <a:off x="2580809" y="2609671"/>
            <a:ext cx="3134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grades[0] = 85;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grades[1] = 100;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grades[29] = 60;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A06D4-A066-41B3-8304-6B16FCF68480}"/>
              </a:ext>
            </a:extLst>
          </p:cNvPr>
          <p:cNvSpPr txBox="1"/>
          <p:nvPr/>
        </p:nvSpPr>
        <p:spPr>
          <a:xfrm>
            <a:off x="3131144" y="1831594"/>
            <a:ext cx="172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D34B675-DEB7-47DA-8ADF-9B5E82EE25E0}"/>
              </a:ext>
            </a:extLst>
          </p:cNvPr>
          <p:cNvCxnSpPr/>
          <p:nvPr/>
        </p:nvCxnSpPr>
        <p:spPr bwMode="auto">
          <a:xfrm>
            <a:off x="4028609" y="2357847"/>
            <a:ext cx="0" cy="2518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0936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B2EA-44F8-4CF5-A416-DAAA2D4A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in Each Step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1D3B32-5EBA-4E37-9569-95A919D31261}"/>
              </a:ext>
            </a:extLst>
          </p:cNvPr>
          <p:cNvSpPr/>
          <p:nvPr/>
        </p:nvSpPr>
        <p:spPr bwMode="auto">
          <a:xfrm>
            <a:off x="990601" y="2520892"/>
            <a:ext cx="2286000" cy="18987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4B3988-7092-4C14-A89E-53F597BB2748}"/>
              </a:ext>
            </a:extLst>
          </p:cNvPr>
          <p:cNvSpPr/>
          <p:nvPr/>
        </p:nvSpPr>
        <p:spPr bwMode="auto">
          <a:xfrm>
            <a:off x="3581403" y="2520892"/>
            <a:ext cx="2286000" cy="18987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DC2C7-0D14-4A0B-8E2F-C72859AEC947}"/>
              </a:ext>
            </a:extLst>
          </p:cNvPr>
          <p:cNvSpPr/>
          <p:nvPr/>
        </p:nvSpPr>
        <p:spPr bwMode="auto">
          <a:xfrm>
            <a:off x="6172203" y="2520892"/>
            <a:ext cx="2286000" cy="18987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D6CCA0-CEC9-487A-9546-D8604EE9E9C7}"/>
              </a:ext>
            </a:extLst>
          </p:cNvPr>
          <p:cNvSpPr txBox="1"/>
          <p:nvPr/>
        </p:nvSpPr>
        <p:spPr>
          <a:xfrm>
            <a:off x="1447801" y="1905000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321E8E-601D-4FC6-A933-9BC2D0BCC5DA}"/>
              </a:ext>
            </a:extLst>
          </p:cNvPr>
          <p:cNvSpPr txBox="1"/>
          <p:nvPr/>
        </p:nvSpPr>
        <p:spPr>
          <a:xfrm>
            <a:off x="4087850" y="1905000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192666-AB4D-4617-93FF-120336CD705C}"/>
              </a:ext>
            </a:extLst>
          </p:cNvPr>
          <p:cNvSpPr txBox="1"/>
          <p:nvPr/>
        </p:nvSpPr>
        <p:spPr>
          <a:xfrm>
            <a:off x="6727899" y="1905000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FA3CF9-BA01-4B94-862E-9B9BF728B0E3}"/>
              </a:ext>
            </a:extLst>
          </p:cNvPr>
          <p:cNvSpPr txBox="1"/>
          <p:nvPr/>
        </p:nvSpPr>
        <p:spPr>
          <a:xfrm>
            <a:off x="838201" y="4678740"/>
            <a:ext cx="2610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Declare a variable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463332-4884-4364-AD4A-1A601220C3BF}"/>
              </a:ext>
            </a:extLst>
          </p:cNvPr>
          <p:cNvSpPr txBox="1"/>
          <p:nvPr/>
        </p:nvSpPr>
        <p:spPr>
          <a:xfrm>
            <a:off x="1447801" y="2667000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A4ABC5-8839-4B14-A105-93BC03435F0A}"/>
              </a:ext>
            </a:extLst>
          </p:cNvPr>
          <p:cNvSpPr txBox="1"/>
          <p:nvPr/>
        </p:nvSpPr>
        <p:spPr>
          <a:xfrm>
            <a:off x="3505201" y="4678740"/>
            <a:ext cx="2915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Allocate space  for the array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Point the variable to the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585082-1D91-4AC9-9400-756BFF17E6D6}"/>
              </a:ext>
            </a:extLst>
          </p:cNvPr>
          <p:cNvSpPr txBox="1"/>
          <p:nvPr/>
        </p:nvSpPr>
        <p:spPr>
          <a:xfrm>
            <a:off x="6400801" y="4678740"/>
            <a:ext cx="2209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Put values into the array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CC64DC-766C-4A38-93F6-778F99C8A337}"/>
              </a:ext>
            </a:extLst>
          </p:cNvPr>
          <p:cNvSpPr txBox="1"/>
          <p:nvPr/>
        </p:nvSpPr>
        <p:spPr>
          <a:xfrm>
            <a:off x="4068316" y="2667000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06B29B-1F3C-4F77-BBF9-C95F16E77C87}"/>
              </a:ext>
            </a:extLst>
          </p:cNvPr>
          <p:cNvSpPr/>
          <p:nvPr/>
        </p:nvSpPr>
        <p:spPr bwMode="auto">
          <a:xfrm>
            <a:off x="3810001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66EBFC-ABA9-4062-A4AF-B149CBB72B73}"/>
              </a:ext>
            </a:extLst>
          </p:cNvPr>
          <p:cNvSpPr/>
          <p:nvPr/>
        </p:nvSpPr>
        <p:spPr bwMode="auto">
          <a:xfrm>
            <a:off x="4191001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D6BBE7-BD6C-4CE8-A2E2-7F8D6A1B5558}"/>
              </a:ext>
            </a:extLst>
          </p:cNvPr>
          <p:cNvSpPr/>
          <p:nvPr/>
        </p:nvSpPr>
        <p:spPr bwMode="auto">
          <a:xfrm>
            <a:off x="4572001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F234B3-487D-497A-ABC3-18FA7D8A2A9C}"/>
              </a:ext>
            </a:extLst>
          </p:cNvPr>
          <p:cNvSpPr/>
          <p:nvPr/>
        </p:nvSpPr>
        <p:spPr bwMode="auto">
          <a:xfrm>
            <a:off x="4953001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04DFF1-EA71-4697-A927-BBD6B8ED8B6D}"/>
              </a:ext>
            </a:extLst>
          </p:cNvPr>
          <p:cNvSpPr/>
          <p:nvPr/>
        </p:nvSpPr>
        <p:spPr bwMode="auto">
          <a:xfrm>
            <a:off x="5334001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43FFC01-EF10-40FC-96A9-23F14FA382D9}"/>
              </a:ext>
            </a:extLst>
          </p:cNvPr>
          <p:cNvCxnSpPr>
            <a:stCxn id="14" idx="2"/>
          </p:cNvCxnSpPr>
          <p:nvPr/>
        </p:nvCxnSpPr>
        <p:spPr bwMode="auto">
          <a:xfrm flipH="1">
            <a:off x="3810001" y="3128665"/>
            <a:ext cx="903684" cy="3765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7BBDBB5-D5F8-4A2B-8B52-2F7BA1F6AC48}"/>
              </a:ext>
            </a:extLst>
          </p:cNvPr>
          <p:cNvSpPr txBox="1"/>
          <p:nvPr/>
        </p:nvSpPr>
        <p:spPr>
          <a:xfrm>
            <a:off x="6670425" y="2667000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E99C97-5814-4D5C-B72C-D0A1B267AD8D}"/>
              </a:ext>
            </a:extLst>
          </p:cNvPr>
          <p:cNvSpPr/>
          <p:nvPr/>
        </p:nvSpPr>
        <p:spPr bwMode="auto">
          <a:xfrm>
            <a:off x="6412110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F6FCDD-B2BA-4322-B715-41D2AD2F549F}"/>
              </a:ext>
            </a:extLst>
          </p:cNvPr>
          <p:cNvSpPr/>
          <p:nvPr/>
        </p:nvSpPr>
        <p:spPr bwMode="auto">
          <a:xfrm>
            <a:off x="6793110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0B8481-6B7C-4CE9-ADBB-8EA6E28F2E74}"/>
              </a:ext>
            </a:extLst>
          </p:cNvPr>
          <p:cNvSpPr/>
          <p:nvPr/>
        </p:nvSpPr>
        <p:spPr bwMode="auto">
          <a:xfrm>
            <a:off x="7174110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0A5258-DF98-47C3-9247-0B1163B0A4DC}"/>
              </a:ext>
            </a:extLst>
          </p:cNvPr>
          <p:cNvSpPr/>
          <p:nvPr/>
        </p:nvSpPr>
        <p:spPr bwMode="auto">
          <a:xfrm>
            <a:off x="7555110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E900B60-514F-4F8E-B7C3-37BB9A469E82}"/>
              </a:ext>
            </a:extLst>
          </p:cNvPr>
          <p:cNvSpPr/>
          <p:nvPr/>
        </p:nvSpPr>
        <p:spPr bwMode="auto">
          <a:xfrm>
            <a:off x="7936110" y="3581400"/>
            <a:ext cx="381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D72C094-928E-47C6-A62E-A56FD7E50273}"/>
              </a:ext>
            </a:extLst>
          </p:cNvPr>
          <p:cNvCxnSpPr>
            <a:stCxn id="29" idx="2"/>
          </p:cNvCxnSpPr>
          <p:nvPr/>
        </p:nvCxnSpPr>
        <p:spPr bwMode="auto">
          <a:xfrm flipH="1">
            <a:off x="6412110" y="3128665"/>
            <a:ext cx="903684" cy="3765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54A671D-44C9-44C5-B60B-D1EC6979A3A7}"/>
              </a:ext>
            </a:extLst>
          </p:cNvPr>
          <p:cNvSpPr txBox="1"/>
          <p:nvPr/>
        </p:nvSpPr>
        <p:spPr>
          <a:xfrm>
            <a:off x="6438668" y="3625521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5D23AD2-A59D-4096-986B-CF4C7AF5A7F7}"/>
              </a:ext>
            </a:extLst>
          </p:cNvPr>
          <p:cNvSpPr txBox="1"/>
          <p:nvPr/>
        </p:nvSpPr>
        <p:spPr>
          <a:xfrm>
            <a:off x="6757497" y="3625521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06692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AA75-D49A-4F51-8794-A1E84D0F7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Variable vs. The Actual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A1754-0F6A-44E7-AE1E-3ECF569B8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variable only holds a </a:t>
            </a:r>
            <a:r>
              <a:rPr lang="en-US" i="1" dirty="0"/>
              <a:t>reference</a:t>
            </a:r>
            <a:r>
              <a:rPr lang="en-US" dirty="0"/>
              <a:t> to array, 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  <a:r>
              <a:rPr lang="en-US" dirty="0"/>
              <a:t> is a variable that contains a reference to an array of 30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elements</a:t>
            </a:r>
          </a:p>
        </p:txBody>
      </p:sp>
    </p:spTree>
    <p:extLst>
      <p:ext uri="{BB962C8B-B14F-4D97-AF65-F5344CB8AC3E}">
        <p14:creationId xmlns:p14="http://schemas.microsoft.com/office/powerpoint/2010/main" val="392233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276B-9F71-423B-9786-358DCD87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Initializer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6F5A4-6B70-4733-9F3F-B3523C2C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59662"/>
            <a:ext cx="7772400" cy="2060138"/>
          </a:xfrm>
        </p:spPr>
        <p:txBody>
          <a:bodyPr/>
          <a:lstStyle/>
          <a:p>
            <a:r>
              <a:rPr lang="en-US" dirty="0"/>
              <a:t>No need to specify array size</a:t>
            </a:r>
          </a:p>
          <a:p>
            <a:r>
              <a:rPr lang="en-US" dirty="0"/>
              <a:t>Must be in the same statement where the array is declared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CE6B7-8AD7-4E12-9C16-47A57A73F53D}"/>
              </a:ext>
            </a:extLst>
          </p:cNvPr>
          <p:cNvSpPr txBox="1"/>
          <p:nvPr/>
        </p:nvSpPr>
        <p:spPr>
          <a:xfrm>
            <a:off x="1415828" y="2671465"/>
            <a:ext cx="6268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int[] numbers =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10, 20, 25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String[] words =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"hi", "you"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03BF8-BB37-41EC-B4AD-602A1F219F1B}"/>
              </a:ext>
            </a:extLst>
          </p:cNvPr>
          <p:cNvSpPr txBox="1"/>
          <p:nvPr/>
        </p:nvSpPr>
        <p:spPr>
          <a:xfrm>
            <a:off x="4572000" y="1752600"/>
            <a:ext cx="2155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list of values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FAA7DA-7236-41C9-AD63-80723E639976}"/>
              </a:ext>
            </a:extLst>
          </p:cNvPr>
          <p:cNvCxnSpPr/>
          <p:nvPr/>
        </p:nvCxnSpPr>
        <p:spPr bwMode="auto">
          <a:xfrm>
            <a:off x="5638800" y="2290465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86058152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9714</TotalTime>
  <Words>558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Tahoma</vt:lpstr>
      <vt:lpstr>Wingdings</vt:lpstr>
      <vt:lpstr>Blueprint</vt:lpstr>
      <vt:lpstr>CS2011 Introduction to Programming I Arrays (I)</vt:lpstr>
      <vt:lpstr>Example: Grades</vt:lpstr>
      <vt:lpstr>Create An Array</vt:lpstr>
      <vt:lpstr>Declare An Array Variable</vt:lpstr>
      <vt:lpstr>Allocate An Empty Array</vt:lpstr>
      <vt:lpstr>Populate An Array</vt:lpstr>
      <vt:lpstr>What Happens in Each Step</vt:lpstr>
      <vt:lpstr>Array Variable vs. The Actual Array</vt:lpstr>
      <vt:lpstr>Array Initializer</vt:lpstr>
      <vt:lpstr>Iterate Through An Array …</vt:lpstr>
      <vt:lpstr>… Iterate Through An Array</vt:lpstr>
      <vt:lpstr>Grades Example</vt:lpstr>
      <vt:lpstr>Command-Line Arguments</vt:lpstr>
      <vt:lpstr>More Array Examples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Chengyu Sun</cp:lastModifiedBy>
  <cp:revision>632</cp:revision>
  <cp:lastPrinted>1601-01-01T00:00:00Z</cp:lastPrinted>
  <dcterms:created xsi:type="dcterms:W3CDTF">2003-06-24T23:22:57Z</dcterms:created>
  <dcterms:modified xsi:type="dcterms:W3CDTF">2018-11-12T23:30:33Z</dcterms:modified>
</cp:coreProperties>
</file>