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8"/>
  </p:notesMasterIdLst>
  <p:handoutMasterIdLst>
    <p:handoutMasterId r:id="rId19"/>
  </p:handoutMasterIdLst>
  <p:sldIdLst>
    <p:sldId id="256" r:id="rId2"/>
    <p:sldId id="395" r:id="rId3"/>
    <p:sldId id="396" r:id="rId4"/>
    <p:sldId id="398" r:id="rId5"/>
    <p:sldId id="399" r:id="rId6"/>
    <p:sldId id="400" r:id="rId7"/>
    <p:sldId id="405" r:id="rId8"/>
    <p:sldId id="406" r:id="rId9"/>
    <p:sldId id="407" r:id="rId10"/>
    <p:sldId id="401" r:id="rId11"/>
    <p:sldId id="402" r:id="rId12"/>
    <p:sldId id="403" r:id="rId13"/>
    <p:sldId id="404" r:id="rId14"/>
    <p:sldId id="408" r:id="rId15"/>
    <p:sldId id="409" r:id="rId16"/>
    <p:sldId id="357" r:id="rId17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554" autoAdjust="0"/>
    <p:restoredTop sz="96349" autoAdjust="0"/>
  </p:normalViewPr>
  <p:slideViewPr>
    <p:cSldViewPr>
      <p:cViewPr varScale="1">
        <p:scale>
          <a:sx n="108" d="100"/>
          <a:sy n="108" d="100"/>
        </p:scale>
        <p:origin x="58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0D7BDCA4-2C57-41D9-9FC6-87B59A539D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55420677-0FEC-4065-B0AE-8FB0EAA361D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algn="r"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4D967090-9E4D-4935-9667-87F8153F33F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63F8C257-FD11-475F-8598-851A564A8E0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algn="r" defTabSz="949325" eaLnBrk="1" hangingPunct="1">
              <a:defRPr sz="1200"/>
            </a:lvl1pPr>
          </a:lstStyle>
          <a:p>
            <a:pPr>
              <a:defRPr/>
            </a:pPr>
            <a:fld id="{D2ACC898-A7EC-479C-B714-7CC5C4BABB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95840-621E-46D3-9E0F-D37429CD394B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B67A9-4F22-45F6-8BC9-60E885F63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156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7">
            <a:extLst>
              <a:ext uri="{FF2B5EF4-FFF2-40B4-BE49-F238E27FC236}">
                <a16:creationId xmlns:a16="http://schemas.microsoft.com/office/drawing/2014/main" id="{BA6FF91C-FBF8-4ED5-830F-C94A33E37FA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68">
              <a:extLst>
                <a:ext uri="{FF2B5EF4-FFF2-40B4-BE49-F238E27FC236}">
                  <a16:creationId xmlns:a16="http://schemas.microsoft.com/office/drawing/2014/main" id="{8EB7372A-DDBF-472A-AE3C-2585C3D607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E3DA28C8-8FBD-47B8-9A60-34C79D838F67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grpSp>
            <p:nvGrpSpPr>
              <p:cNvPr id="16" name="Group 4">
                <a:extLst>
                  <a:ext uri="{FF2B5EF4-FFF2-40B4-BE49-F238E27FC236}">
                    <a16:creationId xmlns:a16="http://schemas.microsoft.com/office/drawing/2014/main" id="{1687B4BB-1E28-4212-8DFC-D653BD6A9120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5">
                  <a:extLst>
                    <a:ext uri="{FF2B5EF4-FFF2-40B4-BE49-F238E27FC236}">
                      <a16:creationId xmlns:a16="http://schemas.microsoft.com/office/drawing/2014/main" id="{E22436B1-E098-4485-B64C-35C9259F1E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>
                  <a:extLst>
                    <a:ext uri="{FF2B5EF4-FFF2-40B4-BE49-F238E27FC236}">
                      <a16:creationId xmlns:a16="http://schemas.microsoft.com/office/drawing/2014/main" id="{0C456F5F-682A-4812-B96E-FF08B2F89B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7">
                  <a:extLst>
                    <a:ext uri="{FF2B5EF4-FFF2-40B4-BE49-F238E27FC236}">
                      <a16:creationId xmlns:a16="http://schemas.microsoft.com/office/drawing/2014/main" id="{091F3D45-A89B-4908-988F-E84BC5720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8">
                  <a:extLst>
                    <a:ext uri="{FF2B5EF4-FFF2-40B4-BE49-F238E27FC236}">
                      <a16:creationId xmlns:a16="http://schemas.microsoft.com/office/drawing/2014/main" id="{75DD04ED-7A2A-4DA7-9B0F-B91161F45C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9">
                  <a:extLst>
                    <a:ext uri="{FF2B5EF4-FFF2-40B4-BE49-F238E27FC236}">
                      <a16:creationId xmlns:a16="http://schemas.microsoft.com/office/drawing/2014/main" id="{60D949FC-16E9-4BAD-962F-E22714A219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0">
                  <a:extLst>
                    <a:ext uri="{FF2B5EF4-FFF2-40B4-BE49-F238E27FC236}">
                      <a16:creationId xmlns:a16="http://schemas.microsoft.com/office/drawing/2014/main" id="{F5BDE8BB-6FA6-4574-A6C2-02855898C9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1">
                  <a:extLst>
                    <a:ext uri="{FF2B5EF4-FFF2-40B4-BE49-F238E27FC236}">
                      <a16:creationId xmlns:a16="http://schemas.microsoft.com/office/drawing/2014/main" id="{EFC49A16-90EC-4EBC-AB84-4C4B67ADEE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2">
                  <a:extLst>
                    <a:ext uri="{FF2B5EF4-FFF2-40B4-BE49-F238E27FC236}">
                      <a16:creationId xmlns:a16="http://schemas.microsoft.com/office/drawing/2014/main" id="{E3E43F42-28A2-4765-8DB7-2619967727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3">
                  <a:extLst>
                    <a:ext uri="{FF2B5EF4-FFF2-40B4-BE49-F238E27FC236}">
                      <a16:creationId xmlns:a16="http://schemas.microsoft.com/office/drawing/2014/main" id="{42F6BD2C-5876-45AF-80AF-007E42EB90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4">
                  <a:extLst>
                    <a:ext uri="{FF2B5EF4-FFF2-40B4-BE49-F238E27FC236}">
                      <a16:creationId xmlns:a16="http://schemas.microsoft.com/office/drawing/2014/main" id="{A89C6663-D233-44AD-B43E-4C9F3825D0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5">
                  <a:extLst>
                    <a:ext uri="{FF2B5EF4-FFF2-40B4-BE49-F238E27FC236}">
                      <a16:creationId xmlns:a16="http://schemas.microsoft.com/office/drawing/2014/main" id="{D30E8566-BD4D-4DE0-A377-29FC368BB9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BE6DE5FA-1853-45A3-9B43-EB49D7EC70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7">
                  <a:extLst>
                    <a:ext uri="{FF2B5EF4-FFF2-40B4-BE49-F238E27FC236}">
                      <a16:creationId xmlns:a16="http://schemas.microsoft.com/office/drawing/2014/main" id="{6B5BB6F4-964D-420C-BC0C-549A0A21F5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8">
                  <a:extLst>
                    <a:ext uri="{FF2B5EF4-FFF2-40B4-BE49-F238E27FC236}">
                      <a16:creationId xmlns:a16="http://schemas.microsoft.com/office/drawing/2014/main" id="{7AF44A33-E66E-4B09-9844-12C58FC739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9">
                  <a:extLst>
                    <a:ext uri="{FF2B5EF4-FFF2-40B4-BE49-F238E27FC236}">
                      <a16:creationId xmlns:a16="http://schemas.microsoft.com/office/drawing/2014/main" id="{262468E3-FEC3-478D-B662-C45B582446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">
                  <a:extLst>
                    <a:ext uri="{FF2B5EF4-FFF2-40B4-BE49-F238E27FC236}">
                      <a16:creationId xmlns:a16="http://schemas.microsoft.com/office/drawing/2014/main" id="{60E23C24-8AF5-4977-8943-9599563F70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1">
                  <a:extLst>
                    <a:ext uri="{FF2B5EF4-FFF2-40B4-BE49-F238E27FC236}">
                      <a16:creationId xmlns:a16="http://schemas.microsoft.com/office/drawing/2014/main" id="{E7DB6FD7-8C64-4A5D-AC4F-8C0B634F5E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2">
                  <a:extLst>
                    <a:ext uri="{FF2B5EF4-FFF2-40B4-BE49-F238E27FC236}">
                      <a16:creationId xmlns:a16="http://schemas.microsoft.com/office/drawing/2014/main" id="{8E46FA94-0460-4635-BE3F-FF9192CB9C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3">
                  <a:extLst>
                    <a:ext uri="{FF2B5EF4-FFF2-40B4-BE49-F238E27FC236}">
                      <a16:creationId xmlns:a16="http://schemas.microsoft.com/office/drawing/2014/main" id="{1A54A62F-2B84-439D-B300-5DA1B44A0A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4">
                  <a:extLst>
                    <a:ext uri="{FF2B5EF4-FFF2-40B4-BE49-F238E27FC236}">
                      <a16:creationId xmlns:a16="http://schemas.microsoft.com/office/drawing/2014/main" id="{EBBEE7C8-BB4B-4805-A190-A88E75C619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5">
                  <a:extLst>
                    <a:ext uri="{FF2B5EF4-FFF2-40B4-BE49-F238E27FC236}">
                      <a16:creationId xmlns:a16="http://schemas.microsoft.com/office/drawing/2014/main" id="{C89111C3-51BD-463F-98D4-96C1DCDE61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6">
                  <a:extLst>
                    <a:ext uri="{FF2B5EF4-FFF2-40B4-BE49-F238E27FC236}">
                      <a16:creationId xmlns:a16="http://schemas.microsoft.com/office/drawing/2014/main" id="{1627D613-81C9-4086-9719-DCD0ADB1D0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7">
                  <a:extLst>
                    <a:ext uri="{FF2B5EF4-FFF2-40B4-BE49-F238E27FC236}">
                      <a16:creationId xmlns:a16="http://schemas.microsoft.com/office/drawing/2014/main" id="{B139A8B8-B0F0-4DBA-A52E-274B0A9C19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8">
                  <a:extLst>
                    <a:ext uri="{FF2B5EF4-FFF2-40B4-BE49-F238E27FC236}">
                      <a16:creationId xmlns:a16="http://schemas.microsoft.com/office/drawing/2014/main" id="{0555CE92-B003-4F60-81D6-99B7E4DBDB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9">
                  <a:extLst>
                    <a:ext uri="{FF2B5EF4-FFF2-40B4-BE49-F238E27FC236}">
                      <a16:creationId xmlns:a16="http://schemas.microsoft.com/office/drawing/2014/main" id="{6FE4AC15-79F5-43B2-8073-95E6DD0B0A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0">
                  <a:extLst>
                    <a:ext uri="{FF2B5EF4-FFF2-40B4-BE49-F238E27FC236}">
                      <a16:creationId xmlns:a16="http://schemas.microsoft.com/office/drawing/2014/main" id="{98F93A54-3895-46C0-BCEC-E48846C8ED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1">
                  <a:extLst>
                    <a:ext uri="{FF2B5EF4-FFF2-40B4-BE49-F238E27FC236}">
                      <a16:creationId xmlns:a16="http://schemas.microsoft.com/office/drawing/2014/main" id="{F97CBC7A-6D67-4662-826D-841716CB2C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2">
                  <a:extLst>
                    <a:ext uri="{FF2B5EF4-FFF2-40B4-BE49-F238E27FC236}">
                      <a16:creationId xmlns:a16="http://schemas.microsoft.com/office/drawing/2014/main" id="{9223C9CB-6156-4967-8BA2-6EDC99C942A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3">
                  <a:extLst>
                    <a:ext uri="{FF2B5EF4-FFF2-40B4-BE49-F238E27FC236}">
                      <a16:creationId xmlns:a16="http://schemas.microsoft.com/office/drawing/2014/main" id="{67F34308-391D-4F29-93A3-0ED1366410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4">
                  <a:extLst>
                    <a:ext uri="{FF2B5EF4-FFF2-40B4-BE49-F238E27FC236}">
                      <a16:creationId xmlns:a16="http://schemas.microsoft.com/office/drawing/2014/main" id="{1544B33B-D486-4051-99F8-77ECD1A691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5">
                  <a:extLst>
                    <a:ext uri="{FF2B5EF4-FFF2-40B4-BE49-F238E27FC236}">
                      <a16:creationId xmlns:a16="http://schemas.microsoft.com/office/drawing/2014/main" id="{91D315F8-B6D0-4D05-9813-3275F3D6B4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6">
                  <a:extLst>
                    <a:ext uri="{FF2B5EF4-FFF2-40B4-BE49-F238E27FC236}">
                      <a16:creationId xmlns:a16="http://schemas.microsoft.com/office/drawing/2014/main" id="{73F6C514-2E13-457D-A946-1DB930FDA8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7">
                  <a:extLst>
                    <a:ext uri="{FF2B5EF4-FFF2-40B4-BE49-F238E27FC236}">
                      <a16:creationId xmlns:a16="http://schemas.microsoft.com/office/drawing/2014/main" id="{D97B6FF2-4541-4E4B-81B3-A0EB061CF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8">
                  <a:extLst>
                    <a:ext uri="{FF2B5EF4-FFF2-40B4-BE49-F238E27FC236}">
                      <a16:creationId xmlns:a16="http://schemas.microsoft.com/office/drawing/2014/main" id="{5CA7DB8F-446C-4E05-8679-78DEE3ECD8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39">
                  <a:extLst>
                    <a:ext uri="{FF2B5EF4-FFF2-40B4-BE49-F238E27FC236}">
                      <a16:creationId xmlns:a16="http://schemas.microsoft.com/office/drawing/2014/main" id="{D1C2D978-4663-4626-86DC-E95E04E311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0">
                  <a:extLst>
                    <a:ext uri="{FF2B5EF4-FFF2-40B4-BE49-F238E27FC236}">
                      <a16:creationId xmlns:a16="http://schemas.microsoft.com/office/drawing/2014/main" id="{576C61F4-88E4-4D79-A800-1B49388CE4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1">
                  <a:extLst>
                    <a:ext uri="{FF2B5EF4-FFF2-40B4-BE49-F238E27FC236}">
                      <a16:creationId xmlns:a16="http://schemas.microsoft.com/office/drawing/2014/main" id="{E069A7B0-4512-4A55-8CDD-8BED5DB77A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2">
                  <a:extLst>
                    <a:ext uri="{FF2B5EF4-FFF2-40B4-BE49-F238E27FC236}">
                      <a16:creationId xmlns:a16="http://schemas.microsoft.com/office/drawing/2014/main" id="{F072D93E-0E3E-4BF4-927D-5D814F4F32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3">
                  <a:extLst>
                    <a:ext uri="{FF2B5EF4-FFF2-40B4-BE49-F238E27FC236}">
                      <a16:creationId xmlns:a16="http://schemas.microsoft.com/office/drawing/2014/main" id="{E0E4F55F-4F76-4196-8C1C-20C35D43C3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4">
                  <a:extLst>
                    <a:ext uri="{FF2B5EF4-FFF2-40B4-BE49-F238E27FC236}">
                      <a16:creationId xmlns:a16="http://schemas.microsoft.com/office/drawing/2014/main" id="{2961AEF9-84C2-4DBB-A15B-98094E78C5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5">
                  <a:extLst>
                    <a:ext uri="{FF2B5EF4-FFF2-40B4-BE49-F238E27FC236}">
                      <a16:creationId xmlns:a16="http://schemas.microsoft.com/office/drawing/2014/main" id="{4EB31354-25B5-4536-A589-CED9A59635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6">
                  <a:extLst>
                    <a:ext uri="{FF2B5EF4-FFF2-40B4-BE49-F238E27FC236}">
                      <a16:creationId xmlns:a16="http://schemas.microsoft.com/office/drawing/2014/main" id="{8A16587F-A6AC-4422-B27B-555DA70324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7">
                  <a:extLst>
                    <a:ext uri="{FF2B5EF4-FFF2-40B4-BE49-F238E27FC236}">
                      <a16:creationId xmlns:a16="http://schemas.microsoft.com/office/drawing/2014/main" id="{B7121244-0388-43FD-8671-BFFB7FD756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8">
                  <a:extLst>
                    <a:ext uri="{FF2B5EF4-FFF2-40B4-BE49-F238E27FC236}">
                      <a16:creationId xmlns:a16="http://schemas.microsoft.com/office/drawing/2014/main" id="{A33CA963-BBD0-4FEF-8E2C-1F454C350D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49">
                  <a:extLst>
                    <a:ext uri="{FF2B5EF4-FFF2-40B4-BE49-F238E27FC236}">
                      <a16:creationId xmlns:a16="http://schemas.microsoft.com/office/drawing/2014/main" id="{19E7B081-6AE0-48F8-B8E9-F152E4AF6F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0">
                  <a:extLst>
                    <a:ext uri="{FF2B5EF4-FFF2-40B4-BE49-F238E27FC236}">
                      <a16:creationId xmlns:a16="http://schemas.microsoft.com/office/drawing/2014/main" id="{74F96B96-5CE1-4B1A-AB6B-14574C729D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1">
                  <a:extLst>
                    <a:ext uri="{FF2B5EF4-FFF2-40B4-BE49-F238E27FC236}">
                      <a16:creationId xmlns:a16="http://schemas.microsoft.com/office/drawing/2014/main" id="{1D5FDC09-64F2-442C-83A2-FF264E24DC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2">
                  <a:extLst>
                    <a:ext uri="{FF2B5EF4-FFF2-40B4-BE49-F238E27FC236}">
                      <a16:creationId xmlns:a16="http://schemas.microsoft.com/office/drawing/2014/main" id="{9525C2C3-2A81-4A7E-81C4-E2550FFE27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3">
                  <a:extLst>
                    <a:ext uri="{FF2B5EF4-FFF2-40B4-BE49-F238E27FC236}">
                      <a16:creationId xmlns:a16="http://schemas.microsoft.com/office/drawing/2014/main" id="{C6EDEE13-FDCF-4434-9E73-FA368A2F94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4">
                  <a:extLst>
                    <a:ext uri="{FF2B5EF4-FFF2-40B4-BE49-F238E27FC236}">
                      <a16:creationId xmlns:a16="http://schemas.microsoft.com/office/drawing/2014/main" id="{9753293A-6773-4B0E-BEFE-462575235F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5">
                  <a:extLst>
                    <a:ext uri="{FF2B5EF4-FFF2-40B4-BE49-F238E27FC236}">
                      <a16:creationId xmlns:a16="http://schemas.microsoft.com/office/drawing/2014/main" id="{DBC30EE6-0CD5-425F-9BAB-A173314096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6">
                <a:extLst>
                  <a:ext uri="{FF2B5EF4-FFF2-40B4-BE49-F238E27FC236}">
                    <a16:creationId xmlns:a16="http://schemas.microsoft.com/office/drawing/2014/main" id="{CE6A3C26-E21C-43E6-B655-1E65AA5FE1B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76">
              <a:extLst>
                <a:ext uri="{FF2B5EF4-FFF2-40B4-BE49-F238E27FC236}">
                  <a16:creationId xmlns:a16="http://schemas.microsoft.com/office/drawing/2014/main" id="{6461456B-8826-40D0-B2C9-3E723AB1C3A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65">
                <a:extLst>
                  <a:ext uri="{FF2B5EF4-FFF2-40B4-BE49-F238E27FC236}">
                    <a16:creationId xmlns:a16="http://schemas.microsoft.com/office/drawing/2014/main" id="{E8EE20DE-4345-44CE-A1D7-B1632073B71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3">
                <a:extLst>
                  <a:ext uri="{FF2B5EF4-FFF2-40B4-BE49-F238E27FC236}">
                    <a16:creationId xmlns:a16="http://schemas.microsoft.com/office/drawing/2014/main" id="{83D18937-F448-4535-887A-3E1B505C193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4">
                <a:extLst>
                  <a:ext uri="{FF2B5EF4-FFF2-40B4-BE49-F238E27FC236}">
                    <a16:creationId xmlns:a16="http://schemas.microsoft.com/office/drawing/2014/main" id="{C890D9B2-87C6-42FF-B0C0-ADB78A4C3708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6">
                <a:extLst>
                  <a:ext uri="{FF2B5EF4-FFF2-40B4-BE49-F238E27FC236}">
                    <a16:creationId xmlns:a16="http://schemas.microsoft.com/office/drawing/2014/main" id="{A06B1F79-AA96-490B-A315-0ADBE497EC3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75">
              <a:extLst>
                <a:ext uri="{FF2B5EF4-FFF2-40B4-BE49-F238E27FC236}">
                  <a16:creationId xmlns:a16="http://schemas.microsoft.com/office/drawing/2014/main" id="{766BCD5F-2072-4BB5-966A-6CE33D87508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7">
                <a:extLst>
                  <a:ext uri="{FF2B5EF4-FFF2-40B4-BE49-F238E27FC236}">
                    <a16:creationId xmlns:a16="http://schemas.microsoft.com/office/drawing/2014/main" id="{1BFE7FFB-83A3-473A-9EA5-3F2C919B1A3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8">
                <a:extLst>
                  <a:ext uri="{FF2B5EF4-FFF2-40B4-BE49-F238E27FC236}">
                    <a16:creationId xmlns:a16="http://schemas.microsoft.com/office/drawing/2014/main" id="{679D6805-0C3A-4B98-9A79-CB40E9325BD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9">
                <a:extLst>
                  <a:ext uri="{FF2B5EF4-FFF2-40B4-BE49-F238E27FC236}">
                    <a16:creationId xmlns:a16="http://schemas.microsoft.com/office/drawing/2014/main" id="{2D0DB07C-CEB4-46A2-B2A8-0A95E6460C6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71">
            <a:extLst>
              <a:ext uri="{FF2B5EF4-FFF2-40B4-BE49-F238E27FC236}">
                <a16:creationId xmlns:a16="http://schemas.microsoft.com/office/drawing/2014/main" id="{B5D9CDF1-22D1-4474-BC21-2D9B5787B68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2">
            <a:extLst>
              <a:ext uri="{FF2B5EF4-FFF2-40B4-BE49-F238E27FC236}">
                <a16:creationId xmlns:a16="http://schemas.microsoft.com/office/drawing/2014/main" id="{CFF4D230-B61B-4AC0-A6AE-E8B5302AAB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3">
            <a:extLst>
              <a:ext uri="{FF2B5EF4-FFF2-40B4-BE49-F238E27FC236}">
                <a16:creationId xmlns:a16="http://schemas.microsoft.com/office/drawing/2014/main" id="{3DB51D83-06E5-4A94-93A1-12032CBC6B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685BE-ECDB-49B6-A7EE-F624C6C269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7002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6707BE6D-6B0A-492C-B067-1B0DB33E96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27C5A28-618E-40FF-A1B6-A316B1CC92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3FAD5CB2-6795-450C-92C3-B98D6E3F5E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4CD92-1310-45D2-AF46-A2B79E475F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374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47833F7-E9DB-4F06-A74A-93023BBFFE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26CFCB13-4326-4A5C-824E-FAEDF4E9FF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28F0C84C-1D03-41A6-AA19-356FF4AC94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4C699-5ECC-4B58-A5C2-78F095D743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707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8C44816-4383-4690-8836-F116DCADF6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B63879BF-76EE-4458-9AD7-B4537CECE2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A19CC086-313B-461A-8A4C-C42FBABD56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A7036-AA17-425D-BA44-A016ABF99C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69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DCFCA7F6-57DC-47E3-BE37-F8197AB117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4D2AA29-EC03-495A-AE1F-693580490B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B46605AD-87E0-4695-AABE-E4DBE4B069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7B478-66FB-4150-ADFD-770390C183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3761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BA540B32-DD0C-416F-A400-5CCC2BB42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FFF867-8358-4EB7-9FC5-A14C2A7A93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2D1D7FA9-EC99-4FB7-806E-D08BDF73F6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FBDF0-4172-4981-A494-6C34DF312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532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8">
            <a:extLst>
              <a:ext uri="{FF2B5EF4-FFF2-40B4-BE49-F238E27FC236}">
                <a16:creationId xmlns:a16="http://schemas.microsoft.com/office/drawing/2014/main" id="{2CCB8505-A069-4628-B93D-772C35C3DF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9">
            <a:extLst>
              <a:ext uri="{FF2B5EF4-FFF2-40B4-BE49-F238E27FC236}">
                <a16:creationId xmlns:a16="http://schemas.microsoft.com/office/drawing/2014/main" id="{63D3C9BB-25BF-420E-9E66-CA7CD40B18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0">
            <a:extLst>
              <a:ext uri="{FF2B5EF4-FFF2-40B4-BE49-F238E27FC236}">
                <a16:creationId xmlns:a16="http://schemas.microsoft.com/office/drawing/2014/main" id="{A1417105-5BAC-466A-9EF1-7221FD4377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3F225-C380-4436-9AFD-E9DC8751D6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80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8">
            <a:extLst>
              <a:ext uri="{FF2B5EF4-FFF2-40B4-BE49-F238E27FC236}">
                <a16:creationId xmlns:a16="http://schemas.microsoft.com/office/drawing/2014/main" id="{5B9D11A5-E611-419D-8BED-1570411589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71DD539A-D7F8-4618-8E26-B66C1FC4CA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0B1620EC-5E62-416C-952B-BB8B3CB7C2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6FB92-60F8-422B-B563-1DDE8EF902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313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>
            <a:extLst>
              <a:ext uri="{FF2B5EF4-FFF2-40B4-BE49-F238E27FC236}">
                <a16:creationId xmlns:a16="http://schemas.microsoft.com/office/drawing/2014/main" id="{379865B0-4353-41BE-BFAD-D6886CF259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6B9C5B1B-38AB-4DF6-8F9C-9F70B46AF5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DD11604F-2047-473E-B0D2-A3E371489D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387B-1E3A-496C-8C29-0AB81DC345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8285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E84B0914-8CEE-44C2-BB92-7E13966279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C624523A-25FB-421F-B574-263863DCC2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EE5C6D9E-177B-4E3A-BC68-3FABC7B3F5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602C6-6574-4190-9AAE-13439F22FF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85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5684CC40-B431-4E74-A2F8-413469AD26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D0D2E4-A470-4B31-91CB-61EC34E628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361CC9DC-37A3-49AA-92D0-5C2A121507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50321-EAA6-44D1-8012-868CC209CF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07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552DAE6E-3C68-458D-89A1-4300B456108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4B18F097-65ED-4C5E-BC19-B6303ECA6C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>
                <a:extLst>
                  <a:ext uri="{FF2B5EF4-FFF2-40B4-BE49-F238E27FC236}">
                    <a16:creationId xmlns:a16="http://schemas.microsoft.com/office/drawing/2014/main" id="{81907454-922C-4894-980E-03FD9829819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>
                  <a:extLst>
                    <a:ext uri="{FF2B5EF4-FFF2-40B4-BE49-F238E27FC236}">
                      <a16:creationId xmlns:a16="http://schemas.microsoft.com/office/drawing/2014/main" id="{C24B6A0B-3FED-4E72-8EDC-9065E73ECB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>
                  <a:extLst>
                    <a:ext uri="{FF2B5EF4-FFF2-40B4-BE49-F238E27FC236}">
                      <a16:creationId xmlns:a16="http://schemas.microsoft.com/office/drawing/2014/main" id="{ED0EA0F1-4F91-4A0B-BFCB-06945431B3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>
                  <a:extLst>
                    <a:ext uri="{FF2B5EF4-FFF2-40B4-BE49-F238E27FC236}">
                      <a16:creationId xmlns:a16="http://schemas.microsoft.com/office/drawing/2014/main" id="{0B00E8B8-BA73-4F2C-A715-1EB94AB6D2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>
                  <a:extLst>
                    <a:ext uri="{FF2B5EF4-FFF2-40B4-BE49-F238E27FC236}">
                      <a16:creationId xmlns:a16="http://schemas.microsoft.com/office/drawing/2014/main" id="{3644FE30-B6BE-47FA-B66D-4CE7B7A0E8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>
                  <a:extLst>
                    <a:ext uri="{FF2B5EF4-FFF2-40B4-BE49-F238E27FC236}">
                      <a16:creationId xmlns:a16="http://schemas.microsoft.com/office/drawing/2014/main" id="{D53F610F-8576-4D98-B7B4-335E801F14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>
                  <a:extLst>
                    <a:ext uri="{FF2B5EF4-FFF2-40B4-BE49-F238E27FC236}">
                      <a16:creationId xmlns:a16="http://schemas.microsoft.com/office/drawing/2014/main" id="{8E66207A-9370-4515-9B20-AECB143ECD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>
                  <a:extLst>
                    <a:ext uri="{FF2B5EF4-FFF2-40B4-BE49-F238E27FC236}">
                      <a16:creationId xmlns:a16="http://schemas.microsoft.com/office/drawing/2014/main" id="{474AE7AB-F362-4D06-8D58-99FF684E73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>
                  <a:extLst>
                    <a:ext uri="{FF2B5EF4-FFF2-40B4-BE49-F238E27FC236}">
                      <a16:creationId xmlns:a16="http://schemas.microsoft.com/office/drawing/2014/main" id="{B0F16555-89CA-4BBC-9A78-BD5C5279C3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>
                  <a:extLst>
                    <a:ext uri="{FF2B5EF4-FFF2-40B4-BE49-F238E27FC236}">
                      <a16:creationId xmlns:a16="http://schemas.microsoft.com/office/drawing/2014/main" id="{B3CB258F-CE7C-4163-B2B9-6134458E40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>
                  <a:extLst>
                    <a:ext uri="{FF2B5EF4-FFF2-40B4-BE49-F238E27FC236}">
                      <a16:creationId xmlns:a16="http://schemas.microsoft.com/office/drawing/2014/main" id="{362893B7-5FC5-4A68-B669-4C359E9CB4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>
                  <a:extLst>
                    <a:ext uri="{FF2B5EF4-FFF2-40B4-BE49-F238E27FC236}">
                      <a16:creationId xmlns:a16="http://schemas.microsoft.com/office/drawing/2014/main" id="{E053D416-03B8-4579-87ED-9961CD7E63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>
                  <a:extLst>
                    <a:ext uri="{FF2B5EF4-FFF2-40B4-BE49-F238E27FC236}">
                      <a16:creationId xmlns:a16="http://schemas.microsoft.com/office/drawing/2014/main" id="{2C7D79D1-2EAA-4906-A433-CB81EE8B07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>
                  <a:extLst>
                    <a:ext uri="{FF2B5EF4-FFF2-40B4-BE49-F238E27FC236}">
                      <a16:creationId xmlns:a16="http://schemas.microsoft.com/office/drawing/2014/main" id="{25A2B640-929E-4BA2-9FC3-57DE7DE378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>
                  <a:extLst>
                    <a:ext uri="{FF2B5EF4-FFF2-40B4-BE49-F238E27FC236}">
                      <a16:creationId xmlns:a16="http://schemas.microsoft.com/office/drawing/2014/main" id="{93CAFF04-39D9-4A0C-A588-65054877F0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>
                  <a:extLst>
                    <a:ext uri="{FF2B5EF4-FFF2-40B4-BE49-F238E27FC236}">
                      <a16:creationId xmlns:a16="http://schemas.microsoft.com/office/drawing/2014/main" id="{A0FD6D8D-94C5-4574-81C0-0AECA866A6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>
                  <a:extLst>
                    <a:ext uri="{FF2B5EF4-FFF2-40B4-BE49-F238E27FC236}">
                      <a16:creationId xmlns:a16="http://schemas.microsoft.com/office/drawing/2014/main" id="{CB2DBE68-F1FD-49F2-9CC0-A04013FB3B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>
                  <a:extLst>
                    <a:ext uri="{FF2B5EF4-FFF2-40B4-BE49-F238E27FC236}">
                      <a16:creationId xmlns:a16="http://schemas.microsoft.com/office/drawing/2014/main" id="{FA46151C-A898-497D-8A11-DBC8A311A9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>
                  <a:extLst>
                    <a:ext uri="{FF2B5EF4-FFF2-40B4-BE49-F238E27FC236}">
                      <a16:creationId xmlns:a16="http://schemas.microsoft.com/office/drawing/2014/main" id="{E7D0112C-9552-48BC-B114-FE8E531C0B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>
                  <a:extLst>
                    <a:ext uri="{FF2B5EF4-FFF2-40B4-BE49-F238E27FC236}">
                      <a16:creationId xmlns:a16="http://schemas.microsoft.com/office/drawing/2014/main" id="{E18FD1CD-9EEA-46B8-B1F7-30B6E714B2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>
                  <a:extLst>
                    <a:ext uri="{FF2B5EF4-FFF2-40B4-BE49-F238E27FC236}">
                      <a16:creationId xmlns:a16="http://schemas.microsoft.com/office/drawing/2014/main" id="{17DB7BDC-9793-439E-94A4-8740767E00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>
                  <a:extLst>
                    <a:ext uri="{FF2B5EF4-FFF2-40B4-BE49-F238E27FC236}">
                      <a16:creationId xmlns:a16="http://schemas.microsoft.com/office/drawing/2014/main" id="{AFB267D7-998B-4608-84C0-B425E1A3EB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>
                  <a:extLst>
                    <a:ext uri="{FF2B5EF4-FFF2-40B4-BE49-F238E27FC236}">
                      <a16:creationId xmlns:a16="http://schemas.microsoft.com/office/drawing/2014/main" id="{1AB8ACDB-46BB-4004-AB7B-F0B0C96E67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>
                <a:extLst>
                  <a:ext uri="{FF2B5EF4-FFF2-40B4-BE49-F238E27FC236}">
                    <a16:creationId xmlns:a16="http://schemas.microsoft.com/office/drawing/2014/main" id="{0404B618-4628-4DD1-8F48-F2A3FC391D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>
                  <a:extLst>
                    <a:ext uri="{FF2B5EF4-FFF2-40B4-BE49-F238E27FC236}">
                      <a16:creationId xmlns:a16="http://schemas.microsoft.com/office/drawing/2014/main" id="{E00E4E5B-DD05-4214-A118-309A8F062A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>
                  <a:extLst>
                    <a:ext uri="{FF2B5EF4-FFF2-40B4-BE49-F238E27FC236}">
                      <a16:creationId xmlns:a16="http://schemas.microsoft.com/office/drawing/2014/main" id="{68722909-573C-4F0E-A610-4170DB053D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>
                  <a:extLst>
                    <a:ext uri="{FF2B5EF4-FFF2-40B4-BE49-F238E27FC236}">
                      <a16:creationId xmlns:a16="http://schemas.microsoft.com/office/drawing/2014/main" id="{E55D38F2-170A-475E-94DD-427C0EB0AA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>
                  <a:extLst>
                    <a:ext uri="{FF2B5EF4-FFF2-40B4-BE49-F238E27FC236}">
                      <a16:creationId xmlns:a16="http://schemas.microsoft.com/office/drawing/2014/main" id="{DF34D8D1-336E-4287-929B-9BDBF88E1D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>
                  <a:extLst>
                    <a:ext uri="{FF2B5EF4-FFF2-40B4-BE49-F238E27FC236}">
                      <a16:creationId xmlns:a16="http://schemas.microsoft.com/office/drawing/2014/main" id="{413B4056-E4B8-41DD-90BA-B1563A7CDB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>
                  <a:extLst>
                    <a:ext uri="{FF2B5EF4-FFF2-40B4-BE49-F238E27FC236}">
                      <a16:creationId xmlns:a16="http://schemas.microsoft.com/office/drawing/2014/main" id="{5162082F-CF9F-4E02-BB50-98B6AE29B0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>
                  <a:extLst>
                    <a:ext uri="{FF2B5EF4-FFF2-40B4-BE49-F238E27FC236}">
                      <a16:creationId xmlns:a16="http://schemas.microsoft.com/office/drawing/2014/main" id="{D9F209DA-9750-4D9E-AD5B-8517D9D679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>
                  <a:extLst>
                    <a:ext uri="{FF2B5EF4-FFF2-40B4-BE49-F238E27FC236}">
                      <a16:creationId xmlns:a16="http://schemas.microsoft.com/office/drawing/2014/main" id="{EA07F0E3-B735-47BF-9987-6F43481DA6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>
                  <a:extLst>
                    <a:ext uri="{FF2B5EF4-FFF2-40B4-BE49-F238E27FC236}">
                      <a16:creationId xmlns:a16="http://schemas.microsoft.com/office/drawing/2014/main" id="{5962CABE-A2AB-4022-84C6-7CB4968EDE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>
                  <a:extLst>
                    <a:ext uri="{FF2B5EF4-FFF2-40B4-BE49-F238E27FC236}">
                      <a16:creationId xmlns:a16="http://schemas.microsoft.com/office/drawing/2014/main" id="{49035AFF-4AAB-4995-9942-B4524D8E3E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>
                  <a:extLst>
                    <a:ext uri="{FF2B5EF4-FFF2-40B4-BE49-F238E27FC236}">
                      <a16:creationId xmlns:a16="http://schemas.microsoft.com/office/drawing/2014/main" id="{3CD08784-44B1-42E6-818C-7185CE5613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>
                  <a:extLst>
                    <a:ext uri="{FF2B5EF4-FFF2-40B4-BE49-F238E27FC236}">
                      <a16:creationId xmlns:a16="http://schemas.microsoft.com/office/drawing/2014/main" id="{3438847B-E3D8-406D-874C-96F65AF5B0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>
                  <a:extLst>
                    <a:ext uri="{FF2B5EF4-FFF2-40B4-BE49-F238E27FC236}">
                      <a16:creationId xmlns:a16="http://schemas.microsoft.com/office/drawing/2014/main" id="{6682F76D-E082-4FB3-83C2-F3B56FD448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>
                  <a:extLst>
                    <a:ext uri="{FF2B5EF4-FFF2-40B4-BE49-F238E27FC236}">
                      <a16:creationId xmlns:a16="http://schemas.microsoft.com/office/drawing/2014/main" id="{3342577F-3F09-4076-8CE8-820DEA06BC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>
                  <a:extLst>
                    <a:ext uri="{FF2B5EF4-FFF2-40B4-BE49-F238E27FC236}">
                      <a16:creationId xmlns:a16="http://schemas.microsoft.com/office/drawing/2014/main" id="{56EFB08F-7E6F-415D-8D60-6293FA9019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>
                  <a:extLst>
                    <a:ext uri="{FF2B5EF4-FFF2-40B4-BE49-F238E27FC236}">
                      <a16:creationId xmlns:a16="http://schemas.microsoft.com/office/drawing/2014/main" id="{34AF76CC-0F99-4612-9948-B718E500D0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>
                  <a:extLst>
                    <a:ext uri="{FF2B5EF4-FFF2-40B4-BE49-F238E27FC236}">
                      <a16:creationId xmlns:a16="http://schemas.microsoft.com/office/drawing/2014/main" id="{F4FE22B0-B2CB-4B71-83CE-5D323CF619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>
                  <a:extLst>
                    <a:ext uri="{FF2B5EF4-FFF2-40B4-BE49-F238E27FC236}">
                      <a16:creationId xmlns:a16="http://schemas.microsoft.com/office/drawing/2014/main" id="{AFD44D35-BCCF-483A-9AAB-3705E98D50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>
                  <a:extLst>
                    <a:ext uri="{FF2B5EF4-FFF2-40B4-BE49-F238E27FC236}">
                      <a16:creationId xmlns:a16="http://schemas.microsoft.com/office/drawing/2014/main" id="{406F184F-A34A-4220-9C64-F6DEDDE378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>
                  <a:extLst>
                    <a:ext uri="{FF2B5EF4-FFF2-40B4-BE49-F238E27FC236}">
                      <a16:creationId xmlns:a16="http://schemas.microsoft.com/office/drawing/2014/main" id="{D82044CF-4F30-4A1D-875D-DE89BBB187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>
                  <a:extLst>
                    <a:ext uri="{FF2B5EF4-FFF2-40B4-BE49-F238E27FC236}">
                      <a16:creationId xmlns:a16="http://schemas.microsoft.com/office/drawing/2014/main" id="{A4920A13-EDC9-4313-8A4F-D5427AE34C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>
                  <a:extLst>
                    <a:ext uri="{FF2B5EF4-FFF2-40B4-BE49-F238E27FC236}">
                      <a16:creationId xmlns:a16="http://schemas.microsoft.com/office/drawing/2014/main" id="{67C58C81-D6D3-4025-9552-8D642F711A1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>
                  <a:extLst>
                    <a:ext uri="{FF2B5EF4-FFF2-40B4-BE49-F238E27FC236}">
                      <a16:creationId xmlns:a16="http://schemas.microsoft.com/office/drawing/2014/main" id="{DF287603-D1B0-4D75-9F88-F3AA4940EF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>
                  <a:extLst>
                    <a:ext uri="{FF2B5EF4-FFF2-40B4-BE49-F238E27FC236}">
                      <a16:creationId xmlns:a16="http://schemas.microsoft.com/office/drawing/2014/main" id="{8C55C810-F855-4BF2-9D8C-45501F6A95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>
                  <a:extLst>
                    <a:ext uri="{FF2B5EF4-FFF2-40B4-BE49-F238E27FC236}">
                      <a16:creationId xmlns:a16="http://schemas.microsoft.com/office/drawing/2014/main" id="{CDA4C99D-785C-43D6-A037-099A48E4B6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>
                  <a:extLst>
                    <a:ext uri="{FF2B5EF4-FFF2-40B4-BE49-F238E27FC236}">
                      <a16:creationId xmlns:a16="http://schemas.microsoft.com/office/drawing/2014/main" id="{FD027976-923A-4EA7-8948-0CF1318CAC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>
                  <a:extLst>
                    <a:ext uri="{FF2B5EF4-FFF2-40B4-BE49-F238E27FC236}">
                      <a16:creationId xmlns:a16="http://schemas.microsoft.com/office/drawing/2014/main" id="{343A1829-9046-4939-8DB6-00605E5B36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>
                  <a:extLst>
                    <a:ext uri="{FF2B5EF4-FFF2-40B4-BE49-F238E27FC236}">
                      <a16:creationId xmlns:a16="http://schemas.microsoft.com/office/drawing/2014/main" id="{93271950-6189-4E0D-B72E-354F27E139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>
                  <a:extLst>
                    <a:ext uri="{FF2B5EF4-FFF2-40B4-BE49-F238E27FC236}">
                      <a16:creationId xmlns:a16="http://schemas.microsoft.com/office/drawing/2014/main" id="{94B5F8FF-5E76-41A9-B9DB-4BC1A3D9D9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>
              <a:extLst>
                <a:ext uri="{FF2B5EF4-FFF2-40B4-BE49-F238E27FC236}">
                  <a16:creationId xmlns:a16="http://schemas.microsoft.com/office/drawing/2014/main" id="{4C29CFC2-6E4C-4202-9F1D-160A4BA23BAB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4" name="Line 58">
              <a:extLst>
                <a:ext uri="{FF2B5EF4-FFF2-40B4-BE49-F238E27FC236}">
                  <a16:creationId xmlns:a16="http://schemas.microsoft.com/office/drawing/2014/main" id="{59AD442B-6541-4E23-82E3-82272857F309}"/>
                </a:ext>
              </a:extLst>
            </p:cNvPr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>
              <a:extLst>
                <a:ext uri="{FF2B5EF4-FFF2-40B4-BE49-F238E27FC236}">
                  <a16:creationId xmlns:a16="http://schemas.microsoft.com/office/drawing/2014/main" id="{1AFB57CB-B467-496F-9576-A2DF18FCFA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>
                <a:extLst>
                  <a:ext uri="{FF2B5EF4-FFF2-40B4-BE49-F238E27FC236}">
                    <a16:creationId xmlns:a16="http://schemas.microsoft.com/office/drawing/2014/main" id="{4BF7841A-D03E-451C-B37D-50C28E64355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>
                <a:extLst>
                  <a:ext uri="{FF2B5EF4-FFF2-40B4-BE49-F238E27FC236}">
                    <a16:creationId xmlns:a16="http://schemas.microsoft.com/office/drawing/2014/main" id="{9A1F9F8A-E73F-4410-A3A4-EC5EAFDB2744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>
                <a:extLst>
                  <a:ext uri="{FF2B5EF4-FFF2-40B4-BE49-F238E27FC236}">
                    <a16:creationId xmlns:a16="http://schemas.microsoft.com/office/drawing/2014/main" id="{8DBD8068-FD2A-4DE9-A1A9-97F2E5DAC740}"/>
                  </a:ext>
                </a:extLst>
              </p:cNvPr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>
            <a:extLst>
              <a:ext uri="{FF2B5EF4-FFF2-40B4-BE49-F238E27FC236}">
                <a16:creationId xmlns:a16="http://schemas.microsoft.com/office/drawing/2014/main" id="{CDDC37E8-05C0-4C71-A304-40E4DF89EE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BB18A178-9689-42EA-B838-C3E7D93C06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92" name="Rectangle 68">
            <a:extLst>
              <a:ext uri="{FF2B5EF4-FFF2-40B4-BE49-F238E27FC236}">
                <a16:creationId xmlns:a16="http://schemas.microsoft.com/office/drawing/2014/main" id="{C89879D1-0821-4065-B8D8-A0578EAACD2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3" name="Rectangle 69">
            <a:extLst>
              <a:ext uri="{FF2B5EF4-FFF2-40B4-BE49-F238E27FC236}">
                <a16:creationId xmlns:a16="http://schemas.microsoft.com/office/drawing/2014/main" id="{A009F1CB-71D6-480D-BA78-5D4E37E1282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4" name="Rectangle 70">
            <a:extLst>
              <a:ext uri="{FF2B5EF4-FFF2-40B4-BE49-F238E27FC236}">
                <a16:creationId xmlns:a16="http://schemas.microsoft.com/office/drawing/2014/main" id="{FFE68323-AD72-468F-9D84-72C3CE0015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2AAF830-2496-467D-8486-D9F2AEA42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AD80496-B798-4810-9CBA-BFFAA6E383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CS2011 Introduction to Programming I</a:t>
            </a:r>
            <a:br>
              <a:rPr lang="en-US" altLang="en-US" sz="3200" dirty="0"/>
            </a:br>
            <a:r>
              <a:rPr lang="en-US" altLang="en-US" sz="2400" dirty="0"/>
              <a:t>Methods (II)</a:t>
            </a:r>
          </a:p>
        </p:txBody>
      </p:sp>
      <p:sp>
        <p:nvSpPr>
          <p:cNvPr id="409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7823ADCE-945F-4BDE-B272-EDA10F51B41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3962400"/>
            <a:ext cx="6400800" cy="1100138"/>
          </a:xfrm>
        </p:spPr>
        <p:txBody>
          <a:bodyPr/>
          <a:lstStyle/>
          <a:p>
            <a:pPr algn="r" eaLnBrk="1" hangingPunct="1"/>
            <a:r>
              <a:rPr lang="en-US" altLang="en-US" sz="2400"/>
              <a:t>Chengyu Sun</a:t>
            </a:r>
          </a:p>
          <a:p>
            <a:pPr algn="r" eaLnBrk="1" hangingPunct="1"/>
            <a:r>
              <a:rPr lang="en-US" altLang="en-US" sz="2400"/>
              <a:t>California State University, Los Angeles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193A7-93E6-4FFE-8707-002716C18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Same Method for Different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EA8A9D-C685-4180-A6D8-460343A8F7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7600"/>
            <a:ext cx="7772400" cy="2819400"/>
          </a:xfrm>
        </p:spPr>
        <p:txBody>
          <a:bodyPr/>
          <a:lstStyle/>
          <a:p>
            <a:r>
              <a:rPr lang="en-US" dirty="0"/>
              <a:t>What if we want to create a similar method for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dirty="0"/>
              <a:t> values?</a:t>
            </a:r>
          </a:p>
          <a:p>
            <a:r>
              <a:rPr lang="en-US" dirty="0"/>
              <a:t>One possible solution:</a:t>
            </a:r>
          </a:p>
          <a:p>
            <a:pPr lvl="1"/>
            <a:r>
              <a:rPr lang="en-US" dirty="0"/>
              <a:t>int </a:t>
            </a:r>
            <a:r>
              <a:rPr lang="en-US" dirty="0" err="1"/>
              <a:t>maxInt</a:t>
            </a:r>
            <a:r>
              <a:rPr lang="en-US" dirty="0"/>
              <a:t>( int n1, int n2 )</a:t>
            </a:r>
          </a:p>
          <a:p>
            <a:pPr lvl="1"/>
            <a:r>
              <a:rPr lang="en-US" dirty="0"/>
              <a:t>double </a:t>
            </a:r>
            <a:r>
              <a:rPr lang="en-US" dirty="0" err="1"/>
              <a:t>maxDouble</a:t>
            </a:r>
            <a:r>
              <a:rPr lang="en-US" dirty="0"/>
              <a:t>( double n1, double n2)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934E0A-57A6-4A80-9E87-E9D3AAB29D2F}"/>
              </a:ext>
            </a:extLst>
          </p:cNvPr>
          <p:cNvSpPr txBox="1"/>
          <p:nvPr/>
        </p:nvSpPr>
        <p:spPr>
          <a:xfrm>
            <a:off x="1828800" y="1752600"/>
            <a:ext cx="5327420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public static int max( int n1, int n2 ) {</a:t>
            </a:r>
          </a:p>
          <a:p>
            <a:pPr>
              <a:spcAft>
                <a:spcPts val="1200"/>
              </a:spcAft>
            </a:pPr>
            <a:r>
              <a:rPr lang="en-US" dirty="0"/>
              <a:t>    return n1 &gt; n2 ? n1 : n2;</a:t>
            </a:r>
          </a:p>
          <a:p>
            <a:pPr>
              <a:spcAft>
                <a:spcPts val="1200"/>
              </a:spcAft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0872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DBE17-70B4-416D-B269-4C000E983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Overloading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F8E24-EEDD-49F2-8822-80A8940A56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1600200"/>
          </a:xfrm>
        </p:spPr>
        <p:txBody>
          <a:bodyPr/>
          <a:lstStyle/>
          <a:p>
            <a:r>
              <a:rPr lang="en-US" dirty="0"/>
              <a:t>Method </a:t>
            </a:r>
            <a:r>
              <a:rPr lang="en-US" i="1" dirty="0"/>
              <a:t>overloading</a:t>
            </a:r>
            <a:r>
              <a:rPr lang="en-US" dirty="0"/>
              <a:t> allows us to create methods with the </a:t>
            </a:r>
            <a:r>
              <a:rPr lang="en-US" i="1" dirty="0"/>
              <a:t>same name</a:t>
            </a:r>
            <a:r>
              <a:rPr lang="en-US" dirty="0"/>
              <a:t> but </a:t>
            </a:r>
            <a:r>
              <a:rPr lang="en-US" i="1" dirty="0"/>
              <a:t>different parameters</a:t>
            </a:r>
            <a:r>
              <a:rPr lang="en-US" dirty="0"/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FE50023-8FF9-4E71-9C77-57E254687B8C}"/>
              </a:ext>
            </a:extLst>
          </p:cNvPr>
          <p:cNvSpPr/>
          <p:nvPr/>
        </p:nvSpPr>
        <p:spPr>
          <a:xfrm>
            <a:off x="1371600" y="3581400"/>
            <a:ext cx="55626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public static int max( int n1, int n2 ) {</a:t>
            </a:r>
          </a:p>
          <a:p>
            <a:pPr>
              <a:spcAft>
                <a:spcPts val="1200"/>
              </a:spcAft>
            </a:pPr>
            <a:r>
              <a:rPr lang="en-US" dirty="0"/>
              <a:t>    return n1 &gt; n2 ? n1 : n2;</a:t>
            </a:r>
          </a:p>
          <a:p>
            <a:pPr>
              <a:spcAft>
                <a:spcPts val="1200"/>
              </a:spcAft>
            </a:pPr>
            <a:r>
              <a:rPr lang="en-US" dirty="0"/>
              <a:t>}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089AE6-AC16-4ABC-ACD9-F4037A0B9780}"/>
              </a:ext>
            </a:extLst>
          </p:cNvPr>
          <p:cNvSpPr/>
          <p:nvPr/>
        </p:nvSpPr>
        <p:spPr>
          <a:xfrm>
            <a:off x="1371600" y="5121295"/>
            <a:ext cx="71628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public static double max( double n1, double n2 ) {</a:t>
            </a:r>
          </a:p>
          <a:p>
            <a:pPr>
              <a:spcAft>
                <a:spcPts val="1200"/>
              </a:spcAft>
            </a:pPr>
            <a:r>
              <a:rPr lang="en-US" dirty="0"/>
              <a:t>    return n1 &gt; n2 ? n1 : n2;</a:t>
            </a:r>
          </a:p>
          <a:p>
            <a:pPr>
              <a:spcAft>
                <a:spcPts val="1200"/>
              </a:spcAft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6012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B381F-3256-49FC-ACE6-ECA2F0CE5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Java Compiler Choose Which Method to Use?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08FF4C-B4C5-4CDB-A174-3A5158619F56}"/>
              </a:ext>
            </a:extLst>
          </p:cNvPr>
          <p:cNvSpPr txBox="1"/>
          <p:nvPr/>
        </p:nvSpPr>
        <p:spPr>
          <a:xfrm>
            <a:off x="899618" y="1828800"/>
            <a:ext cx="47391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Suppose we have three methods: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DAC792-0982-404C-A9D6-E122168AB02E}"/>
              </a:ext>
            </a:extLst>
          </p:cNvPr>
          <p:cNvSpPr txBox="1"/>
          <p:nvPr/>
        </p:nvSpPr>
        <p:spPr>
          <a:xfrm>
            <a:off x="1618495" y="2438400"/>
            <a:ext cx="33778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 max( int n1, int n2 )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BF1791-B0BE-4BBD-96EB-911A373A8438}"/>
              </a:ext>
            </a:extLst>
          </p:cNvPr>
          <p:cNvSpPr txBox="1"/>
          <p:nvPr/>
        </p:nvSpPr>
        <p:spPr>
          <a:xfrm>
            <a:off x="1618495" y="2971800"/>
            <a:ext cx="5075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double max( double n1, double n2 )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DDBD435-5A44-4690-AF69-2D964E76E2FC}"/>
              </a:ext>
            </a:extLst>
          </p:cNvPr>
          <p:cNvSpPr txBox="1"/>
          <p:nvPr/>
        </p:nvSpPr>
        <p:spPr>
          <a:xfrm>
            <a:off x="1618495" y="3583632"/>
            <a:ext cx="66111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double max( double n1, double n2, double n3 )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79AE8E-DEC6-4FAE-A413-39B07CD8CCDF}"/>
              </a:ext>
            </a:extLst>
          </p:cNvPr>
          <p:cNvSpPr txBox="1"/>
          <p:nvPr/>
        </p:nvSpPr>
        <p:spPr>
          <a:xfrm>
            <a:off x="2271943" y="4495800"/>
            <a:ext cx="3062057" cy="18004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max( 10, 20 ); // ??</a:t>
            </a:r>
          </a:p>
          <a:p>
            <a:pPr>
              <a:spcAft>
                <a:spcPts val="600"/>
              </a:spcAft>
            </a:pPr>
            <a:r>
              <a:rPr lang="en-US" dirty="0"/>
              <a:t>max( 1.2, 2.3 ); // ??</a:t>
            </a:r>
          </a:p>
          <a:p>
            <a:pPr>
              <a:spcAft>
                <a:spcPts val="600"/>
              </a:spcAft>
            </a:pPr>
            <a:r>
              <a:rPr lang="en-US" dirty="0"/>
              <a:t>max( 1, 2, 3 ); // ??</a:t>
            </a:r>
          </a:p>
          <a:p>
            <a:pPr>
              <a:spcAft>
                <a:spcPts val="600"/>
              </a:spcAft>
            </a:pPr>
            <a:r>
              <a:rPr lang="en-US" dirty="0"/>
              <a:t>max( 1, 2.3 ); // ??</a:t>
            </a:r>
          </a:p>
        </p:txBody>
      </p:sp>
    </p:spTree>
    <p:extLst>
      <p:ext uri="{BB962C8B-B14F-4D97-AF65-F5344CB8AC3E}">
        <p14:creationId xmlns:p14="http://schemas.microsoft.com/office/powerpoint/2010/main" val="238204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B381F-3256-49FC-ACE6-ECA2F0CE5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Ambiguous Invocation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08FF4C-B4C5-4CDB-A174-3A5158619F56}"/>
              </a:ext>
            </a:extLst>
          </p:cNvPr>
          <p:cNvSpPr txBox="1"/>
          <p:nvPr/>
        </p:nvSpPr>
        <p:spPr>
          <a:xfrm>
            <a:off x="899618" y="1828800"/>
            <a:ext cx="45306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Suppose we have two methods: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DAC792-0982-404C-A9D6-E122168AB02E}"/>
              </a:ext>
            </a:extLst>
          </p:cNvPr>
          <p:cNvSpPr txBox="1"/>
          <p:nvPr/>
        </p:nvSpPr>
        <p:spPr>
          <a:xfrm>
            <a:off x="1618495" y="2438400"/>
            <a:ext cx="4509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double max( int n1, double n2 )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BF1791-B0BE-4BBD-96EB-911A373A8438}"/>
              </a:ext>
            </a:extLst>
          </p:cNvPr>
          <p:cNvSpPr txBox="1"/>
          <p:nvPr/>
        </p:nvSpPr>
        <p:spPr>
          <a:xfrm>
            <a:off x="1618495" y="2971800"/>
            <a:ext cx="4509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double max( double n1, int n2 )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79AE8E-DEC6-4FAE-A413-39B07CD8CCDF}"/>
              </a:ext>
            </a:extLst>
          </p:cNvPr>
          <p:cNvSpPr txBox="1"/>
          <p:nvPr/>
        </p:nvSpPr>
        <p:spPr>
          <a:xfrm>
            <a:off x="2222025" y="4191000"/>
            <a:ext cx="3302507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max( 10, 20 ); // ??</a:t>
            </a:r>
          </a:p>
          <a:p>
            <a:pPr>
              <a:spcAft>
                <a:spcPts val="1200"/>
              </a:spcAft>
            </a:pPr>
            <a:r>
              <a:rPr lang="en-US" dirty="0"/>
              <a:t>max( 10.5, 20.5); // ??</a:t>
            </a:r>
          </a:p>
        </p:txBody>
      </p:sp>
    </p:spTree>
    <p:extLst>
      <p:ext uri="{BB962C8B-B14F-4D97-AF65-F5344CB8AC3E}">
        <p14:creationId xmlns:p14="http://schemas.microsoft.com/office/powerpoint/2010/main" val="15675372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DE53E-7BB5-43CD-AB60-A3B3758E4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Print Calendar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B7CE34-5FA8-497A-84A3-160F6B40E7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7787" y="1905000"/>
            <a:ext cx="6448425" cy="3743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2608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6AE37-2717-40D9-BC30-E357E2153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Top-Down Design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1C4BB4-EE09-4E18-B686-2FE2C960B6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0725" y="1752600"/>
            <a:ext cx="6543675" cy="490537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16C4CFE-C9C2-4C23-A7D7-3542C1BAADDD}"/>
              </a:ext>
            </a:extLst>
          </p:cNvPr>
          <p:cNvSpPr txBox="1"/>
          <p:nvPr/>
        </p:nvSpPr>
        <p:spPr>
          <a:xfrm>
            <a:off x="762000" y="5715000"/>
            <a:ext cx="23264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Bottom-Up</a:t>
            </a:r>
          </a:p>
          <a:p>
            <a:pPr algn="ctr"/>
            <a:r>
              <a:rPr lang="en-US" dirty="0"/>
              <a:t>Implementation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9C2F3CD-C5DF-4DFF-A979-70E2CF9A05F9}"/>
              </a:ext>
            </a:extLst>
          </p:cNvPr>
          <p:cNvCxnSpPr>
            <a:cxnSpLocks/>
          </p:cNvCxnSpPr>
          <p:nvPr/>
        </p:nvCxnSpPr>
        <p:spPr bwMode="auto">
          <a:xfrm flipV="1">
            <a:off x="1676400" y="1981200"/>
            <a:ext cx="0" cy="3733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51006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8B149-C138-48D3-B5EA-4AC0F5829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79686-5ECD-4A48-A4ED-086415B26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Chapter 6 of the textbook (there will be a quiz next week)</a:t>
            </a:r>
          </a:p>
        </p:txBody>
      </p:sp>
    </p:spTree>
    <p:extLst>
      <p:ext uri="{BB962C8B-B14F-4D97-AF65-F5344CB8AC3E}">
        <p14:creationId xmlns:p14="http://schemas.microsoft.com/office/powerpoint/2010/main" val="1051754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5AF9D-3EAC-4D80-8021-63378ECB3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Few More Things About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1DA54-F448-45A2-B8C1-6BD0328F9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Variable scope</a:t>
            </a:r>
          </a:p>
          <a:p>
            <a:r>
              <a:rPr lang="en-US" dirty="0"/>
              <a:t>Pass by value</a:t>
            </a:r>
          </a:p>
          <a:p>
            <a:r>
              <a:rPr lang="en-US" dirty="0"/>
              <a:t>Method overloading</a:t>
            </a:r>
          </a:p>
          <a:p>
            <a:r>
              <a:rPr lang="en-US" dirty="0"/>
              <a:t>Top-Down Design</a:t>
            </a:r>
          </a:p>
        </p:txBody>
      </p:sp>
    </p:spTree>
    <p:extLst>
      <p:ext uri="{BB962C8B-B14F-4D97-AF65-F5344CB8AC3E}">
        <p14:creationId xmlns:p14="http://schemas.microsoft.com/office/powerpoint/2010/main" val="1193583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EC79A-225D-45DD-9C16-CDF12163F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of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B51D0-061E-4719-BB5A-D13AAE3D9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1219200"/>
          </a:xfrm>
        </p:spPr>
        <p:txBody>
          <a:bodyPr/>
          <a:lstStyle/>
          <a:p>
            <a:r>
              <a:rPr lang="en-US" dirty="0"/>
              <a:t>The part of the program where a variable can be used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8594B2-9D4D-4740-98E4-8068028226B1}"/>
              </a:ext>
            </a:extLst>
          </p:cNvPr>
          <p:cNvSpPr txBox="1"/>
          <p:nvPr/>
        </p:nvSpPr>
        <p:spPr>
          <a:xfrm>
            <a:off x="3175104" y="3138881"/>
            <a:ext cx="4368696" cy="35855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public static void method1() {</a:t>
            </a:r>
          </a:p>
          <a:p>
            <a:pPr>
              <a:spcAft>
                <a:spcPts val="600"/>
              </a:spcAft>
            </a:pPr>
            <a:r>
              <a:rPr lang="en-US" dirty="0"/>
              <a:t>    … …</a:t>
            </a:r>
          </a:p>
          <a:p>
            <a:pPr>
              <a:spcAft>
                <a:spcPts val="600"/>
              </a:spcAft>
            </a:pPr>
            <a:r>
              <a:rPr lang="en-US" dirty="0"/>
              <a:t>    for (int </a:t>
            </a:r>
            <a:r>
              <a:rPr lang="en-US" b="1" dirty="0" err="1"/>
              <a:t>i</a:t>
            </a:r>
            <a:r>
              <a:rPr lang="en-US" dirty="0"/>
              <a:t> = 1; </a:t>
            </a:r>
            <a:r>
              <a:rPr lang="en-US" dirty="0" err="1"/>
              <a:t>i</a:t>
            </a:r>
            <a:r>
              <a:rPr lang="en-US" dirty="0"/>
              <a:t> &lt; 10;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pPr>
              <a:spcAft>
                <a:spcPts val="600"/>
              </a:spcAft>
            </a:pPr>
            <a:r>
              <a:rPr lang="en-US" dirty="0"/>
              <a:t>        … …</a:t>
            </a:r>
          </a:p>
          <a:p>
            <a:pPr>
              <a:spcAft>
                <a:spcPts val="600"/>
              </a:spcAft>
            </a:pPr>
            <a:r>
              <a:rPr lang="en-US" dirty="0"/>
              <a:t>        int </a:t>
            </a:r>
            <a:r>
              <a:rPr lang="en-US" b="1" dirty="0"/>
              <a:t>j</a:t>
            </a:r>
            <a:r>
              <a:rPr lang="en-US" dirty="0"/>
              <a:t>=0;</a:t>
            </a:r>
          </a:p>
          <a:p>
            <a:pPr>
              <a:spcAft>
                <a:spcPts val="600"/>
              </a:spcAft>
            </a:pPr>
            <a:r>
              <a:rPr lang="en-US" dirty="0"/>
              <a:t>        … …</a:t>
            </a:r>
          </a:p>
          <a:p>
            <a:pPr>
              <a:spcAft>
                <a:spcPts val="600"/>
              </a:spcAft>
            </a:pPr>
            <a:r>
              <a:rPr lang="en-US" dirty="0"/>
              <a:t>    }</a:t>
            </a:r>
          </a:p>
          <a:p>
            <a:pPr>
              <a:spcAft>
                <a:spcPts val="600"/>
              </a:spcAft>
            </a:pPr>
            <a:r>
              <a:rPr lang="en-US" dirty="0"/>
              <a:t>}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3DF691E-494E-4CB9-AD87-997A079221DB}"/>
              </a:ext>
            </a:extLst>
          </p:cNvPr>
          <p:cNvCxnSpPr>
            <a:cxnSpLocks/>
          </p:cNvCxnSpPr>
          <p:nvPr/>
        </p:nvCxnSpPr>
        <p:spPr bwMode="auto">
          <a:xfrm>
            <a:off x="1422504" y="4267200"/>
            <a:ext cx="1981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57AD1E5-1ACE-4756-ADEE-40CA94E09DF7}"/>
              </a:ext>
            </a:extLst>
          </p:cNvPr>
          <p:cNvCxnSpPr>
            <a:cxnSpLocks/>
          </p:cNvCxnSpPr>
          <p:nvPr/>
        </p:nvCxnSpPr>
        <p:spPr bwMode="auto">
          <a:xfrm>
            <a:off x="1422504" y="4267200"/>
            <a:ext cx="0" cy="1752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6F6246E-130D-440E-9EF5-140390AD7287}"/>
              </a:ext>
            </a:extLst>
          </p:cNvPr>
          <p:cNvCxnSpPr>
            <a:cxnSpLocks/>
          </p:cNvCxnSpPr>
          <p:nvPr/>
        </p:nvCxnSpPr>
        <p:spPr bwMode="auto">
          <a:xfrm>
            <a:off x="1422504" y="6019800"/>
            <a:ext cx="1981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CD830D3-C178-44E8-9EAD-BF44BB7CA144}"/>
              </a:ext>
            </a:extLst>
          </p:cNvPr>
          <p:cNvCxnSpPr>
            <a:cxnSpLocks/>
          </p:cNvCxnSpPr>
          <p:nvPr/>
        </p:nvCxnSpPr>
        <p:spPr bwMode="auto">
          <a:xfrm>
            <a:off x="1955904" y="5181600"/>
            <a:ext cx="1447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784A627-6E70-4F9B-BC9D-59A6D0644472}"/>
              </a:ext>
            </a:extLst>
          </p:cNvPr>
          <p:cNvCxnSpPr/>
          <p:nvPr/>
        </p:nvCxnSpPr>
        <p:spPr bwMode="auto">
          <a:xfrm>
            <a:off x="1955904" y="5181600"/>
            <a:ext cx="0" cy="838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0F632EA2-A46F-44FF-BE1F-F24A33CD9EEC}"/>
              </a:ext>
            </a:extLst>
          </p:cNvPr>
          <p:cNvSpPr txBox="1"/>
          <p:nvPr/>
        </p:nvSpPr>
        <p:spPr>
          <a:xfrm>
            <a:off x="1516196" y="3771980"/>
            <a:ext cx="1491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scope of </a:t>
            </a:r>
            <a:r>
              <a:rPr lang="en-US" dirty="0" err="1"/>
              <a:t>i</a:t>
            </a: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EA1ACA6-5B2D-4CF1-A84D-ADAAE3C97F4B}"/>
              </a:ext>
            </a:extLst>
          </p:cNvPr>
          <p:cNvSpPr txBox="1"/>
          <p:nvPr/>
        </p:nvSpPr>
        <p:spPr>
          <a:xfrm>
            <a:off x="1952088" y="4643735"/>
            <a:ext cx="15071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scope of j</a:t>
            </a:r>
          </a:p>
        </p:txBody>
      </p:sp>
    </p:spTree>
    <p:extLst>
      <p:ext uri="{BB962C8B-B14F-4D97-AF65-F5344CB8AC3E}">
        <p14:creationId xmlns:p14="http://schemas.microsoft.com/office/powerpoint/2010/main" val="1538215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2FB98-FF18-4F35-A420-D7C6AD7A7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Variable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FB1D25-CF00-4DB0-A1F1-C64FD25B07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267200"/>
          </a:xfrm>
        </p:spPr>
        <p:txBody>
          <a:bodyPr/>
          <a:lstStyle/>
          <a:p>
            <a:r>
              <a:rPr lang="en-US" dirty="0"/>
              <a:t>A variable defined inside a method is called a local variable</a:t>
            </a:r>
          </a:p>
          <a:p>
            <a:pPr lvl="1"/>
            <a:r>
              <a:rPr lang="en-US" dirty="0"/>
              <a:t>What are </a:t>
            </a:r>
            <a:r>
              <a:rPr lang="en-US" i="1" dirty="0"/>
              <a:t>non-local</a:t>
            </a:r>
            <a:r>
              <a:rPr lang="en-US" dirty="0"/>
              <a:t> variables??</a:t>
            </a:r>
          </a:p>
          <a:p>
            <a:r>
              <a:rPr lang="en-US" dirty="0"/>
              <a:t>The scope of a local variable starts from its declaration to the end of the block (i.e.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{}</a:t>
            </a:r>
            <a:r>
              <a:rPr lang="en-US" dirty="0"/>
              <a:t>) containing the variable</a:t>
            </a:r>
          </a:p>
          <a:p>
            <a:r>
              <a:rPr lang="en-US" dirty="0"/>
              <a:t>Method parameters are actually local variables</a:t>
            </a:r>
          </a:p>
        </p:txBody>
      </p:sp>
    </p:spTree>
    <p:extLst>
      <p:ext uri="{BB962C8B-B14F-4D97-AF65-F5344CB8AC3E}">
        <p14:creationId xmlns:p14="http://schemas.microsoft.com/office/powerpoint/2010/main" val="1332510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BA6E1F0-A411-4471-8862-610E2730E894}"/>
              </a:ext>
            </a:extLst>
          </p:cNvPr>
          <p:cNvSpPr/>
          <p:nvPr/>
        </p:nvSpPr>
        <p:spPr bwMode="auto">
          <a:xfrm>
            <a:off x="4876800" y="3352800"/>
            <a:ext cx="3365730" cy="1143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F51ACEF-E9BA-4BB2-B46E-65F6C16CEA31}"/>
              </a:ext>
            </a:extLst>
          </p:cNvPr>
          <p:cNvSpPr/>
          <p:nvPr/>
        </p:nvSpPr>
        <p:spPr bwMode="auto">
          <a:xfrm>
            <a:off x="4876800" y="4924526"/>
            <a:ext cx="3365730" cy="1143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2D2EEE-6A17-444D-BDC0-6CC6246F1BB9}"/>
              </a:ext>
            </a:extLst>
          </p:cNvPr>
          <p:cNvSpPr/>
          <p:nvPr/>
        </p:nvSpPr>
        <p:spPr bwMode="auto">
          <a:xfrm>
            <a:off x="1219200" y="3352800"/>
            <a:ext cx="3482748" cy="23915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3D781A-207A-4DBD-8F75-BC58001AE463}"/>
              </a:ext>
            </a:extLst>
          </p:cNvPr>
          <p:cNvSpPr/>
          <p:nvPr/>
        </p:nvSpPr>
        <p:spPr bwMode="auto">
          <a:xfrm>
            <a:off x="1524000" y="4114800"/>
            <a:ext cx="3177948" cy="1219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2C76AC-6624-49E9-8046-DA62F974B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Local Variable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5120F-0E40-4DEF-A165-F548210797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1143000"/>
          </a:xfrm>
        </p:spPr>
        <p:txBody>
          <a:bodyPr/>
          <a:lstStyle/>
          <a:p>
            <a:r>
              <a:rPr lang="en-US" dirty="0"/>
              <a:t>Two local variables with the same name cannot have overlapping scopes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B3E0CE-0CD2-4298-B7A6-02AF04FBB89C}"/>
              </a:ext>
            </a:extLst>
          </p:cNvPr>
          <p:cNvSpPr txBox="1"/>
          <p:nvPr/>
        </p:nvSpPr>
        <p:spPr>
          <a:xfrm>
            <a:off x="1219200" y="3359092"/>
            <a:ext cx="3482748" cy="23852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dirty="0"/>
              <a:t>for (int </a:t>
            </a:r>
            <a:r>
              <a:rPr lang="en-US" sz="2000" b="1" dirty="0" err="1"/>
              <a:t>i</a:t>
            </a:r>
            <a:r>
              <a:rPr lang="en-US" sz="2000" dirty="0"/>
              <a:t> = 1; </a:t>
            </a:r>
            <a:r>
              <a:rPr lang="en-US" sz="2000" dirty="0" err="1"/>
              <a:t>i</a:t>
            </a:r>
            <a:r>
              <a:rPr lang="en-US" sz="2000" dirty="0"/>
              <a:t> &lt; 10; </a:t>
            </a:r>
            <a:r>
              <a:rPr lang="en-US" sz="2000" dirty="0" err="1"/>
              <a:t>i</a:t>
            </a:r>
            <a:r>
              <a:rPr lang="en-US" sz="2000" dirty="0"/>
              <a:t>++) {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        … …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    for (int </a:t>
            </a:r>
            <a:r>
              <a:rPr lang="en-US" sz="2000" b="1" dirty="0" err="1"/>
              <a:t>i</a:t>
            </a:r>
            <a:r>
              <a:rPr lang="en-US" sz="2000" dirty="0"/>
              <a:t> = 1; </a:t>
            </a:r>
            <a:r>
              <a:rPr lang="en-US" sz="2000" dirty="0" err="1"/>
              <a:t>i</a:t>
            </a:r>
            <a:r>
              <a:rPr lang="en-US" sz="2000" dirty="0"/>
              <a:t> &lt; 10; </a:t>
            </a:r>
            <a:r>
              <a:rPr lang="en-US" sz="2000" dirty="0" err="1"/>
              <a:t>i</a:t>
            </a:r>
            <a:r>
              <a:rPr lang="en-US" sz="2000" dirty="0"/>
              <a:t>++)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         … …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    }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032CD9-614C-4025-A090-59BB03E0A9AA}"/>
              </a:ext>
            </a:extLst>
          </p:cNvPr>
          <p:cNvSpPr txBox="1"/>
          <p:nvPr/>
        </p:nvSpPr>
        <p:spPr>
          <a:xfrm>
            <a:off x="4876800" y="3359092"/>
            <a:ext cx="3365730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dirty="0"/>
              <a:t>for (int </a:t>
            </a:r>
            <a:r>
              <a:rPr lang="en-US" sz="2000" b="1" dirty="0" err="1"/>
              <a:t>i</a:t>
            </a:r>
            <a:r>
              <a:rPr lang="en-US" sz="2000" dirty="0"/>
              <a:t> = 1; </a:t>
            </a:r>
            <a:r>
              <a:rPr lang="en-US" sz="2000" dirty="0" err="1"/>
              <a:t>i</a:t>
            </a:r>
            <a:r>
              <a:rPr lang="en-US" sz="2000" dirty="0"/>
              <a:t> &lt; 10; </a:t>
            </a:r>
            <a:r>
              <a:rPr lang="en-US" sz="2000" dirty="0" err="1"/>
              <a:t>i</a:t>
            </a:r>
            <a:r>
              <a:rPr lang="en-US" sz="2000" dirty="0"/>
              <a:t>++) {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        … …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}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… …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for (int </a:t>
            </a:r>
            <a:r>
              <a:rPr lang="en-US" sz="2000" b="1" dirty="0" err="1"/>
              <a:t>i</a:t>
            </a:r>
            <a:r>
              <a:rPr lang="en-US" sz="2000" dirty="0"/>
              <a:t> = 1; </a:t>
            </a:r>
            <a:r>
              <a:rPr lang="en-US" sz="2000" dirty="0" err="1"/>
              <a:t>i</a:t>
            </a:r>
            <a:r>
              <a:rPr lang="en-US" sz="2000" dirty="0"/>
              <a:t> &lt; 10; </a:t>
            </a:r>
            <a:r>
              <a:rPr lang="en-US" sz="2000" dirty="0" err="1"/>
              <a:t>i</a:t>
            </a:r>
            <a:r>
              <a:rPr lang="en-US" sz="2000" dirty="0"/>
              <a:t>++) {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        … …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32358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B3588-0D6A-4B5E-9DFA-B7AD8C0EB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Swap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42B652-BD78-4D6F-8ECB-4881150C8859}"/>
              </a:ext>
            </a:extLst>
          </p:cNvPr>
          <p:cNvSpPr txBox="1"/>
          <p:nvPr/>
        </p:nvSpPr>
        <p:spPr>
          <a:xfrm>
            <a:off x="1752600" y="1828800"/>
            <a:ext cx="5125121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public static void swap(int a, int b) {</a:t>
            </a:r>
          </a:p>
          <a:p>
            <a:pPr>
              <a:spcAft>
                <a:spcPts val="600"/>
              </a:spcAft>
            </a:pPr>
            <a:r>
              <a:rPr lang="en-US" dirty="0"/>
              <a:t>    int temp = a;</a:t>
            </a:r>
          </a:p>
          <a:p>
            <a:pPr>
              <a:spcAft>
                <a:spcPts val="600"/>
              </a:spcAft>
            </a:pPr>
            <a:r>
              <a:rPr lang="en-US" dirty="0"/>
              <a:t>    a = b;</a:t>
            </a:r>
          </a:p>
          <a:p>
            <a:pPr>
              <a:spcAft>
                <a:spcPts val="600"/>
              </a:spcAft>
            </a:pPr>
            <a:r>
              <a:rPr lang="en-US" dirty="0"/>
              <a:t>    b = temp;</a:t>
            </a:r>
          </a:p>
          <a:p>
            <a:pPr>
              <a:spcAft>
                <a:spcPts val="600"/>
              </a:spcAft>
            </a:pPr>
            <a:r>
              <a:rPr lang="en-US" dirty="0"/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F7C516-7A7D-458C-9474-7D96C70712A7}"/>
              </a:ext>
            </a:extLst>
          </p:cNvPr>
          <p:cNvSpPr txBox="1"/>
          <p:nvPr/>
        </p:nvSpPr>
        <p:spPr>
          <a:xfrm>
            <a:off x="1752600" y="4572000"/>
            <a:ext cx="5518306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int a = 10, b = 20;</a:t>
            </a:r>
          </a:p>
          <a:p>
            <a:pPr>
              <a:spcAft>
                <a:spcPts val="1200"/>
              </a:spcAft>
            </a:pPr>
            <a:r>
              <a:rPr lang="en-US" dirty="0"/>
              <a:t>swap( a, b );</a:t>
            </a:r>
          </a:p>
          <a:p>
            <a:pPr>
              <a:spcAft>
                <a:spcPts val="1200"/>
              </a:spcAft>
            </a:pPr>
            <a:r>
              <a:rPr lang="en-US" dirty="0" err="1"/>
              <a:t>System.out.println</a:t>
            </a:r>
            <a:r>
              <a:rPr lang="en-US" dirty="0"/>
              <a:t> (a + ", " + b ); // ??</a:t>
            </a:r>
          </a:p>
        </p:txBody>
      </p:sp>
    </p:spTree>
    <p:extLst>
      <p:ext uri="{BB962C8B-B14F-4D97-AF65-F5344CB8AC3E}">
        <p14:creationId xmlns:p14="http://schemas.microsoft.com/office/powerpoint/2010/main" val="3640612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2856C-76DA-4DC1-8F78-4C9A1587D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By Value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82AC5-92A0-4938-83CB-531DFF295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1676400"/>
          </a:xfrm>
        </p:spPr>
        <p:txBody>
          <a:bodyPr/>
          <a:lstStyle/>
          <a:p>
            <a:r>
              <a:rPr lang="en-US" dirty="0"/>
              <a:t>When a method is invoked with a argument, the </a:t>
            </a:r>
            <a:r>
              <a:rPr lang="en-US" i="1" dirty="0"/>
              <a:t>value</a:t>
            </a:r>
            <a:r>
              <a:rPr lang="en-US" dirty="0"/>
              <a:t> of the argument is passed to the parameter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C2C80E-30BE-4D6D-B3C1-AD922597EA73}"/>
              </a:ext>
            </a:extLst>
          </p:cNvPr>
          <p:cNvSpPr txBox="1"/>
          <p:nvPr/>
        </p:nvSpPr>
        <p:spPr>
          <a:xfrm>
            <a:off x="1600200" y="3666938"/>
            <a:ext cx="4686091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dirty="0"/>
              <a:t>public static void </a:t>
            </a:r>
            <a:r>
              <a:rPr lang="en-US" sz="2000" dirty="0" err="1"/>
              <a:t>inc</a:t>
            </a:r>
            <a:r>
              <a:rPr lang="en-US" sz="2000" dirty="0"/>
              <a:t>( int n ) {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    ++n;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}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public static void main( String </a:t>
            </a:r>
            <a:r>
              <a:rPr lang="en-US" sz="2000" dirty="0" err="1"/>
              <a:t>args</a:t>
            </a:r>
            <a:r>
              <a:rPr lang="en-US" sz="2000" dirty="0"/>
              <a:t>[] ) {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    int n = 10;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    </a:t>
            </a:r>
            <a:r>
              <a:rPr lang="en-US" sz="2000" dirty="0" err="1"/>
              <a:t>inc</a:t>
            </a:r>
            <a:r>
              <a:rPr lang="en-US" sz="2000" dirty="0"/>
              <a:t>(n);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    </a:t>
            </a:r>
            <a:r>
              <a:rPr lang="en-US" sz="2000" dirty="0" err="1"/>
              <a:t>System.out.println</a:t>
            </a:r>
            <a:r>
              <a:rPr lang="en-US" sz="2000" dirty="0"/>
              <a:t>(n);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}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9C42924-E8F3-4978-AE14-9D934F3136A9}"/>
              </a:ext>
            </a:extLst>
          </p:cNvPr>
          <p:cNvCxnSpPr/>
          <p:nvPr/>
        </p:nvCxnSpPr>
        <p:spPr bwMode="auto">
          <a:xfrm>
            <a:off x="3429000" y="4267200"/>
            <a:ext cx="3505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FFE859F-AFE3-4305-8512-1E69AEA4E19A}"/>
              </a:ext>
            </a:extLst>
          </p:cNvPr>
          <p:cNvCxnSpPr/>
          <p:nvPr/>
        </p:nvCxnSpPr>
        <p:spPr bwMode="auto">
          <a:xfrm>
            <a:off x="3429000" y="5410200"/>
            <a:ext cx="3505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7A3C2D0-8DC4-4FDC-A631-B69EF8BE7535}"/>
              </a:ext>
            </a:extLst>
          </p:cNvPr>
          <p:cNvCxnSpPr/>
          <p:nvPr/>
        </p:nvCxnSpPr>
        <p:spPr bwMode="auto">
          <a:xfrm>
            <a:off x="3429000" y="5791200"/>
            <a:ext cx="3505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A6058EA-BA57-414D-99EA-8BA131D9D9A9}"/>
              </a:ext>
            </a:extLst>
          </p:cNvPr>
          <p:cNvCxnSpPr>
            <a:cxnSpLocks/>
          </p:cNvCxnSpPr>
          <p:nvPr/>
        </p:nvCxnSpPr>
        <p:spPr bwMode="auto">
          <a:xfrm>
            <a:off x="4800600" y="6172200"/>
            <a:ext cx="2133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BA6F5635-E756-463C-BB77-FD345F4018E5}"/>
              </a:ext>
            </a:extLst>
          </p:cNvPr>
          <p:cNvSpPr txBox="1"/>
          <p:nvPr/>
        </p:nvSpPr>
        <p:spPr>
          <a:xfrm>
            <a:off x="7133957" y="5972145"/>
            <a:ext cx="5212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(d)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29EC930-9946-474D-988B-2BCBBF4170F6}"/>
              </a:ext>
            </a:extLst>
          </p:cNvPr>
          <p:cNvSpPr txBox="1"/>
          <p:nvPr/>
        </p:nvSpPr>
        <p:spPr>
          <a:xfrm>
            <a:off x="7133957" y="5210145"/>
            <a:ext cx="5148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(a)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75C275A-D963-4B9A-8BB8-80F70B0B8501}"/>
              </a:ext>
            </a:extLst>
          </p:cNvPr>
          <p:cNvSpPr txBox="1"/>
          <p:nvPr/>
        </p:nvSpPr>
        <p:spPr>
          <a:xfrm>
            <a:off x="7133957" y="5598488"/>
            <a:ext cx="5212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(b)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4F17223-8522-4A2C-A3A1-D30A7BA19C76}"/>
              </a:ext>
            </a:extLst>
          </p:cNvPr>
          <p:cNvSpPr txBox="1"/>
          <p:nvPr/>
        </p:nvSpPr>
        <p:spPr>
          <a:xfrm>
            <a:off x="7133957" y="4067145"/>
            <a:ext cx="4988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(c)</a:t>
            </a:r>
          </a:p>
        </p:txBody>
      </p:sp>
    </p:spTree>
    <p:extLst>
      <p:ext uri="{BB962C8B-B14F-4D97-AF65-F5344CB8AC3E}">
        <p14:creationId xmlns:p14="http://schemas.microsoft.com/office/powerpoint/2010/main" val="1304700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BA2D9-58D8-40FB-9E0D-D8CFDCD23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Activation Record and Call Stack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AEE47-3579-4CF5-9DCE-7551FDBDC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3124200"/>
          </a:xfrm>
        </p:spPr>
        <p:txBody>
          <a:bodyPr/>
          <a:lstStyle/>
          <a:p>
            <a:r>
              <a:rPr lang="en-US" dirty="0"/>
              <a:t>An </a:t>
            </a:r>
            <a:r>
              <a:rPr lang="en-US" i="1" dirty="0"/>
              <a:t>activation record</a:t>
            </a:r>
            <a:r>
              <a:rPr lang="en-US" dirty="0"/>
              <a:t> contains the parameters and local variables of an invoked method</a:t>
            </a:r>
          </a:p>
          <a:p>
            <a:r>
              <a:rPr lang="en-US" dirty="0"/>
              <a:t>A </a:t>
            </a:r>
            <a:r>
              <a:rPr lang="en-US" i="1" dirty="0"/>
              <a:t>call stack</a:t>
            </a:r>
            <a:r>
              <a:rPr lang="en-US" dirty="0"/>
              <a:t> keeps the activation records of the active methods (i.e. methods that are not finished)</a:t>
            </a:r>
          </a:p>
        </p:txBody>
      </p:sp>
    </p:spTree>
    <p:extLst>
      <p:ext uri="{BB962C8B-B14F-4D97-AF65-F5344CB8AC3E}">
        <p14:creationId xmlns:p14="http://schemas.microsoft.com/office/powerpoint/2010/main" val="2821238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D2C71-E6E2-4308-A47C-B801AD231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Invocation Example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BF00353-90F5-47C3-B9D6-998725F86507}"/>
              </a:ext>
            </a:extLst>
          </p:cNvPr>
          <p:cNvSpPr/>
          <p:nvPr/>
        </p:nvSpPr>
        <p:spPr bwMode="auto">
          <a:xfrm>
            <a:off x="2971800" y="3886200"/>
            <a:ext cx="1492431" cy="12954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3578EA-3980-4CC1-A55E-9BE4CE67F617}"/>
              </a:ext>
            </a:extLst>
          </p:cNvPr>
          <p:cNvSpPr txBox="1"/>
          <p:nvPr/>
        </p:nvSpPr>
        <p:spPr>
          <a:xfrm>
            <a:off x="3352800" y="3905774"/>
            <a:ext cx="1083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main()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B7411A-C067-4451-9230-0EEB9CE29B7A}"/>
              </a:ext>
            </a:extLst>
          </p:cNvPr>
          <p:cNvSpPr txBox="1"/>
          <p:nvPr/>
        </p:nvSpPr>
        <p:spPr>
          <a:xfrm>
            <a:off x="3065151" y="4335194"/>
            <a:ext cx="12907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 = 10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54E77DD-6AF2-4D76-BD32-3DAC4656EA47}"/>
              </a:ext>
            </a:extLst>
          </p:cNvPr>
          <p:cNvSpPr/>
          <p:nvPr/>
        </p:nvSpPr>
        <p:spPr bwMode="auto">
          <a:xfrm>
            <a:off x="2971800" y="2514600"/>
            <a:ext cx="1492431" cy="12954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338178-E827-4147-AAFC-D01ECF9F56AE}"/>
              </a:ext>
            </a:extLst>
          </p:cNvPr>
          <p:cNvSpPr txBox="1"/>
          <p:nvPr/>
        </p:nvSpPr>
        <p:spPr>
          <a:xfrm>
            <a:off x="3352800" y="2534174"/>
            <a:ext cx="806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inc</a:t>
            </a:r>
            <a:r>
              <a:rPr lang="en-US" dirty="0"/>
              <a:t>()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9D6E93-DD36-4ADE-B6D0-2B05771FF80C}"/>
              </a:ext>
            </a:extLst>
          </p:cNvPr>
          <p:cNvSpPr txBox="1"/>
          <p:nvPr/>
        </p:nvSpPr>
        <p:spPr>
          <a:xfrm>
            <a:off x="3065151" y="2963594"/>
            <a:ext cx="12907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 = 10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F9A3B70-54D8-421C-845D-BD22D28EE8FB}"/>
              </a:ext>
            </a:extLst>
          </p:cNvPr>
          <p:cNvCxnSpPr>
            <a:cxnSpLocks/>
          </p:cNvCxnSpPr>
          <p:nvPr/>
        </p:nvCxnSpPr>
        <p:spPr bwMode="auto">
          <a:xfrm>
            <a:off x="2819400" y="2209800"/>
            <a:ext cx="0" cy="3124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C4D1F23D-ED70-4530-9B03-A9DDE69E2890}"/>
              </a:ext>
            </a:extLst>
          </p:cNvPr>
          <p:cNvCxnSpPr>
            <a:cxnSpLocks/>
          </p:cNvCxnSpPr>
          <p:nvPr/>
        </p:nvCxnSpPr>
        <p:spPr bwMode="auto">
          <a:xfrm>
            <a:off x="4648200" y="2209800"/>
            <a:ext cx="0" cy="3124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66A6DAC2-2372-47C2-8365-0D8B836BA715}"/>
              </a:ext>
            </a:extLst>
          </p:cNvPr>
          <p:cNvCxnSpPr/>
          <p:nvPr/>
        </p:nvCxnSpPr>
        <p:spPr bwMode="auto">
          <a:xfrm>
            <a:off x="2819400" y="5334000"/>
            <a:ext cx="1828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295998C0-442D-475A-83A3-62190BDEB8CC}"/>
              </a:ext>
            </a:extLst>
          </p:cNvPr>
          <p:cNvSpPr/>
          <p:nvPr/>
        </p:nvSpPr>
        <p:spPr bwMode="auto">
          <a:xfrm>
            <a:off x="930645" y="3886200"/>
            <a:ext cx="1492431" cy="12954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6321401-6C92-4A59-8214-43EA4FB2F055}"/>
              </a:ext>
            </a:extLst>
          </p:cNvPr>
          <p:cNvSpPr txBox="1"/>
          <p:nvPr/>
        </p:nvSpPr>
        <p:spPr>
          <a:xfrm>
            <a:off x="1311645" y="3905774"/>
            <a:ext cx="1083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main()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D907694-C01D-408C-90B8-126B15D17789}"/>
              </a:ext>
            </a:extLst>
          </p:cNvPr>
          <p:cNvSpPr txBox="1"/>
          <p:nvPr/>
        </p:nvSpPr>
        <p:spPr>
          <a:xfrm>
            <a:off x="1023996" y="4335194"/>
            <a:ext cx="12907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 = 10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22CDF4C9-B677-4962-8BF2-065D97C1D4D2}"/>
              </a:ext>
            </a:extLst>
          </p:cNvPr>
          <p:cNvCxnSpPr>
            <a:cxnSpLocks/>
          </p:cNvCxnSpPr>
          <p:nvPr/>
        </p:nvCxnSpPr>
        <p:spPr bwMode="auto">
          <a:xfrm>
            <a:off x="778245" y="2209800"/>
            <a:ext cx="0" cy="3124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EA95C5E7-CE6E-42D8-8DB6-08AE4444EBFF}"/>
              </a:ext>
            </a:extLst>
          </p:cNvPr>
          <p:cNvCxnSpPr>
            <a:cxnSpLocks/>
          </p:cNvCxnSpPr>
          <p:nvPr/>
        </p:nvCxnSpPr>
        <p:spPr bwMode="auto">
          <a:xfrm>
            <a:off x="2607045" y="2209800"/>
            <a:ext cx="0" cy="3124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05395958-670C-4D92-B29D-C3D479841CD7}"/>
              </a:ext>
            </a:extLst>
          </p:cNvPr>
          <p:cNvCxnSpPr/>
          <p:nvPr/>
        </p:nvCxnSpPr>
        <p:spPr bwMode="auto">
          <a:xfrm>
            <a:off x="778245" y="5334000"/>
            <a:ext cx="1828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B75A6890-FF89-42ED-95B4-6BF232251FEE}"/>
              </a:ext>
            </a:extLst>
          </p:cNvPr>
          <p:cNvSpPr/>
          <p:nvPr/>
        </p:nvSpPr>
        <p:spPr bwMode="auto">
          <a:xfrm>
            <a:off x="7010400" y="3886200"/>
            <a:ext cx="1492431" cy="12954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34FFE2A-BA05-417F-BEB1-0403B8FB0EB6}"/>
              </a:ext>
            </a:extLst>
          </p:cNvPr>
          <p:cNvSpPr txBox="1"/>
          <p:nvPr/>
        </p:nvSpPr>
        <p:spPr>
          <a:xfrm>
            <a:off x="7391400" y="3905774"/>
            <a:ext cx="1083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main()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8C92B74-9D69-419A-BBA4-5F00BBE2D7BD}"/>
              </a:ext>
            </a:extLst>
          </p:cNvPr>
          <p:cNvSpPr txBox="1"/>
          <p:nvPr/>
        </p:nvSpPr>
        <p:spPr>
          <a:xfrm>
            <a:off x="7103751" y="4335194"/>
            <a:ext cx="12907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 = 10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989B6E5B-9176-4AF9-B23C-219BD22C860F}"/>
              </a:ext>
            </a:extLst>
          </p:cNvPr>
          <p:cNvCxnSpPr>
            <a:cxnSpLocks/>
          </p:cNvCxnSpPr>
          <p:nvPr/>
        </p:nvCxnSpPr>
        <p:spPr bwMode="auto">
          <a:xfrm>
            <a:off x="6858000" y="2209800"/>
            <a:ext cx="0" cy="3124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9952547D-0A3A-4EDE-B391-259386A01D46}"/>
              </a:ext>
            </a:extLst>
          </p:cNvPr>
          <p:cNvCxnSpPr>
            <a:cxnSpLocks/>
          </p:cNvCxnSpPr>
          <p:nvPr/>
        </p:nvCxnSpPr>
        <p:spPr bwMode="auto">
          <a:xfrm>
            <a:off x="8686800" y="2209800"/>
            <a:ext cx="0" cy="3124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5A3301A0-83B5-4A19-BAB8-7D4A3264405B}"/>
              </a:ext>
            </a:extLst>
          </p:cNvPr>
          <p:cNvCxnSpPr/>
          <p:nvPr/>
        </p:nvCxnSpPr>
        <p:spPr bwMode="auto">
          <a:xfrm>
            <a:off x="6858000" y="5334000"/>
            <a:ext cx="1828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759CF3D6-C1F8-44BA-9FF2-821461304AB8}"/>
              </a:ext>
            </a:extLst>
          </p:cNvPr>
          <p:cNvSpPr/>
          <p:nvPr/>
        </p:nvSpPr>
        <p:spPr bwMode="auto">
          <a:xfrm>
            <a:off x="4969245" y="3886200"/>
            <a:ext cx="1492431" cy="12954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50955C7-A957-4611-AE86-E2A4B3ABB954}"/>
              </a:ext>
            </a:extLst>
          </p:cNvPr>
          <p:cNvSpPr txBox="1"/>
          <p:nvPr/>
        </p:nvSpPr>
        <p:spPr>
          <a:xfrm>
            <a:off x="5350245" y="3905774"/>
            <a:ext cx="1083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main()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2E99936-25B3-417F-8697-7189A9D128E8}"/>
              </a:ext>
            </a:extLst>
          </p:cNvPr>
          <p:cNvSpPr txBox="1"/>
          <p:nvPr/>
        </p:nvSpPr>
        <p:spPr>
          <a:xfrm>
            <a:off x="5062596" y="4335194"/>
            <a:ext cx="12907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 = 10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BBF862FC-CC9C-40A1-8746-F74F11293B60}"/>
              </a:ext>
            </a:extLst>
          </p:cNvPr>
          <p:cNvSpPr/>
          <p:nvPr/>
        </p:nvSpPr>
        <p:spPr bwMode="auto">
          <a:xfrm>
            <a:off x="4969245" y="2514600"/>
            <a:ext cx="1492431" cy="12954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DDED79D-E7D1-49D5-9993-B87D670C73A6}"/>
              </a:ext>
            </a:extLst>
          </p:cNvPr>
          <p:cNvSpPr txBox="1"/>
          <p:nvPr/>
        </p:nvSpPr>
        <p:spPr>
          <a:xfrm>
            <a:off x="5350245" y="2534174"/>
            <a:ext cx="806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inc</a:t>
            </a:r>
            <a:r>
              <a:rPr lang="en-US" dirty="0"/>
              <a:t>()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9841E07-2738-4462-8DB1-47AD0B6F7E47}"/>
              </a:ext>
            </a:extLst>
          </p:cNvPr>
          <p:cNvSpPr txBox="1"/>
          <p:nvPr/>
        </p:nvSpPr>
        <p:spPr>
          <a:xfrm>
            <a:off x="5062596" y="2963594"/>
            <a:ext cx="12907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 = 11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B1AE51D-A8EB-4305-A023-C18262F5F86B}"/>
              </a:ext>
            </a:extLst>
          </p:cNvPr>
          <p:cNvCxnSpPr>
            <a:cxnSpLocks/>
          </p:cNvCxnSpPr>
          <p:nvPr/>
        </p:nvCxnSpPr>
        <p:spPr bwMode="auto">
          <a:xfrm>
            <a:off x="4816845" y="2209800"/>
            <a:ext cx="0" cy="3124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7CDED487-E4E4-48B1-B70B-F56A042449A3}"/>
              </a:ext>
            </a:extLst>
          </p:cNvPr>
          <p:cNvCxnSpPr>
            <a:cxnSpLocks/>
          </p:cNvCxnSpPr>
          <p:nvPr/>
        </p:nvCxnSpPr>
        <p:spPr bwMode="auto">
          <a:xfrm>
            <a:off x="6645645" y="2209800"/>
            <a:ext cx="0" cy="3124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BDD2CFA5-D536-4165-8EB9-51279D3D7CDF}"/>
              </a:ext>
            </a:extLst>
          </p:cNvPr>
          <p:cNvCxnSpPr/>
          <p:nvPr/>
        </p:nvCxnSpPr>
        <p:spPr bwMode="auto">
          <a:xfrm>
            <a:off x="4816845" y="5334000"/>
            <a:ext cx="1828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CDB56897-F003-45A2-A49F-17FBDF7F3710}"/>
              </a:ext>
            </a:extLst>
          </p:cNvPr>
          <p:cNvSpPr txBox="1"/>
          <p:nvPr/>
        </p:nvSpPr>
        <p:spPr>
          <a:xfrm>
            <a:off x="1447800" y="5634335"/>
            <a:ext cx="5838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(a)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BB38A20C-62C0-4AF6-8B4F-1FFBA0EA7B40}"/>
              </a:ext>
            </a:extLst>
          </p:cNvPr>
          <p:cNvSpPr txBox="1"/>
          <p:nvPr/>
        </p:nvSpPr>
        <p:spPr>
          <a:xfrm>
            <a:off x="3441893" y="5634335"/>
            <a:ext cx="5918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(b)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E0AD376A-3745-44CF-9460-56B9BFD5E11B}"/>
              </a:ext>
            </a:extLst>
          </p:cNvPr>
          <p:cNvSpPr txBox="1"/>
          <p:nvPr/>
        </p:nvSpPr>
        <p:spPr>
          <a:xfrm>
            <a:off x="5542163" y="5634335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(c)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4039DD26-0CAC-4971-AAB1-73832E0ECC70}"/>
              </a:ext>
            </a:extLst>
          </p:cNvPr>
          <p:cNvSpPr txBox="1"/>
          <p:nvPr/>
        </p:nvSpPr>
        <p:spPr>
          <a:xfrm>
            <a:off x="7559608" y="5634335"/>
            <a:ext cx="5918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(d)</a:t>
            </a:r>
          </a:p>
        </p:txBody>
      </p:sp>
    </p:spTree>
    <p:extLst>
      <p:ext uri="{BB962C8B-B14F-4D97-AF65-F5344CB8AC3E}">
        <p14:creationId xmlns:p14="http://schemas.microsoft.com/office/powerpoint/2010/main" val="255711531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9423</TotalTime>
  <Words>726</Words>
  <Application>Microsoft Office PowerPoint</Application>
  <PresentationFormat>On-screen Show (4:3)</PresentationFormat>
  <Paragraphs>124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Courier New</vt:lpstr>
      <vt:lpstr>Tahoma</vt:lpstr>
      <vt:lpstr>Wingdings</vt:lpstr>
      <vt:lpstr>Blueprint</vt:lpstr>
      <vt:lpstr>CS2011 Introduction to Programming I Methods (II)</vt:lpstr>
      <vt:lpstr>A Few More Things About Methods</vt:lpstr>
      <vt:lpstr>Scope of Variables</vt:lpstr>
      <vt:lpstr>Local Variable …</vt:lpstr>
      <vt:lpstr>… Local Variable</vt:lpstr>
      <vt:lpstr>Example: Swap </vt:lpstr>
      <vt:lpstr>Pass By Value</vt:lpstr>
      <vt:lpstr>Activation Record and Call Stack</vt:lpstr>
      <vt:lpstr>Method Invocation Example</vt:lpstr>
      <vt:lpstr>Same Method for Different Types</vt:lpstr>
      <vt:lpstr>Method Overloading</vt:lpstr>
      <vt:lpstr>How Does Java Compiler Choose Which Method to Use?</vt:lpstr>
      <vt:lpstr>Ambiguous Invocation</vt:lpstr>
      <vt:lpstr>Example: Print Calendar</vt:lpstr>
      <vt:lpstr>Top-Down Design</vt:lpstr>
      <vt:lpstr>Readings</vt:lpstr>
    </vt:vector>
  </TitlesOfParts>
  <Company>University of California, Santa Barbara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 Java Programming Basic Language Features</dc:title>
  <dc:creator>cysun</dc:creator>
  <cp:lastModifiedBy>cysun</cp:lastModifiedBy>
  <cp:revision>601</cp:revision>
  <cp:lastPrinted>1601-01-01T00:00:00Z</cp:lastPrinted>
  <dcterms:created xsi:type="dcterms:W3CDTF">2003-06-24T23:22:57Z</dcterms:created>
  <dcterms:modified xsi:type="dcterms:W3CDTF">2018-10-27T00:06:03Z</dcterms:modified>
</cp:coreProperties>
</file>