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364" r:id="rId6"/>
    <p:sldId id="284" r:id="rId7"/>
    <p:sldId id="291" r:id="rId8"/>
    <p:sldId id="367" r:id="rId9"/>
    <p:sldId id="365" r:id="rId10"/>
    <p:sldId id="366" r:id="rId11"/>
    <p:sldId id="369" r:id="rId12"/>
    <p:sldId id="368" r:id="rId13"/>
    <p:sldId id="289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 autoAdjust="0"/>
    <p:restoredTop sz="96192" autoAdjust="0"/>
  </p:normalViewPr>
  <p:slideViewPr>
    <p:cSldViewPr>
      <p:cViewPr varScale="1">
        <p:scale>
          <a:sx n="75" d="100"/>
          <a:sy n="75" d="100"/>
        </p:scale>
        <p:origin x="14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8F1A5-A1F2-421D-A0A8-025279C8C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783EC-1582-4CD0-90D8-21CBC6219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62D9F-ECE7-469E-9B41-09B5868D5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F355C-2198-4725-8D94-62317A86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CFF82-A358-4D59-BC00-A14276BF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05E4C-081D-4F1E-B142-08216265E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A83EE1-F197-448B-A1B7-23ED903B53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28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Loop Statements (I)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8C88E-4018-45E0-91E4-85D5BD309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Bin2Dec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A6AF-0E32-4498-8A8F-4D1A79703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828800"/>
          </a:xfrm>
        </p:spPr>
        <p:txBody>
          <a:bodyPr/>
          <a:lstStyle/>
          <a:p>
            <a:r>
              <a:rPr lang="en-US" dirty="0"/>
              <a:t>Calculate the decimal value of a given binary number</a:t>
            </a:r>
          </a:p>
          <a:p>
            <a:r>
              <a:rPr lang="en-US" dirty="0"/>
              <a:t>For 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F77C6-CCEE-4703-A46A-70F1AE0FAD2B}"/>
              </a:ext>
            </a:extLst>
          </p:cNvPr>
          <p:cNvSpPr txBox="1"/>
          <p:nvPr/>
        </p:nvSpPr>
        <p:spPr>
          <a:xfrm>
            <a:off x="1600200" y="3886200"/>
            <a:ext cx="56989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1101 = 1 x 2</a:t>
            </a:r>
            <a:r>
              <a:rPr lang="en-US" baseline="30000" dirty="0"/>
              <a:t>0</a:t>
            </a:r>
            <a:r>
              <a:rPr lang="en-US" dirty="0"/>
              <a:t> + 0 x 2</a:t>
            </a:r>
            <a:r>
              <a:rPr lang="en-US" baseline="30000" dirty="0"/>
              <a:t>1</a:t>
            </a:r>
            <a:r>
              <a:rPr lang="en-US" dirty="0"/>
              <a:t> + 1 x 2</a:t>
            </a:r>
            <a:r>
              <a:rPr lang="en-US" baseline="30000" dirty="0"/>
              <a:t>2</a:t>
            </a:r>
            <a:r>
              <a:rPr lang="en-US" dirty="0"/>
              <a:t> + 1 x 2</a:t>
            </a:r>
            <a:r>
              <a:rPr lang="en-US" baseline="30000" dirty="0"/>
              <a:t>3</a:t>
            </a:r>
          </a:p>
          <a:p>
            <a:r>
              <a:rPr lang="en-US" dirty="0"/>
              <a:t>        = 1 x 1 + 0 x 2 + 1 x 4 + 1 x 8</a:t>
            </a:r>
          </a:p>
          <a:p>
            <a:r>
              <a:rPr lang="en-US" dirty="0"/>
              <a:t>        = 1 + 0 + 4 + 8</a:t>
            </a:r>
          </a:p>
          <a:p>
            <a:r>
              <a:rPr lang="en-US" dirty="0"/>
              <a:t>        = 13</a:t>
            </a:r>
          </a:p>
        </p:txBody>
      </p:sp>
    </p:spTree>
    <p:extLst>
      <p:ext uri="{BB962C8B-B14F-4D97-AF65-F5344CB8AC3E}">
        <p14:creationId xmlns:p14="http://schemas.microsoft.com/office/powerpoint/2010/main" val="395403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25A63-C913-486F-BF80-EA0CE2416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 the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DDF70-A54B-4CAE-857D-4BE021286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the </a:t>
            </a:r>
            <a:r>
              <a:rPr lang="en-US" i="1" dirty="0"/>
              <a:t>repeating pattern</a:t>
            </a:r>
            <a:r>
              <a:rPr lang="en-US" dirty="0"/>
              <a:t> and decide  </a:t>
            </a:r>
            <a:r>
              <a:rPr lang="en-US" i="1" dirty="0"/>
              <a:t>the unit of work</a:t>
            </a:r>
            <a:r>
              <a:rPr lang="en-US" dirty="0"/>
              <a:t> done in each iteration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Initial state ??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of state ??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Loop condition ??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79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8A46F-BEA1-4678-91FB-FD64CD58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Addition Quiz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611DD-3507-4CCA-837E-7C72C69F6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program asks if the user wants to continue after each question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"Y"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"y"</a:t>
            </a:r>
            <a:r>
              <a:rPr lang="en-US" dirty="0"/>
              <a:t> : create another question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"N"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"n"</a:t>
            </a:r>
            <a:r>
              <a:rPr lang="en-US" dirty="0"/>
              <a:t>: exit</a:t>
            </a:r>
          </a:p>
        </p:txBody>
      </p:sp>
    </p:spTree>
    <p:extLst>
      <p:ext uri="{BB962C8B-B14F-4D97-AF65-F5344CB8AC3E}">
        <p14:creationId xmlns:p14="http://schemas.microsoft.com/office/powerpoint/2010/main" val="1295354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02A20F91-B7F6-47EE-8181-93D85B6DC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 … while</a:t>
            </a:r>
            <a:r>
              <a:rPr lang="en-US" altLang="en-US" dirty="0"/>
              <a:t> statement</a:t>
            </a:r>
          </a:p>
        </p:txBody>
      </p:sp>
      <p:sp>
        <p:nvSpPr>
          <p:cNvPr id="15257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7E5D5CE-D425-4C7F-BF80-76A0746C038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3810000"/>
            <a:ext cx="7772400" cy="243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It's like a while loop except that the statement(s) will be executed at least once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Notice 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en-US" sz="2800" dirty="0"/>
              <a:t> at the end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Flow chart ??</a:t>
            </a:r>
          </a:p>
          <a:p>
            <a:pPr>
              <a:lnSpc>
                <a:spcPct val="90000"/>
              </a:lnSpc>
            </a:pPr>
            <a:r>
              <a:rPr lang="en-US" altLang="en-US" sz="2800" dirty="0" err="1"/>
              <a:t>AdditionQuiz</a:t>
            </a:r>
            <a:r>
              <a:rPr lang="en-US" altLang="en-US" sz="2800" dirty="0"/>
              <a:t> is more </a:t>
            </a:r>
            <a:r>
              <a:rPr lang="en-US" altLang="en-US" sz="2800" i="1" dirty="0"/>
              <a:t>natural</a:t>
            </a:r>
            <a:r>
              <a:rPr lang="en-US" altLang="en-US" sz="2800" dirty="0"/>
              <a:t> with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do…while</a:t>
            </a:r>
          </a:p>
        </p:txBody>
      </p:sp>
      <p:sp>
        <p:nvSpPr>
          <p:cNvPr id="152581" name="Text Box 5">
            <a:extLst>
              <a:ext uri="{FF2B5EF4-FFF2-40B4-BE49-F238E27FC236}">
                <a16:creationId xmlns:a16="http://schemas.microsoft.com/office/drawing/2014/main" id="{AC9077E3-1CD4-4AEF-8D8D-EBF71DB11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2199" y="1828800"/>
            <a:ext cx="5343001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2800" b="1" dirty="0">
                <a:solidFill>
                  <a:schemeClr val="tx2"/>
                </a:solidFill>
              </a:rPr>
              <a:t>do {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    </a:t>
            </a:r>
            <a:r>
              <a:rPr lang="en-US" altLang="en-US" sz="2800" i="1" dirty="0"/>
              <a:t>statement(s)</a:t>
            </a:r>
            <a:endParaRPr lang="en-US" altLang="en-US" sz="2800" dirty="0"/>
          </a:p>
          <a:p>
            <a:pPr>
              <a:spcAft>
                <a:spcPts val="600"/>
              </a:spcAft>
            </a:pPr>
            <a:r>
              <a:rPr lang="en-US" altLang="en-US" sz="2800" b="1" dirty="0">
                <a:solidFill>
                  <a:schemeClr val="tx2"/>
                </a:solidFill>
              </a:rPr>
              <a:t>} while (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boolean</a:t>
            </a:r>
            <a:r>
              <a:rPr lang="en-US" altLang="en-US" sz="2800" i="1" dirty="0"/>
              <a:t>-expression </a:t>
            </a:r>
            <a:r>
              <a:rPr lang="en-US" altLang="en-US" sz="2800" b="1" dirty="0">
                <a:solidFill>
                  <a:schemeClr val="tx2"/>
                </a:solidFill>
              </a:rPr>
              <a:t>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F02F1-A4CD-4420-8742-2F63B9194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Certain Things Can Be Done by Both Human and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77A83-F63B-4004-A1B7-F50693507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example, in our labs we have done: convert mile to kilometer, sort three numbers, calculate the decimal value of a 4-digit binary number …</a:t>
            </a:r>
          </a:p>
        </p:txBody>
      </p:sp>
    </p:spTree>
    <p:extLst>
      <p:ext uri="{BB962C8B-B14F-4D97-AF65-F5344CB8AC3E}">
        <p14:creationId xmlns:p14="http://schemas.microsoft.com/office/powerpoint/2010/main" val="2732425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A8B1-496C-4FC6-AF8C-BA153170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Certain Things Are More Suitable for Computers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8B3CC-06DC-4779-9BDE-876196D28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Display "Welcome to Java" a thousand times</a:t>
            </a:r>
          </a:p>
          <a:p>
            <a:r>
              <a:rPr lang="en-US" dirty="0"/>
              <a:t>Sort one million numbers</a:t>
            </a:r>
          </a:p>
          <a:p>
            <a:r>
              <a:rPr lang="en-US" dirty="0"/>
              <a:t>… …</a:t>
            </a:r>
          </a:p>
          <a:p>
            <a:r>
              <a:rPr lang="en-US" i="1" dirty="0"/>
              <a:t>Loop statements</a:t>
            </a:r>
            <a:r>
              <a:rPr lang="en-US" dirty="0"/>
              <a:t> allow us to make computers do what they do best: </a:t>
            </a:r>
            <a:r>
              <a:rPr lang="en-US" i="1" dirty="0"/>
              <a:t>repetitive work at very high speed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0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8EFBA-EC35-4BC7-844C-D33A9485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Welcome20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8308-594E-436A-96AF-58D1A5F0C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Display "Welcome to Java" 20 times</a:t>
            </a:r>
          </a:p>
        </p:txBody>
      </p:sp>
    </p:spTree>
    <p:extLst>
      <p:ext uri="{BB962C8B-B14F-4D97-AF65-F5344CB8AC3E}">
        <p14:creationId xmlns:p14="http://schemas.microsoft.com/office/powerpoint/2010/main" val="36962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74304-803A-49E6-943C-476E4953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36DB-BC74-4BC8-A3AB-69C997392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81400"/>
            <a:ext cx="7772400" cy="2514600"/>
          </a:xfrm>
        </p:spPr>
        <p:txBody>
          <a:bodyPr/>
          <a:lstStyle/>
          <a:p>
            <a:r>
              <a:rPr lang="en-US" sz="2800" dirty="0"/>
              <a:t>If the </a:t>
            </a:r>
            <a:r>
              <a:rPr lang="en-US" sz="2800" dirty="0" err="1"/>
              <a:t>boolean</a:t>
            </a:r>
            <a:r>
              <a:rPr lang="en-US" sz="2800" dirty="0"/>
              <a:t> expression evaluates to true, execute the statement(s) in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2800" dirty="0">
                <a:cs typeface="Courier New" panose="02070309020205020404" pitchFamily="49" charset="0"/>
              </a:rPr>
              <a:t>; </a:t>
            </a:r>
            <a:r>
              <a:rPr lang="en-US" sz="2800" u="sng" dirty="0">
                <a:cs typeface="Courier New" panose="02070309020205020404" pitchFamily="49" charset="0"/>
              </a:rPr>
              <a:t>repeat until the condition is no longer true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2800" dirty="0"/>
              <a:t> can be omitted if there's only one statement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138265-7BAE-47F4-A601-FA9919231F8D}"/>
              </a:ext>
            </a:extLst>
          </p:cNvPr>
          <p:cNvSpPr/>
          <p:nvPr/>
        </p:nvSpPr>
        <p:spPr>
          <a:xfrm>
            <a:off x="1828800" y="1838235"/>
            <a:ext cx="54102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2"/>
                </a:solidFill>
              </a:rPr>
              <a:t>while (</a:t>
            </a:r>
            <a:r>
              <a:rPr lang="en-US" sz="2800" dirty="0"/>
              <a:t> </a:t>
            </a:r>
            <a:r>
              <a:rPr lang="en-US" sz="2800" i="1" dirty="0" err="1"/>
              <a:t>boolean</a:t>
            </a:r>
            <a:r>
              <a:rPr lang="en-US" sz="2800" i="1" dirty="0"/>
              <a:t>-expression</a:t>
            </a:r>
            <a:r>
              <a:rPr lang="en-US" sz="2800" dirty="0"/>
              <a:t> </a:t>
            </a:r>
            <a:r>
              <a:rPr lang="en-US" sz="2800" b="1" dirty="0">
                <a:solidFill>
                  <a:schemeClr val="tx2"/>
                </a:solidFill>
              </a:rPr>
              <a:t>) {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    </a:t>
            </a:r>
            <a:r>
              <a:rPr lang="en-US" sz="2800" i="1" dirty="0"/>
              <a:t>statement(s)</a:t>
            </a: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1127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CD3EE0BA-9B12-4D3F-89B8-7C5F63F3B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Flow of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en-US" dirty="0"/>
              <a:t> Statement</a:t>
            </a:r>
          </a:p>
        </p:txBody>
      </p:sp>
      <p:sp>
        <p:nvSpPr>
          <p:cNvPr id="145411" name="AutoShape 3">
            <a:extLst>
              <a:ext uri="{FF2B5EF4-FFF2-40B4-BE49-F238E27FC236}">
                <a16:creationId xmlns:a16="http://schemas.microsoft.com/office/drawing/2014/main" id="{BAC3C891-6984-4410-BBFE-06B777881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592388"/>
            <a:ext cx="3276600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while(condition)</a:t>
            </a:r>
          </a:p>
        </p:txBody>
      </p:sp>
      <p:sp>
        <p:nvSpPr>
          <p:cNvPr id="145412" name="Rectangle 4">
            <a:extLst>
              <a:ext uri="{FF2B5EF4-FFF2-40B4-BE49-F238E27FC236}">
                <a16:creationId xmlns:a16="http://schemas.microsoft.com/office/drawing/2014/main" id="{2E836294-840C-4A2D-B896-3D7074F43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275" y="4419600"/>
            <a:ext cx="2133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statement(s)</a:t>
            </a:r>
          </a:p>
        </p:txBody>
      </p:sp>
      <p:sp>
        <p:nvSpPr>
          <p:cNvPr id="145413" name="Line 5">
            <a:extLst>
              <a:ext uri="{FF2B5EF4-FFF2-40B4-BE49-F238E27FC236}">
                <a16:creationId xmlns:a16="http://schemas.microsoft.com/office/drawing/2014/main" id="{9A112525-6AC9-4DA3-8A70-0DF4DB6F8A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7075" y="36576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414" name="Line 6">
            <a:extLst>
              <a:ext uri="{FF2B5EF4-FFF2-40B4-BE49-F238E27FC236}">
                <a16:creationId xmlns:a16="http://schemas.microsoft.com/office/drawing/2014/main" id="{30041014-01BF-4995-BA8D-C13977871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7075" y="5791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415" name="Line 7">
            <a:extLst>
              <a:ext uri="{FF2B5EF4-FFF2-40B4-BE49-F238E27FC236}">
                <a16:creationId xmlns:a16="http://schemas.microsoft.com/office/drawing/2014/main" id="{FFB15367-2789-47E6-92F4-5C87D00F8A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7075" y="17526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416" name="Line 8">
            <a:extLst>
              <a:ext uri="{FF2B5EF4-FFF2-40B4-BE49-F238E27FC236}">
                <a16:creationId xmlns:a16="http://schemas.microsoft.com/office/drawing/2014/main" id="{5A6295B9-A955-4F00-8090-1D406C1A93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121271"/>
            <a:ext cx="1108075" cy="292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417" name="Line 9">
            <a:extLst>
              <a:ext uri="{FF2B5EF4-FFF2-40B4-BE49-F238E27FC236}">
                <a16:creationId xmlns:a16="http://schemas.microsoft.com/office/drawing/2014/main" id="{B6115CF2-F43A-45D5-A616-E6525FDFB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0275" y="3124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418" name="Line 10">
            <a:extLst>
              <a:ext uri="{FF2B5EF4-FFF2-40B4-BE49-F238E27FC236}">
                <a16:creationId xmlns:a16="http://schemas.microsoft.com/office/drawing/2014/main" id="{7B342E9E-E781-4669-B250-305D23B043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37075" y="57912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419" name="Text Box 11">
            <a:extLst>
              <a:ext uri="{FF2B5EF4-FFF2-40B4-BE49-F238E27FC236}">
                <a16:creationId xmlns:a16="http://schemas.microsoft.com/office/drawing/2014/main" id="{F6A65753-B97C-46B5-8019-3E3835709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3275" y="3810000"/>
            <a:ext cx="71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/>
              <a:t>true</a:t>
            </a:r>
          </a:p>
        </p:txBody>
      </p:sp>
      <p:sp>
        <p:nvSpPr>
          <p:cNvPr id="145420" name="Text Box 12">
            <a:extLst>
              <a:ext uri="{FF2B5EF4-FFF2-40B4-BE49-F238E27FC236}">
                <a16:creationId xmlns:a16="http://schemas.microsoft.com/office/drawing/2014/main" id="{04A7D477-FF1D-4013-97F0-9EEF00953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75" y="2590800"/>
            <a:ext cx="790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/>
              <a:t>false</a:t>
            </a:r>
          </a:p>
        </p:txBody>
      </p:sp>
      <p:sp>
        <p:nvSpPr>
          <p:cNvPr id="145421" name="Line 13">
            <a:extLst>
              <a:ext uri="{FF2B5EF4-FFF2-40B4-BE49-F238E27FC236}">
                <a16:creationId xmlns:a16="http://schemas.microsoft.com/office/drawing/2014/main" id="{2D6E0B31-1CCE-4901-A5F2-DC29C5657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562600"/>
            <a:ext cx="217487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422" name="Line 14">
            <a:extLst>
              <a:ext uri="{FF2B5EF4-FFF2-40B4-BE49-F238E27FC236}">
                <a16:creationId xmlns:a16="http://schemas.microsoft.com/office/drawing/2014/main" id="{DE2929B5-AF69-4618-8505-D40AE60852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121270"/>
            <a:ext cx="0" cy="244132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145423" name="Line 15">
            <a:extLst>
              <a:ext uri="{FF2B5EF4-FFF2-40B4-BE49-F238E27FC236}">
                <a16:creationId xmlns:a16="http://schemas.microsoft.com/office/drawing/2014/main" id="{943474CE-4651-4340-A9D9-8D0BE7348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1242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811A189-AD58-44AD-A71D-213425404FA3}"/>
              </a:ext>
            </a:extLst>
          </p:cNvPr>
          <p:cNvCxnSpPr>
            <a:stCxn id="145412" idx="2"/>
          </p:cNvCxnSpPr>
          <p:nvPr/>
        </p:nvCxnSpPr>
        <p:spPr bwMode="auto">
          <a:xfrm>
            <a:off x="4537075" y="5181600"/>
            <a:ext cx="0" cy="38099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1B7C2358-2015-4B14-BB9E-96B572618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 dirty="0"/>
              <a:t> vs.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157699" name="AutoShape 3">
            <a:extLst>
              <a:ext uri="{FF2B5EF4-FFF2-40B4-BE49-F238E27FC236}">
                <a16:creationId xmlns:a16="http://schemas.microsoft.com/office/drawing/2014/main" id="{78779047-2F75-4434-8734-2AF7E7447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592388"/>
            <a:ext cx="2789426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if(condition)</a:t>
            </a:r>
          </a:p>
        </p:txBody>
      </p:sp>
      <p:sp>
        <p:nvSpPr>
          <p:cNvPr id="157700" name="Rectangle 4">
            <a:extLst>
              <a:ext uri="{FF2B5EF4-FFF2-40B4-BE49-F238E27FC236}">
                <a16:creationId xmlns:a16="http://schemas.microsoft.com/office/drawing/2014/main" id="{00DE70D8-E8D8-4876-A891-47F58E1C1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031" y="4419600"/>
            <a:ext cx="1816371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statements</a:t>
            </a:r>
          </a:p>
        </p:txBody>
      </p:sp>
      <p:sp>
        <p:nvSpPr>
          <p:cNvPr id="157701" name="Line 5">
            <a:extLst>
              <a:ext uri="{FF2B5EF4-FFF2-40B4-BE49-F238E27FC236}">
                <a16:creationId xmlns:a16="http://schemas.microsoft.com/office/drawing/2014/main" id="{01E54A28-A98B-40C6-8481-D96BF3CCEB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3216" y="3657600"/>
            <a:ext cx="1351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02" name="Line 6">
            <a:extLst>
              <a:ext uri="{FF2B5EF4-FFF2-40B4-BE49-F238E27FC236}">
                <a16:creationId xmlns:a16="http://schemas.microsoft.com/office/drawing/2014/main" id="{2C0CD864-6067-4279-ACEE-670330FB0E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3216" y="5181600"/>
            <a:ext cx="1351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03" name="Line 7">
            <a:extLst>
              <a:ext uri="{FF2B5EF4-FFF2-40B4-BE49-F238E27FC236}">
                <a16:creationId xmlns:a16="http://schemas.microsoft.com/office/drawing/2014/main" id="{0AB50EFB-926B-45EC-B6EA-9EC75296FA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3216" y="1752600"/>
            <a:ext cx="1351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04" name="Line 8">
            <a:extLst>
              <a:ext uri="{FF2B5EF4-FFF2-40B4-BE49-F238E27FC236}">
                <a16:creationId xmlns:a16="http://schemas.microsoft.com/office/drawing/2014/main" id="{236F0059-F96F-4947-9F44-7C1E2183AF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5226" y="3122612"/>
            <a:ext cx="943323" cy="31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05" name="Line 9">
            <a:extLst>
              <a:ext uri="{FF2B5EF4-FFF2-40B4-BE49-F238E27FC236}">
                <a16:creationId xmlns:a16="http://schemas.microsoft.com/office/drawing/2014/main" id="{7A9B81A2-514D-4028-8C90-C9891AC313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8550" y="3124200"/>
            <a:ext cx="1351" cy="2667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06" name="Line 10">
            <a:extLst>
              <a:ext uri="{FF2B5EF4-FFF2-40B4-BE49-F238E27FC236}">
                <a16:creationId xmlns:a16="http://schemas.microsoft.com/office/drawing/2014/main" id="{D5E0A655-FE16-40F6-AEA0-40518D6E14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3216" y="5791200"/>
            <a:ext cx="2335334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07" name="Text Box 11">
            <a:extLst>
              <a:ext uri="{FF2B5EF4-FFF2-40B4-BE49-F238E27FC236}">
                <a16:creationId xmlns:a16="http://schemas.microsoft.com/office/drawing/2014/main" id="{FDE036BB-CB61-4137-9970-3FE148501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086" y="3810000"/>
            <a:ext cx="71087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/>
              <a:t>true</a:t>
            </a:r>
          </a:p>
        </p:txBody>
      </p:sp>
      <p:sp>
        <p:nvSpPr>
          <p:cNvPr id="157708" name="Text Box 12">
            <a:extLst>
              <a:ext uri="{FF2B5EF4-FFF2-40B4-BE49-F238E27FC236}">
                <a16:creationId xmlns:a16="http://schemas.microsoft.com/office/drawing/2014/main" id="{2C913E1D-537A-442F-BABE-405D35D05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0105" y="2590800"/>
            <a:ext cx="79060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/>
              <a:t>false</a:t>
            </a:r>
          </a:p>
        </p:txBody>
      </p:sp>
      <p:sp>
        <p:nvSpPr>
          <p:cNvPr id="157710" name="AutoShape 14">
            <a:extLst>
              <a:ext uri="{FF2B5EF4-FFF2-40B4-BE49-F238E27FC236}">
                <a16:creationId xmlns:a16="http://schemas.microsoft.com/office/drawing/2014/main" id="{A1E3B614-2934-4663-A2EE-FB0C7D916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2929" y="2592388"/>
            <a:ext cx="2371936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while(condition)</a:t>
            </a:r>
          </a:p>
        </p:txBody>
      </p:sp>
      <p:sp>
        <p:nvSpPr>
          <p:cNvPr id="157711" name="Rectangle 15">
            <a:extLst>
              <a:ext uri="{FF2B5EF4-FFF2-40B4-BE49-F238E27FC236}">
                <a16:creationId xmlns:a16="http://schemas.microsoft.com/office/drawing/2014/main" id="{17E05F7C-17BF-4116-AE80-65D4EAE36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937" y="4419600"/>
            <a:ext cx="1544517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statements</a:t>
            </a:r>
          </a:p>
        </p:txBody>
      </p:sp>
      <p:sp>
        <p:nvSpPr>
          <p:cNvPr id="157712" name="Line 16">
            <a:extLst>
              <a:ext uri="{FF2B5EF4-FFF2-40B4-BE49-F238E27FC236}">
                <a16:creationId xmlns:a16="http://schemas.microsoft.com/office/drawing/2014/main" id="{A8159DF2-491E-47D8-9B7D-D8F9409A82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1196" y="36576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13" name="Line 17">
            <a:extLst>
              <a:ext uri="{FF2B5EF4-FFF2-40B4-BE49-F238E27FC236}">
                <a16:creationId xmlns:a16="http://schemas.microsoft.com/office/drawing/2014/main" id="{D1EC4C14-120A-4782-9ED8-7A468A2D3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1196" y="5791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14" name="Line 18">
            <a:extLst>
              <a:ext uri="{FF2B5EF4-FFF2-40B4-BE49-F238E27FC236}">
                <a16:creationId xmlns:a16="http://schemas.microsoft.com/office/drawing/2014/main" id="{DD47BC3C-D5D7-4CC4-B45C-AE3C29B956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1196" y="17526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15" name="Line 19">
            <a:extLst>
              <a:ext uri="{FF2B5EF4-FFF2-40B4-BE49-F238E27FC236}">
                <a16:creationId xmlns:a16="http://schemas.microsoft.com/office/drawing/2014/main" id="{E1700D5E-7CF3-4CD1-98A8-306E6FFA237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34865" y="3122612"/>
            <a:ext cx="8021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16" name="Line 20">
            <a:extLst>
              <a:ext uri="{FF2B5EF4-FFF2-40B4-BE49-F238E27FC236}">
                <a16:creationId xmlns:a16="http://schemas.microsoft.com/office/drawing/2014/main" id="{EFDADDA7-E9DD-4BFC-A347-4443287D85DE}"/>
              </a:ext>
            </a:extLst>
          </p:cNvPr>
          <p:cNvSpPr>
            <a:spLocks noChangeShapeType="1"/>
          </p:cNvSpPr>
          <p:nvPr/>
        </p:nvSpPr>
        <p:spPr bwMode="auto">
          <a:xfrm>
            <a:off x="8437002" y="3124200"/>
            <a:ext cx="0" cy="2667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17" name="Line 21">
            <a:extLst>
              <a:ext uri="{FF2B5EF4-FFF2-40B4-BE49-F238E27FC236}">
                <a16:creationId xmlns:a16="http://schemas.microsoft.com/office/drawing/2014/main" id="{ED3BB3E1-5313-4EEF-B386-498628E9EE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51196" y="5791200"/>
            <a:ext cx="198580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18" name="Text Box 22">
            <a:extLst>
              <a:ext uri="{FF2B5EF4-FFF2-40B4-BE49-F238E27FC236}">
                <a16:creationId xmlns:a16="http://schemas.microsoft.com/office/drawing/2014/main" id="{063CE5D5-943B-45E0-B9A2-4E8C2DD1C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7506" y="3810000"/>
            <a:ext cx="71135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/>
              <a:t>true</a:t>
            </a:r>
          </a:p>
        </p:txBody>
      </p:sp>
      <p:sp>
        <p:nvSpPr>
          <p:cNvPr id="157719" name="Text Box 23">
            <a:extLst>
              <a:ext uri="{FF2B5EF4-FFF2-40B4-BE49-F238E27FC236}">
                <a16:creationId xmlns:a16="http://schemas.microsoft.com/office/drawing/2014/main" id="{CCF648F7-E6FB-48CC-BFF1-6D9064004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3918" y="2590800"/>
            <a:ext cx="79064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/>
              <a:t>false</a:t>
            </a:r>
          </a:p>
        </p:txBody>
      </p:sp>
      <p:sp>
        <p:nvSpPr>
          <p:cNvPr id="157720" name="Line 24">
            <a:extLst>
              <a:ext uri="{FF2B5EF4-FFF2-40B4-BE49-F238E27FC236}">
                <a16:creationId xmlns:a16="http://schemas.microsoft.com/office/drawing/2014/main" id="{00E7F9C5-4084-4C39-A07C-A3D488E0C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486400"/>
            <a:ext cx="1574396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722" name="Line 26">
            <a:extLst>
              <a:ext uri="{FF2B5EF4-FFF2-40B4-BE49-F238E27FC236}">
                <a16:creationId xmlns:a16="http://schemas.microsoft.com/office/drawing/2014/main" id="{E3E961A6-DDF6-47D0-A7F5-C646D4B219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122612"/>
            <a:ext cx="386129" cy="158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80B5C49-66D6-4332-A81C-5BABFEF427D9}"/>
              </a:ext>
            </a:extLst>
          </p:cNvPr>
          <p:cNvCxnSpPr>
            <a:cxnSpLocks/>
          </p:cNvCxnSpPr>
          <p:nvPr/>
        </p:nvCxnSpPr>
        <p:spPr bwMode="auto">
          <a:xfrm>
            <a:off x="4876800" y="3095625"/>
            <a:ext cx="0" cy="2390775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0B162BE-F2B0-477F-ACC8-DA5661854B12}"/>
              </a:ext>
            </a:extLst>
          </p:cNvPr>
          <p:cNvCxnSpPr>
            <a:cxnSpLocks/>
            <a:stCxn id="157720" idx="1"/>
            <a:endCxn id="157711" idx="2"/>
          </p:cNvCxnSpPr>
          <p:nvPr/>
        </p:nvCxnSpPr>
        <p:spPr bwMode="auto">
          <a:xfrm flipV="1">
            <a:off x="6451196" y="5181600"/>
            <a:ext cx="0" cy="30480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77A63-FEC5-4CDC-8CE8-AA8C588C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Things for a Loop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09DB3-916B-4E22-88CE-6B4B26B9F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5181600" cy="4114800"/>
          </a:xfrm>
        </p:spPr>
        <p:txBody>
          <a:bodyPr/>
          <a:lstStyle/>
          <a:p>
            <a:r>
              <a:rPr lang="en-US" dirty="0"/>
              <a:t>Initial state</a:t>
            </a:r>
          </a:p>
          <a:p>
            <a:r>
              <a:rPr lang="en-US" dirty="0"/>
              <a:t>Loop condition</a:t>
            </a:r>
          </a:p>
          <a:p>
            <a:r>
              <a:rPr lang="en-US" dirty="0"/>
              <a:t>Change of state </a:t>
            </a:r>
            <a:r>
              <a:rPr lang="en-US" i="1" dirty="0"/>
              <a:t>inside the loop</a:t>
            </a:r>
            <a:r>
              <a:rPr lang="en-US" dirty="0"/>
              <a:t> that affects the loop condition</a:t>
            </a:r>
          </a:p>
          <a:p>
            <a:r>
              <a:rPr lang="en-US" dirty="0"/>
              <a:t>Iteration counter</a:t>
            </a:r>
          </a:p>
          <a:p>
            <a:endParaRPr lang="en-US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1C82043-23A2-42AD-9089-733B2F998E2C}"/>
              </a:ext>
            </a:extLst>
          </p:cNvPr>
          <p:cNvSpPr/>
          <p:nvPr/>
        </p:nvSpPr>
        <p:spPr bwMode="auto">
          <a:xfrm>
            <a:off x="6400800" y="2133600"/>
            <a:ext cx="228600" cy="2438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E8D0E-368A-4E92-BBB6-6567ECCC1482}"/>
              </a:ext>
            </a:extLst>
          </p:cNvPr>
          <p:cNvSpPr txBox="1"/>
          <p:nvPr/>
        </p:nvSpPr>
        <p:spPr>
          <a:xfrm>
            <a:off x="6858000" y="3200400"/>
            <a:ext cx="1584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Must-have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EBC7BAC9-13E2-4920-BFA2-3D98D5B8A003}"/>
              </a:ext>
            </a:extLst>
          </p:cNvPr>
          <p:cNvSpPr/>
          <p:nvPr/>
        </p:nvSpPr>
        <p:spPr bwMode="auto">
          <a:xfrm>
            <a:off x="6400800" y="4572000"/>
            <a:ext cx="228600" cy="685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6DBEDE-44B4-46EE-BBF0-50D63AC1029D}"/>
              </a:ext>
            </a:extLst>
          </p:cNvPr>
          <p:cNvSpPr txBox="1"/>
          <p:nvPr/>
        </p:nvSpPr>
        <p:spPr>
          <a:xfrm>
            <a:off x="6858000" y="4719935"/>
            <a:ext cx="1673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Often used</a:t>
            </a:r>
          </a:p>
        </p:txBody>
      </p:sp>
    </p:spTree>
    <p:extLst>
      <p:ext uri="{BB962C8B-B14F-4D97-AF65-F5344CB8AC3E}">
        <p14:creationId xmlns:p14="http://schemas.microsoft.com/office/powerpoint/2010/main" val="508215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3CE6-68AB-40F2-B3E2-DEF0BDA6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Common Problems When Using Loop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361E1-BF8E-4B47-89E1-F513086DA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the loop condition eventually become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to avoid </a:t>
            </a:r>
            <a:r>
              <a:rPr lang="en-US" i="1" dirty="0">
                <a:cs typeface="Courier New" panose="02070309020205020404" pitchFamily="49" charset="0"/>
              </a:rPr>
              <a:t>infinite loop</a:t>
            </a:r>
          </a:p>
          <a:p>
            <a:r>
              <a:rPr lang="en-US" dirty="0"/>
              <a:t>Specify the loop condition carefully to avoid </a:t>
            </a:r>
            <a:r>
              <a:rPr lang="en-US" i="1" dirty="0"/>
              <a:t>off-by-one error</a:t>
            </a:r>
          </a:p>
          <a:p>
            <a:pPr lvl="1"/>
            <a:r>
              <a:rPr lang="en-US" dirty="0"/>
              <a:t>E.g. should it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 &lt; 20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 &lt;= 20</a:t>
            </a:r>
            <a:r>
              <a:rPr lang="en-US" dirty="0"/>
              <a:t> in the Welcome20 example?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02276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8449</TotalTime>
  <Words>430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Courier New</vt:lpstr>
      <vt:lpstr>Tahoma</vt:lpstr>
      <vt:lpstr>Wingdings</vt:lpstr>
      <vt:lpstr>Blueprint</vt:lpstr>
      <vt:lpstr>CS2011 Introduction to Programming I Loop Statements (I)</vt:lpstr>
      <vt:lpstr>Certain Things Can Be Done by Both Human and Computer</vt:lpstr>
      <vt:lpstr>Certain Things Are More Suitable for Computers</vt:lpstr>
      <vt:lpstr>Example: Welcome20</vt:lpstr>
      <vt:lpstr>while statement</vt:lpstr>
      <vt:lpstr>Flow of while Statement</vt:lpstr>
      <vt:lpstr>if vs. while</vt:lpstr>
      <vt:lpstr>Key Things for a Loop Statement</vt:lpstr>
      <vt:lpstr>Avoid Common Problems When Using Loop Statements</vt:lpstr>
      <vt:lpstr>Example: Bin2Dec</vt:lpstr>
      <vt:lpstr>Construct the Loop</vt:lpstr>
      <vt:lpstr>Example: Addition Quiz Revisited</vt:lpstr>
      <vt:lpstr>do … while statement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cysun</cp:lastModifiedBy>
  <cp:revision>531</cp:revision>
  <cp:lastPrinted>1601-01-01T00:00:00Z</cp:lastPrinted>
  <dcterms:created xsi:type="dcterms:W3CDTF">2003-06-24T23:22:57Z</dcterms:created>
  <dcterms:modified xsi:type="dcterms:W3CDTF">2018-10-01T17:29:02Z</dcterms:modified>
</cp:coreProperties>
</file>