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0" r:id="rId3"/>
    <p:sldId id="358" r:id="rId4"/>
    <p:sldId id="359" r:id="rId5"/>
    <p:sldId id="361" r:id="rId6"/>
    <p:sldId id="362" r:id="rId7"/>
    <p:sldId id="363" r:id="rId8"/>
    <p:sldId id="364" r:id="rId9"/>
    <p:sldId id="365" r:id="rId10"/>
    <p:sldId id="368" r:id="rId11"/>
    <p:sldId id="366" r:id="rId12"/>
    <p:sldId id="367" r:id="rId13"/>
    <p:sldId id="377" r:id="rId14"/>
    <p:sldId id="369" r:id="rId15"/>
    <p:sldId id="372" r:id="rId16"/>
    <p:sldId id="373" r:id="rId17"/>
    <p:sldId id="374" r:id="rId18"/>
    <p:sldId id="375" r:id="rId19"/>
    <p:sldId id="376" r:id="rId20"/>
    <p:sldId id="378" r:id="rId21"/>
    <p:sldId id="379" r:id="rId22"/>
    <p:sldId id="370" r:id="rId23"/>
    <p:sldId id="380" r:id="rId24"/>
    <p:sldId id="357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6588" autoAdjust="0"/>
    <p:restoredTop sz="96192" autoAdjust="0"/>
  </p:normalViewPr>
  <p:slideViewPr>
    <p:cSldViewPr>
      <p:cViewPr varScale="1">
        <p:scale>
          <a:sx n="110" d="100"/>
          <a:sy n="110" d="100"/>
        </p:scale>
        <p:origin x="16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9/24/18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olostate.edu/~cs160/.Summer16/resources/Java_printf_method_quick_referenc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10/docs/api/java/lang/Strin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Strings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5CBA-C89C-4375-A1DB-43ECA2BCF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Inside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3506E-FA72-44A5-A4F2-C64A4402F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910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lastIndexOf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cs typeface="Courier New" panose="02070309020205020404" pitchFamily="49" charset="0"/>
              </a:rPr>
              <a:t>Example: split a name into first name and last name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Handle erroneous input (i.e. no whitespace)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Handle leading/trailing whitespaces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Handle multiple whitespaces</a:t>
            </a:r>
          </a:p>
        </p:txBody>
      </p:sp>
    </p:spTree>
    <p:extLst>
      <p:ext uri="{BB962C8B-B14F-4D97-AF65-F5344CB8AC3E}">
        <p14:creationId xmlns:p14="http://schemas.microsoft.com/office/powerpoint/2010/main" val="291625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63D7-2EEB-4DA3-A35A-E01F11046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String from Console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8E727-A61D-4BB8-8D8B-CD6B9AFE4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methods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cs typeface="Courier New" panose="02070309020205020404" pitchFamily="49" charset="0"/>
              </a:rPr>
              <a:t>Example: read name from input in the </a:t>
            </a:r>
            <a:r>
              <a:rPr lang="en-US" dirty="0" err="1">
                <a:cs typeface="Courier New" panose="02070309020205020404" pitchFamily="49" charset="0"/>
              </a:rPr>
              <a:t>SplitName</a:t>
            </a:r>
            <a:r>
              <a:rPr lang="en-US" dirty="0">
                <a:cs typeface="Courier New" panose="02070309020205020404" pitchFamily="49" charset="0"/>
              </a:rPr>
              <a:t> example</a:t>
            </a:r>
          </a:p>
        </p:txBody>
      </p:sp>
    </p:spTree>
    <p:extLst>
      <p:ext uri="{BB962C8B-B14F-4D97-AF65-F5344CB8AC3E}">
        <p14:creationId xmlns:p14="http://schemas.microsoft.com/office/powerpoint/2010/main" val="3741484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9B51-CB63-43D7-8229-14E0AE70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B7C10A-D004-4C16-A5BE-4D2AC303FA16}"/>
              </a:ext>
            </a:extLst>
          </p:cNvPr>
          <p:cNvSpPr txBox="1"/>
          <p:nvPr/>
        </p:nvSpPr>
        <p:spPr>
          <a:xfrm>
            <a:off x="914400" y="2133600"/>
            <a:ext cx="755847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amount = 12618.98;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interestRate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0.0013;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interest = amount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interestRate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12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("Interest is $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%4.2f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interest);</a:t>
            </a:r>
          </a:p>
        </p:txBody>
      </p:sp>
    </p:spTree>
    <p:extLst>
      <p:ext uri="{BB962C8B-B14F-4D97-AF65-F5344CB8AC3E}">
        <p14:creationId xmlns:p14="http://schemas.microsoft.com/office/powerpoint/2010/main" val="227119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6A98-95C7-4559-9D6C-B57ED7A2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Specifier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B97123-479D-408B-A3FA-B651674D352B}"/>
              </a:ext>
            </a:extLst>
          </p:cNvPr>
          <p:cNvSpPr txBox="1"/>
          <p:nvPr/>
        </p:nvSpPr>
        <p:spPr>
          <a:xfrm>
            <a:off x="2971800" y="3616404"/>
            <a:ext cx="20473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% 4 .2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11B908-8769-4A83-A877-EC394BF97882}"/>
              </a:ext>
            </a:extLst>
          </p:cNvPr>
          <p:cNvSpPr/>
          <p:nvPr/>
        </p:nvSpPr>
        <p:spPr bwMode="auto">
          <a:xfrm>
            <a:off x="2971800" y="3616404"/>
            <a:ext cx="611884" cy="7078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C8A61-E11C-47F8-9FD6-CE733043AD8F}"/>
              </a:ext>
            </a:extLst>
          </p:cNvPr>
          <p:cNvSpPr/>
          <p:nvPr/>
        </p:nvSpPr>
        <p:spPr bwMode="auto">
          <a:xfrm>
            <a:off x="3659884" y="3616404"/>
            <a:ext cx="381000" cy="7078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CA4BDE-D5AC-4E71-9C4E-C9976D5AB530}"/>
              </a:ext>
            </a:extLst>
          </p:cNvPr>
          <p:cNvSpPr/>
          <p:nvPr/>
        </p:nvSpPr>
        <p:spPr bwMode="auto">
          <a:xfrm>
            <a:off x="4117084" y="3616404"/>
            <a:ext cx="533400" cy="7078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1B8EA7-4B9B-420D-A2FF-08491C57671C}"/>
              </a:ext>
            </a:extLst>
          </p:cNvPr>
          <p:cNvSpPr/>
          <p:nvPr/>
        </p:nvSpPr>
        <p:spPr bwMode="auto">
          <a:xfrm>
            <a:off x="4726684" y="3616404"/>
            <a:ext cx="292471" cy="7078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EE0347-B5DE-4E93-833E-F1DDD8D14ADE}"/>
              </a:ext>
            </a:extLst>
          </p:cNvPr>
          <p:cNvSpPr txBox="1"/>
          <p:nvPr/>
        </p:nvSpPr>
        <p:spPr>
          <a:xfrm>
            <a:off x="932245" y="1841957"/>
            <a:ext cx="229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Start of a</a:t>
            </a:r>
          </a:p>
          <a:p>
            <a:pPr algn="ctr"/>
            <a:r>
              <a:rPr lang="en-US" dirty="0"/>
              <a:t>format specifier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D02C5-AC55-4B0E-B37D-61520F9C9F93}"/>
              </a:ext>
            </a:extLst>
          </p:cNvPr>
          <p:cNvSpPr txBox="1"/>
          <p:nvPr/>
        </p:nvSpPr>
        <p:spPr>
          <a:xfrm>
            <a:off x="4387858" y="1657290"/>
            <a:ext cx="3317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Width</a:t>
            </a:r>
            <a:r>
              <a:rPr lang="en-US" dirty="0"/>
              <a:t>, i.e. minimum</a:t>
            </a:r>
          </a:p>
          <a:p>
            <a:pPr algn="ctr"/>
            <a:r>
              <a:rPr lang="en-US" dirty="0"/>
              <a:t>Number of characters</a:t>
            </a:r>
          </a:p>
          <a:p>
            <a:pPr algn="ctr"/>
            <a:r>
              <a:rPr lang="en-US" dirty="0"/>
              <a:t>To be written to output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74B708-F484-4D67-8893-4C6BA369451F}"/>
              </a:ext>
            </a:extLst>
          </p:cNvPr>
          <p:cNvCxnSpPr>
            <a:stCxn id="12" idx="2"/>
          </p:cNvCxnSpPr>
          <p:nvPr/>
        </p:nvCxnSpPr>
        <p:spPr bwMode="auto">
          <a:xfrm flipH="1">
            <a:off x="3886200" y="2857619"/>
            <a:ext cx="2160318" cy="6284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6701929-F523-4F3C-B2B9-113C8CB9C87C}"/>
              </a:ext>
            </a:extLst>
          </p:cNvPr>
          <p:cNvCxnSpPr>
            <a:stCxn id="9" idx="2"/>
          </p:cNvCxnSpPr>
          <p:nvPr/>
        </p:nvCxnSpPr>
        <p:spPr bwMode="auto">
          <a:xfrm>
            <a:off x="2082144" y="2672954"/>
            <a:ext cx="1195598" cy="813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16760CE-5DE8-47E6-B8C5-6E1FDF413DB4}"/>
              </a:ext>
            </a:extLst>
          </p:cNvPr>
          <p:cNvSpPr txBox="1"/>
          <p:nvPr/>
        </p:nvSpPr>
        <p:spPr>
          <a:xfrm>
            <a:off x="418960" y="4857690"/>
            <a:ext cx="40789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Precision</a:t>
            </a:r>
            <a:r>
              <a:rPr lang="en-US" dirty="0"/>
              <a:t>, i.e. number of</a:t>
            </a:r>
          </a:p>
          <a:p>
            <a:pPr algn="ctr"/>
            <a:r>
              <a:rPr lang="en-US" dirty="0"/>
              <a:t>Digits after the decimal point</a:t>
            </a:r>
          </a:p>
          <a:p>
            <a:pPr algn="ctr"/>
            <a:r>
              <a:rPr lang="en-US" dirty="0"/>
              <a:t>for floating-point numbers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FDCAA6D-C640-45DC-9963-116DB2B2B729}"/>
              </a:ext>
            </a:extLst>
          </p:cNvPr>
          <p:cNvCxnSpPr>
            <a:stCxn id="19" idx="0"/>
          </p:cNvCxnSpPr>
          <p:nvPr/>
        </p:nvCxnSpPr>
        <p:spPr bwMode="auto">
          <a:xfrm flipV="1">
            <a:off x="2458429" y="4400490"/>
            <a:ext cx="1929429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B8603EA-434F-4452-A1A1-67054F81CB19}"/>
              </a:ext>
            </a:extLst>
          </p:cNvPr>
          <p:cNvSpPr txBox="1"/>
          <p:nvPr/>
        </p:nvSpPr>
        <p:spPr>
          <a:xfrm>
            <a:off x="5596659" y="4400490"/>
            <a:ext cx="3090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Conversion Character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736E30-01A6-4102-ACDC-121507EAC800}"/>
              </a:ext>
            </a:extLst>
          </p:cNvPr>
          <p:cNvSpPr txBox="1"/>
          <p:nvPr/>
        </p:nvSpPr>
        <p:spPr>
          <a:xfrm>
            <a:off x="5334000" y="4938355"/>
            <a:ext cx="35189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: decimal integer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: floating-point number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: character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: String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15238F9-922C-4B76-8928-B7537B150F50}"/>
              </a:ext>
            </a:extLst>
          </p:cNvPr>
          <p:cNvCxnSpPr>
            <a:stCxn id="22" idx="0"/>
          </p:cNvCxnSpPr>
          <p:nvPr/>
        </p:nvCxnSpPr>
        <p:spPr bwMode="auto">
          <a:xfrm flipH="1" flipV="1">
            <a:off x="5181600" y="3943290"/>
            <a:ext cx="196013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393F71F-AEE7-48DF-B9B6-FA05EC20459B}"/>
              </a:ext>
            </a:extLst>
          </p:cNvPr>
          <p:cNvSpPr txBox="1"/>
          <p:nvPr/>
        </p:nvSpPr>
        <p:spPr>
          <a:xfrm>
            <a:off x="838200" y="6305490"/>
            <a:ext cx="3478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2"/>
              </a:rPr>
              <a:t>Java </a:t>
            </a:r>
            <a:r>
              <a:rPr lang="en-US" sz="2000" dirty="0" err="1">
                <a:hlinkClick r:id="rId2"/>
              </a:rPr>
              <a:t>printf</a:t>
            </a:r>
            <a:r>
              <a:rPr lang="en-US" sz="2000" dirty="0">
                <a:hlinkClick r:id="rId2"/>
              </a:rPr>
              <a:t>() Quick Reference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8383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67FF-FE56-4C65-A4C1-314B6F579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Comparison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04B1CD-7ECC-4D23-BBBF-03F5085DB940}"/>
              </a:ext>
            </a:extLst>
          </p:cNvPr>
          <p:cNvSpPr txBox="1"/>
          <p:nvPr/>
        </p:nvSpPr>
        <p:spPr>
          <a:xfrm>
            <a:off x="1456605" y="2133600"/>
            <a:ext cx="662059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String s1 = "ab";</a:t>
            </a:r>
          </a:p>
          <a:p>
            <a:r>
              <a:rPr lang="en-US" dirty="0"/>
              <a:t>String s2 = "</a:t>
            </a:r>
            <a:r>
              <a:rPr lang="en-US" dirty="0" err="1"/>
              <a:t>abc</a:t>
            </a:r>
            <a:r>
              <a:rPr lang="en-US" dirty="0"/>
              <a:t>".substring(0,2);</a:t>
            </a:r>
          </a:p>
          <a:p>
            <a:endParaRPr lang="en-US" dirty="0"/>
          </a:p>
          <a:p>
            <a:r>
              <a:rPr lang="en-US" dirty="0" err="1"/>
              <a:t>System.out.println</a:t>
            </a:r>
            <a:r>
              <a:rPr lang="en-US" dirty="0"/>
              <a:t>(s1);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(s2);</a:t>
            </a:r>
          </a:p>
          <a:p>
            <a:endParaRPr lang="en-US" dirty="0"/>
          </a:p>
          <a:p>
            <a:r>
              <a:rPr lang="en-US" dirty="0" err="1"/>
              <a:t>System.out.println</a:t>
            </a:r>
            <a:r>
              <a:rPr lang="en-US" dirty="0"/>
              <a:t>(s1 == s2); // true or false??</a:t>
            </a:r>
          </a:p>
        </p:txBody>
      </p:sp>
    </p:spTree>
    <p:extLst>
      <p:ext uri="{BB962C8B-B14F-4D97-AF65-F5344CB8AC3E}">
        <p14:creationId xmlns:p14="http://schemas.microsoft.com/office/powerpoint/2010/main" val="81331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7F3FB-4D64-4EFE-9AD7-2B8E61E5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vs.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BCDA2-50D0-44A3-AA9B-2ABCA5FC5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3000"/>
            <a:ext cx="7772400" cy="1295400"/>
          </a:xfrm>
        </p:spPr>
        <p:txBody>
          <a:bodyPr/>
          <a:lstStyle/>
          <a:p>
            <a:r>
              <a:rPr lang="en-US" dirty="0"/>
              <a:t>Variables of primitive types hold </a:t>
            </a:r>
            <a:r>
              <a:rPr lang="en-US" i="1" dirty="0"/>
              <a:t>values</a:t>
            </a:r>
          </a:p>
          <a:p>
            <a:r>
              <a:rPr lang="en-US" dirty="0"/>
              <a:t>Variables of class types hold </a:t>
            </a:r>
            <a:r>
              <a:rPr lang="en-US" i="1" dirty="0"/>
              <a:t>references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E833D-9945-4E0C-AFE2-B647515242B6}"/>
              </a:ext>
            </a:extLst>
          </p:cNvPr>
          <p:cNvSpPr txBox="1"/>
          <p:nvPr/>
        </p:nvSpPr>
        <p:spPr>
          <a:xfrm>
            <a:off x="773203" y="1828800"/>
            <a:ext cx="35562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 a = 1;</a:t>
            </a:r>
          </a:p>
          <a:p>
            <a:r>
              <a:rPr lang="en-US" dirty="0"/>
              <a:t>int b = a;</a:t>
            </a:r>
          </a:p>
          <a:p>
            <a:r>
              <a:rPr lang="en-US" dirty="0"/>
              <a:t>a = 2;</a:t>
            </a:r>
          </a:p>
          <a:p>
            <a:endParaRPr lang="en-US" dirty="0"/>
          </a:p>
          <a:p>
            <a:r>
              <a:rPr lang="en-US" dirty="0" err="1"/>
              <a:t>System.out.print</a:t>
            </a:r>
            <a:r>
              <a:rPr lang="en-US" dirty="0"/>
              <a:t>(a); //??</a:t>
            </a:r>
          </a:p>
          <a:p>
            <a:r>
              <a:rPr lang="en-US" dirty="0" err="1"/>
              <a:t>System.out.print</a:t>
            </a:r>
            <a:r>
              <a:rPr lang="en-US" dirty="0"/>
              <a:t>(b); //??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91948-D09C-42E4-83AC-69DAAF5DF033}"/>
              </a:ext>
            </a:extLst>
          </p:cNvPr>
          <p:cNvSpPr txBox="1"/>
          <p:nvPr/>
        </p:nvSpPr>
        <p:spPr>
          <a:xfrm>
            <a:off x="4811803" y="1828800"/>
            <a:ext cx="379879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Point a = new Point();</a:t>
            </a:r>
          </a:p>
          <a:p>
            <a:r>
              <a:rPr lang="en-US" dirty="0" err="1"/>
              <a:t>a.x</a:t>
            </a:r>
            <a:r>
              <a:rPr lang="en-US" dirty="0"/>
              <a:t> = 1;</a:t>
            </a:r>
          </a:p>
          <a:p>
            <a:r>
              <a:rPr lang="en-US" dirty="0"/>
              <a:t>Point b = a;</a:t>
            </a:r>
          </a:p>
          <a:p>
            <a:r>
              <a:rPr lang="en-US" dirty="0" err="1"/>
              <a:t>a.x</a:t>
            </a:r>
            <a:r>
              <a:rPr lang="en-US" dirty="0"/>
              <a:t> = 2;</a:t>
            </a:r>
          </a:p>
          <a:p>
            <a:endParaRPr lang="en-US" dirty="0"/>
          </a:p>
          <a:p>
            <a:r>
              <a:rPr lang="en-US" dirty="0" err="1"/>
              <a:t>System.out.print</a:t>
            </a:r>
            <a:r>
              <a:rPr lang="en-US" dirty="0"/>
              <a:t>(</a:t>
            </a:r>
            <a:r>
              <a:rPr lang="en-US" dirty="0" err="1"/>
              <a:t>a.x</a:t>
            </a:r>
            <a:r>
              <a:rPr lang="en-US" dirty="0"/>
              <a:t>); //??</a:t>
            </a:r>
          </a:p>
          <a:p>
            <a:r>
              <a:rPr lang="en-US" dirty="0" err="1"/>
              <a:t>System.out.print</a:t>
            </a:r>
            <a:r>
              <a:rPr lang="en-US" dirty="0"/>
              <a:t>(</a:t>
            </a:r>
            <a:r>
              <a:rPr lang="en-US" dirty="0" err="1"/>
              <a:t>b.x</a:t>
            </a:r>
            <a:r>
              <a:rPr lang="en-US" dirty="0"/>
              <a:t>); //??</a:t>
            </a:r>
          </a:p>
        </p:txBody>
      </p:sp>
    </p:spTree>
    <p:extLst>
      <p:ext uri="{BB962C8B-B14F-4D97-AF65-F5344CB8AC3E}">
        <p14:creationId xmlns:p14="http://schemas.microsoft.com/office/powerpoint/2010/main" val="325700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DD035-435A-4D43-AB54-4347AF4B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7199-28B5-444C-9E3A-82A602E43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/>
              <a:t>An object reference can be thought as the </a:t>
            </a:r>
            <a:r>
              <a:rPr lang="en-US" i="1" dirty="0"/>
              <a:t>location</a:t>
            </a:r>
            <a:r>
              <a:rPr lang="en-US" dirty="0"/>
              <a:t> of the object in memory, or a </a:t>
            </a:r>
            <a:r>
              <a:rPr lang="en-US" i="1" dirty="0"/>
              <a:t>pointer</a:t>
            </a:r>
            <a:r>
              <a:rPr lang="en-US" dirty="0"/>
              <a:t> pointing to the object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7C3CCD-7636-4D7D-AA8D-49FFFB607B65}"/>
              </a:ext>
            </a:extLst>
          </p:cNvPr>
          <p:cNvSpPr txBox="1"/>
          <p:nvPr/>
        </p:nvSpPr>
        <p:spPr>
          <a:xfrm>
            <a:off x="1219200" y="4800600"/>
            <a:ext cx="4240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 a = new Point();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0E7E03-8FAF-4ABA-B9E9-1B3BB46168C3}"/>
              </a:ext>
            </a:extLst>
          </p:cNvPr>
          <p:cNvSpPr txBox="1"/>
          <p:nvPr/>
        </p:nvSpPr>
        <p:spPr>
          <a:xfrm>
            <a:off x="5943600" y="4800600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 b = a;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64B3C1-9209-4D61-BC2B-995FBA812CE1}"/>
              </a:ext>
            </a:extLst>
          </p:cNvPr>
          <p:cNvSpPr txBox="1"/>
          <p:nvPr/>
        </p:nvSpPr>
        <p:spPr>
          <a:xfrm>
            <a:off x="1752600" y="3805535"/>
            <a:ext cx="445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a new object in memory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6844CEC-D3FC-4B8C-BEBB-33A48826BECA}"/>
              </a:ext>
            </a:extLst>
          </p:cNvPr>
          <p:cNvCxnSpPr/>
          <p:nvPr/>
        </p:nvCxnSpPr>
        <p:spPr bwMode="auto">
          <a:xfrm>
            <a:off x="3124200" y="4724400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BA73FF9-733F-479F-8E01-99B2C35769C8}"/>
              </a:ext>
            </a:extLst>
          </p:cNvPr>
          <p:cNvCxnSpPr>
            <a:cxnSpLocks/>
          </p:cNvCxnSpPr>
          <p:nvPr/>
        </p:nvCxnSpPr>
        <p:spPr bwMode="auto">
          <a:xfrm>
            <a:off x="3979395" y="4343400"/>
            <a:ext cx="1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CC96F3-EF3F-43D8-ADCF-378816128F59}"/>
              </a:ext>
            </a:extLst>
          </p:cNvPr>
          <p:cNvCxnSpPr/>
          <p:nvPr/>
        </p:nvCxnSpPr>
        <p:spPr bwMode="auto">
          <a:xfrm>
            <a:off x="1295400" y="5334000"/>
            <a:ext cx="381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1E6536-1028-400C-925F-EA91930E8B3C}"/>
              </a:ext>
            </a:extLst>
          </p:cNvPr>
          <p:cNvCxnSpPr>
            <a:cxnSpLocks/>
          </p:cNvCxnSpPr>
          <p:nvPr/>
        </p:nvCxnSpPr>
        <p:spPr bwMode="auto">
          <a:xfrm flipV="1">
            <a:off x="3124200" y="53340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ED1A6A2-8734-427E-8165-EA2B8813EA34}"/>
              </a:ext>
            </a:extLst>
          </p:cNvPr>
          <p:cNvSpPr txBox="1"/>
          <p:nvPr/>
        </p:nvSpPr>
        <p:spPr>
          <a:xfrm>
            <a:off x="1625475" y="5715000"/>
            <a:ext cx="30989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 the location of</a:t>
            </a:r>
          </a:p>
          <a:p>
            <a:r>
              <a:rPr lang="en-US" dirty="0"/>
              <a:t>the object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8DF7B20-9633-47F8-A897-A187DBACB62A}"/>
              </a:ext>
            </a:extLst>
          </p:cNvPr>
          <p:cNvCxnSpPr>
            <a:cxnSpLocks/>
          </p:cNvCxnSpPr>
          <p:nvPr/>
        </p:nvCxnSpPr>
        <p:spPr bwMode="auto">
          <a:xfrm>
            <a:off x="5943600" y="5334000"/>
            <a:ext cx="228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BF5E37A-7FC5-4CC9-9B15-98A2578B7D54}"/>
              </a:ext>
            </a:extLst>
          </p:cNvPr>
          <p:cNvCxnSpPr>
            <a:cxnSpLocks/>
          </p:cNvCxnSpPr>
          <p:nvPr/>
        </p:nvCxnSpPr>
        <p:spPr bwMode="auto">
          <a:xfrm flipV="1">
            <a:off x="6925950" y="53340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9F4E33A-D046-42AE-BB0C-CCE1B5B1CEB0}"/>
              </a:ext>
            </a:extLst>
          </p:cNvPr>
          <p:cNvSpPr txBox="1"/>
          <p:nvPr/>
        </p:nvSpPr>
        <p:spPr>
          <a:xfrm>
            <a:off x="5427225" y="5715000"/>
            <a:ext cx="2901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 the location of</a:t>
            </a:r>
          </a:p>
          <a:p>
            <a:r>
              <a:rPr lang="en-US" dirty="0"/>
              <a:t>the object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72322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1CBC0-2C88-49E7-AE79-CB034EEB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Comparison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FE4EE1C-C9E8-4CC9-BA12-3C9A48814384}"/>
              </a:ext>
            </a:extLst>
          </p:cNvPr>
          <p:cNvSpPr/>
          <p:nvPr/>
        </p:nvSpPr>
        <p:spPr bwMode="auto">
          <a:xfrm>
            <a:off x="2743200" y="2514600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58F35-1F48-432B-A08F-F1342F2D189A}"/>
              </a:ext>
            </a:extLst>
          </p:cNvPr>
          <p:cNvSpPr txBox="1"/>
          <p:nvPr/>
        </p:nvSpPr>
        <p:spPr>
          <a:xfrm>
            <a:off x="3085425" y="2660372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"ab"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66D1D9D-B693-4541-A8B1-B1C43D1FFB10}"/>
              </a:ext>
            </a:extLst>
          </p:cNvPr>
          <p:cNvSpPr/>
          <p:nvPr/>
        </p:nvSpPr>
        <p:spPr bwMode="auto">
          <a:xfrm>
            <a:off x="6324600" y="2133600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4EEF9-44CC-4747-A44A-13CA7DE2A06D}"/>
              </a:ext>
            </a:extLst>
          </p:cNvPr>
          <p:cNvSpPr txBox="1"/>
          <p:nvPr/>
        </p:nvSpPr>
        <p:spPr>
          <a:xfrm>
            <a:off x="6666825" y="2279372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"ab"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2951C75-3C6A-41DA-ADB4-21F7B044565D}"/>
              </a:ext>
            </a:extLst>
          </p:cNvPr>
          <p:cNvSpPr/>
          <p:nvPr/>
        </p:nvSpPr>
        <p:spPr bwMode="auto">
          <a:xfrm>
            <a:off x="6324600" y="3352800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825019-8CDF-43D6-AD41-4BD898217B14}"/>
              </a:ext>
            </a:extLst>
          </p:cNvPr>
          <p:cNvSpPr txBox="1"/>
          <p:nvPr/>
        </p:nvSpPr>
        <p:spPr>
          <a:xfrm>
            <a:off x="6666825" y="3498572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"ab"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340F44-AA72-4759-BBAF-79C5BD9FD77F}"/>
              </a:ext>
            </a:extLst>
          </p:cNvPr>
          <p:cNvCxnSpPr>
            <a:cxnSpLocks/>
          </p:cNvCxnSpPr>
          <p:nvPr/>
        </p:nvCxnSpPr>
        <p:spPr bwMode="auto">
          <a:xfrm>
            <a:off x="1752600" y="2514600"/>
            <a:ext cx="990600" cy="145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E36926-09BC-4081-B7AF-C811C1FC2FE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52600" y="3122038"/>
            <a:ext cx="990600" cy="145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CCE5E52-764B-47C8-8E41-1E283DF132FC}"/>
              </a:ext>
            </a:extLst>
          </p:cNvPr>
          <p:cNvSpPr txBox="1"/>
          <p:nvPr/>
        </p:nvSpPr>
        <p:spPr>
          <a:xfrm>
            <a:off x="1168065" y="2279372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7819FF-25D8-4327-AA55-1ADCA19254CF}"/>
              </a:ext>
            </a:extLst>
          </p:cNvPr>
          <p:cNvSpPr txBox="1"/>
          <p:nvPr/>
        </p:nvSpPr>
        <p:spPr>
          <a:xfrm>
            <a:off x="1168065" y="3045699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341335-BE81-4767-A914-9D3C2ED841FD}"/>
              </a:ext>
            </a:extLst>
          </p:cNvPr>
          <p:cNvCxnSpPr>
            <a:endCxn id="6" idx="2"/>
          </p:cNvCxnSpPr>
          <p:nvPr/>
        </p:nvCxnSpPr>
        <p:spPr bwMode="auto">
          <a:xfrm>
            <a:off x="5486400" y="2510204"/>
            <a:ext cx="838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7E6A27-F3C9-49A6-812E-534C7D5ACA49}"/>
              </a:ext>
            </a:extLst>
          </p:cNvPr>
          <p:cNvCxnSpPr/>
          <p:nvPr/>
        </p:nvCxnSpPr>
        <p:spPr bwMode="auto">
          <a:xfrm>
            <a:off x="5486400" y="3729404"/>
            <a:ext cx="838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3E51D8B-D136-4831-B5CA-0536026D268B}"/>
              </a:ext>
            </a:extLst>
          </p:cNvPr>
          <p:cNvSpPr txBox="1"/>
          <p:nvPr/>
        </p:nvSpPr>
        <p:spPr>
          <a:xfrm>
            <a:off x="4994885" y="2279371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EC72ED-5E2F-41F9-979C-85E16D4DB4AC}"/>
              </a:ext>
            </a:extLst>
          </p:cNvPr>
          <p:cNvSpPr txBox="1"/>
          <p:nvPr/>
        </p:nvSpPr>
        <p:spPr>
          <a:xfrm>
            <a:off x="4994885" y="3507364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23151F-2FE0-41CC-8886-CFF5FA0D944D}"/>
              </a:ext>
            </a:extLst>
          </p:cNvPr>
          <p:cNvSpPr txBox="1"/>
          <p:nvPr/>
        </p:nvSpPr>
        <p:spPr>
          <a:xfrm>
            <a:off x="1905000" y="4639408"/>
            <a:ext cx="1568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 == s2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FDB628-3892-4DD3-86D7-42325993E830}"/>
              </a:ext>
            </a:extLst>
          </p:cNvPr>
          <p:cNvSpPr txBox="1"/>
          <p:nvPr/>
        </p:nvSpPr>
        <p:spPr>
          <a:xfrm>
            <a:off x="5480442" y="4639408"/>
            <a:ext cx="1568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 == s2 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1331989-CC6D-4AA2-9B3F-E2BA9019D34B}"/>
              </a:ext>
            </a:extLst>
          </p:cNvPr>
          <p:cNvSpPr/>
          <p:nvPr/>
        </p:nvSpPr>
        <p:spPr bwMode="auto">
          <a:xfrm>
            <a:off x="2514600" y="5249008"/>
            <a:ext cx="152400" cy="2286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F258A3A3-E1BC-4BA7-A2A2-C7ED54ABFF6D}"/>
              </a:ext>
            </a:extLst>
          </p:cNvPr>
          <p:cNvSpPr/>
          <p:nvPr/>
        </p:nvSpPr>
        <p:spPr bwMode="auto">
          <a:xfrm>
            <a:off x="6112071" y="5249008"/>
            <a:ext cx="152400" cy="2286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FDE2D3-37DD-4646-8800-56B056F4C8E4}"/>
              </a:ext>
            </a:extLst>
          </p:cNvPr>
          <p:cNvSpPr txBox="1"/>
          <p:nvPr/>
        </p:nvSpPr>
        <p:spPr>
          <a:xfrm>
            <a:off x="2209800" y="570620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26D282-B17E-4657-90FD-A74636062D2D}"/>
              </a:ext>
            </a:extLst>
          </p:cNvPr>
          <p:cNvSpPr txBox="1"/>
          <p:nvPr/>
        </p:nvSpPr>
        <p:spPr>
          <a:xfrm>
            <a:off x="5791200" y="5706208"/>
            <a:ext cx="81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635395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5F30-15B3-43CC-AF5E-3194A0C1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Comparison By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F7C53-09CB-482E-9D77-9D999C0D0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equalsIgnoreCase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compareToIgnoreCase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379391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EEC2-CCF6-41FC-87D2-A2C9DD47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5EC31-3510-43E6-B24C-935055164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startsWith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endsWith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contains()</a:t>
            </a:r>
          </a:p>
        </p:txBody>
      </p:sp>
    </p:spTree>
    <p:extLst>
      <p:ext uri="{BB962C8B-B14F-4D97-AF65-F5344CB8AC3E}">
        <p14:creationId xmlns:p14="http://schemas.microsoft.com/office/powerpoint/2010/main" val="412775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9254-C1EE-433E-A4F7-61985C31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40EA6-E72A-432A-A44B-C8EE38EBB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752600"/>
          </a:xfrm>
        </p:spPr>
        <p:txBody>
          <a:bodyPr/>
          <a:lstStyle/>
          <a:p>
            <a:r>
              <a:rPr lang="en-US" dirty="0"/>
              <a:t>A class can be considered as a user-defined </a:t>
            </a:r>
            <a:r>
              <a:rPr lang="en-US" i="1" dirty="0"/>
              <a:t>type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C0364-1959-4D36-B7A6-41D97E683989}"/>
              </a:ext>
            </a:extLst>
          </p:cNvPr>
          <p:cNvSpPr txBox="1"/>
          <p:nvPr/>
        </p:nvSpPr>
        <p:spPr>
          <a:xfrm>
            <a:off x="2224427" y="3962400"/>
            <a:ext cx="3871573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Point {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x;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y;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013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4BD-FEF6-426D-A16E-D955D2271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Interned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B4CA9-8AE3-4A7E-B58F-E7C5697B6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8785"/>
            <a:ext cx="7772400" cy="2573416"/>
          </a:xfrm>
        </p:spPr>
        <p:txBody>
          <a:bodyPr/>
          <a:lstStyle/>
          <a:p>
            <a:r>
              <a:rPr lang="en-US" sz="2400" dirty="0"/>
              <a:t>In order to improve memory efficiency, JVM keeps a "pool" of the most recently used String literals</a:t>
            </a:r>
          </a:p>
          <a:p>
            <a:r>
              <a:rPr lang="en-US" sz="2400" dirty="0"/>
              <a:t>If two String literals are the same, they refer to the same String object in the pool</a:t>
            </a:r>
          </a:p>
          <a:p>
            <a:r>
              <a:rPr lang="en-US" sz="2400" dirty="0"/>
              <a:t>But, what if we change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sz="2400" dirty="0"/>
              <a:t>, e.g.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s1 = 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/>
              <a:t> 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96B9E2-5FB6-445E-95C1-1691114A03A2}"/>
              </a:ext>
            </a:extLst>
          </p:cNvPr>
          <p:cNvSpPr txBox="1"/>
          <p:nvPr/>
        </p:nvSpPr>
        <p:spPr>
          <a:xfrm>
            <a:off x="1905000" y="1905000"/>
            <a:ext cx="528747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String s1 = "</a:t>
            </a:r>
            <a:r>
              <a:rPr lang="en-US" dirty="0" err="1"/>
              <a:t>abc</a:t>
            </a:r>
            <a:r>
              <a:rPr lang="en-US" dirty="0"/>
              <a:t>";</a:t>
            </a:r>
          </a:p>
          <a:p>
            <a:pPr>
              <a:spcAft>
                <a:spcPts val="600"/>
              </a:spcAft>
            </a:pPr>
            <a:r>
              <a:rPr lang="en-US" dirty="0"/>
              <a:t>String s2 = "</a:t>
            </a:r>
            <a:r>
              <a:rPr lang="en-US" dirty="0" err="1"/>
              <a:t>abc</a:t>
            </a:r>
            <a:r>
              <a:rPr lang="en-US" dirty="0"/>
              <a:t>";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Sytem.out.println</a:t>
            </a:r>
            <a:r>
              <a:rPr lang="en-US" dirty="0"/>
              <a:t>( s1 == s2 ); // true</a:t>
            </a:r>
          </a:p>
        </p:txBody>
      </p:sp>
    </p:spTree>
    <p:extLst>
      <p:ext uri="{BB962C8B-B14F-4D97-AF65-F5344CB8AC3E}">
        <p14:creationId xmlns:p14="http://schemas.microsoft.com/office/powerpoint/2010/main" val="4260939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9F236-A5BC-4792-8C97-EA1787D8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Are Immutable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FA91C-123E-41E5-9D07-6C827F4F1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133600"/>
          </a:xfrm>
        </p:spPr>
        <p:txBody>
          <a:bodyPr/>
          <a:lstStyle/>
          <a:p>
            <a:r>
              <a:rPr lang="en-US" dirty="0"/>
              <a:t>The content of a String cannot be changed – when it seems like a String is changed, it's actually a new String being created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95C4CFF-6BF1-4486-9093-CDDE16CC1B99}"/>
              </a:ext>
            </a:extLst>
          </p:cNvPr>
          <p:cNvSpPr/>
          <p:nvPr/>
        </p:nvSpPr>
        <p:spPr bwMode="auto">
          <a:xfrm>
            <a:off x="2743200" y="4885592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43F2E3-E6C2-4B46-9BC3-361453CC72DC}"/>
              </a:ext>
            </a:extLst>
          </p:cNvPr>
          <p:cNvSpPr txBox="1"/>
          <p:nvPr/>
        </p:nvSpPr>
        <p:spPr>
          <a:xfrm>
            <a:off x="3085425" y="503136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"ab"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D62A3FE-2839-4F9E-AF48-CA1DE1D26064}"/>
              </a:ext>
            </a:extLst>
          </p:cNvPr>
          <p:cNvCxnSpPr>
            <a:cxnSpLocks/>
          </p:cNvCxnSpPr>
          <p:nvPr/>
        </p:nvCxnSpPr>
        <p:spPr bwMode="auto">
          <a:xfrm>
            <a:off x="1752600" y="4885592"/>
            <a:ext cx="990600" cy="1457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6A8C213-EB5F-4578-A1BD-462D6B90D852}"/>
              </a:ext>
            </a:extLst>
          </p:cNvPr>
          <p:cNvSpPr txBox="1"/>
          <p:nvPr/>
        </p:nvSpPr>
        <p:spPr>
          <a:xfrm>
            <a:off x="1168065" y="4650364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70D81BE-32F3-48C2-985A-83A83C962209}"/>
              </a:ext>
            </a:extLst>
          </p:cNvPr>
          <p:cNvSpPr/>
          <p:nvPr/>
        </p:nvSpPr>
        <p:spPr bwMode="auto">
          <a:xfrm>
            <a:off x="6400802" y="4885592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C495C-3B95-46EB-B0E5-3FA50992FF76}"/>
              </a:ext>
            </a:extLst>
          </p:cNvPr>
          <p:cNvSpPr txBox="1"/>
          <p:nvPr/>
        </p:nvSpPr>
        <p:spPr>
          <a:xfrm>
            <a:off x="6743027" y="503136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"ab"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D4BC1D-7F0C-4308-BF7C-DC9ADE6E3D62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202" y="4342318"/>
            <a:ext cx="863265" cy="543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C9B7219-D9B4-48F9-9A5A-4686431D8075}"/>
              </a:ext>
            </a:extLst>
          </p:cNvPr>
          <p:cNvSpPr txBox="1"/>
          <p:nvPr/>
        </p:nvSpPr>
        <p:spPr>
          <a:xfrm>
            <a:off x="4825667" y="4650364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A84DEAE-F7F8-4BEC-811B-DA1D4C6FCDE7}"/>
              </a:ext>
            </a:extLst>
          </p:cNvPr>
          <p:cNvSpPr/>
          <p:nvPr/>
        </p:nvSpPr>
        <p:spPr bwMode="auto">
          <a:xfrm>
            <a:off x="6400802" y="3828666"/>
            <a:ext cx="1447800" cy="75320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F91215-9CA1-49FB-9765-E388A5E0E955}"/>
              </a:ext>
            </a:extLst>
          </p:cNvPr>
          <p:cNvSpPr txBox="1"/>
          <p:nvPr/>
        </p:nvSpPr>
        <p:spPr>
          <a:xfrm>
            <a:off x="6743027" y="397443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</a:t>
            </a:r>
            <a:r>
              <a:rPr lang="en-US" dirty="0" err="1"/>
              <a:t>xy</a:t>
            </a:r>
            <a:r>
              <a:rPr lang="en-US" dirty="0"/>
              <a:t>"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480537-E009-43AC-9F23-CC2BA8701EAA}"/>
              </a:ext>
            </a:extLst>
          </p:cNvPr>
          <p:cNvSpPr txBox="1"/>
          <p:nvPr/>
        </p:nvSpPr>
        <p:spPr>
          <a:xfrm>
            <a:off x="1101063" y="6019800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s1 = "ab";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9DDE0C-47A3-4437-BAF3-E3A3C0FC84AD}"/>
              </a:ext>
            </a:extLst>
          </p:cNvPr>
          <p:cNvSpPr txBox="1"/>
          <p:nvPr/>
        </p:nvSpPr>
        <p:spPr>
          <a:xfrm>
            <a:off x="5486400" y="6019800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s1 =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</p:txBody>
      </p:sp>
    </p:spTree>
    <p:extLst>
      <p:ext uri="{BB962C8B-B14F-4D97-AF65-F5344CB8AC3E}">
        <p14:creationId xmlns:p14="http://schemas.microsoft.com/office/powerpoint/2010/main" val="2098059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B6C4-FA45-4C68-8A90-D0D4E038B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Conversion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5166D3-15A7-43B2-BFA3-58DDD419B0D9}"/>
              </a:ext>
            </a:extLst>
          </p:cNvPr>
          <p:cNvSpPr txBox="1"/>
          <p:nvPr/>
        </p:nvSpPr>
        <p:spPr>
          <a:xfrm>
            <a:off x="990600" y="2438400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String 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4237A7-918D-4C8A-9973-DA46FE63572A}"/>
              </a:ext>
            </a:extLst>
          </p:cNvPr>
          <p:cNvSpPr txBox="1"/>
          <p:nvPr/>
        </p:nvSpPr>
        <p:spPr>
          <a:xfrm>
            <a:off x="6779739" y="2448580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 </a:t>
            </a:r>
            <a:r>
              <a:rPr lang="en-US" sz="2800" dirty="0" err="1"/>
              <a:t>i</a:t>
            </a:r>
            <a:endParaRPr lang="en-US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B8827F0-5739-41FD-9A05-7CDD440DE253}"/>
              </a:ext>
            </a:extLst>
          </p:cNvPr>
          <p:cNvCxnSpPr>
            <a:cxnSpLocks/>
          </p:cNvCxnSpPr>
          <p:nvPr/>
        </p:nvCxnSpPr>
        <p:spPr bwMode="auto">
          <a:xfrm>
            <a:off x="2531522" y="2633374"/>
            <a:ext cx="411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F2018C3-EDDE-48CA-9266-A4FA4F0A3CEA}"/>
              </a:ext>
            </a:extLst>
          </p:cNvPr>
          <p:cNvSpPr txBox="1"/>
          <p:nvPr/>
        </p:nvSpPr>
        <p:spPr>
          <a:xfrm>
            <a:off x="2683922" y="2131367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1A1EC3D-DEAA-4F10-BB51-E65BE9EF830F}"/>
              </a:ext>
            </a:extLst>
          </p:cNvPr>
          <p:cNvCxnSpPr>
            <a:cxnSpLocks/>
          </p:cNvCxnSpPr>
          <p:nvPr/>
        </p:nvCxnSpPr>
        <p:spPr bwMode="auto">
          <a:xfrm>
            <a:off x="2531522" y="2881873"/>
            <a:ext cx="411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3AD1129-C173-4DC7-B595-4F04748BCCEC}"/>
              </a:ext>
            </a:extLst>
          </p:cNvPr>
          <p:cNvSpPr txBox="1"/>
          <p:nvPr/>
        </p:nvSpPr>
        <p:spPr>
          <a:xfrm>
            <a:off x="3886200" y="3010056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""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4563CB-FEC9-4FCA-9E34-92887385D9E5}"/>
              </a:ext>
            </a:extLst>
          </p:cNvPr>
          <p:cNvSpPr txBox="1"/>
          <p:nvPr/>
        </p:nvSpPr>
        <p:spPr>
          <a:xfrm>
            <a:off x="990600" y="4300679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String 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043A1E-8B4C-4089-98C3-FE66B45075AE}"/>
              </a:ext>
            </a:extLst>
          </p:cNvPr>
          <p:cNvSpPr txBox="1"/>
          <p:nvPr/>
        </p:nvSpPr>
        <p:spPr>
          <a:xfrm>
            <a:off x="6779739" y="4310859"/>
            <a:ext cx="156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double 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6D1DC04-72D5-4987-9F6D-242F54A7CE83}"/>
              </a:ext>
            </a:extLst>
          </p:cNvPr>
          <p:cNvCxnSpPr>
            <a:cxnSpLocks/>
          </p:cNvCxnSpPr>
          <p:nvPr/>
        </p:nvCxnSpPr>
        <p:spPr bwMode="auto">
          <a:xfrm>
            <a:off x="2531522" y="4495653"/>
            <a:ext cx="411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65B0969-1F66-4DDB-AA7A-E1B17A934062}"/>
              </a:ext>
            </a:extLst>
          </p:cNvPr>
          <p:cNvSpPr txBox="1"/>
          <p:nvPr/>
        </p:nvSpPr>
        <p:spPr>
          <a:xfrm>
            <a:off x="2607722" y="3993646"/>
            <a:ext cx="405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Double.parseDouble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C1A7B81-2E71-4A3E-990C-3061530D564F}"/>
              </a:ext>
            </a:extLst>
          </p:cNvPr>
          <p:cNvCxnSpPr>
            <a:cxnSpLocks/>
          </p:cNvCxnSpPr>
          <p:nvPr/>
        </p:nvCxnSpPr>
        <p:spPr bwMode="auto">
          <a:xfrm>
            <a:off x="2531522" y="4744152"/>
            <a:ext cx="411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A6F89C3-85C4-4A51-868E-975968EDCDD6}"/>
              </a:ext>
            </a:extLst>
          </p:cNvPr>
          <p:cNvSpPr txBox="1"/>
          <p:nvPr/>
        </p:nvSpPr>
        <p:spPr>
          <a:xfrm>
            <a:off x="3886200" y="4872335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 + ""</a:t>
            </a:r>
          </a:p>
        </p:txBody>
      </p:sp>
    </p:spTree>
    <p:extLst>
      <p:ext uri="{BB962C8B-B14F-4D97-AF65-F5344CB8AC3E}">
        <p14:creationId xmlns:p14="http://schemas.microsoft.com/office/powerpoint/2010/main" val="1561814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E8C6-3C5C-4309-9793-5F7321C7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Hex2Dec2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72E9-D217-48DF-BDF5-269DF3B72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219200"/>
          </a:xfrm>
        </p:spPr>
        <p:txBody>
          <a:bodyPr/>
          <a:lstStyle/>
          <a:p>
            <a:r>
              <a:rPr lang="en-US" dirty="0"/>
              <a:t>Convert a 2-digit hexadecimal number to a decimal value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A9CC07-572E-4705-8E83-8C9F8B138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89932"/>
              </p:ext>
            </p:extLst>
          </p:nvPr>
        </p:nvGraphicFramePr>
        <p:xfrm>
          <a:off x="3048000" y="3276600"/>
          <a:ext cx="2514600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8549585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03209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Hex</a:t>
                      </a:r>
                    </a:p>
                    <a:p>
                      <a:pPr algn="ctr"/>
                      <a:r>
                        <a:rPr lang="en-US" b="1" dirty="0"/>
                        <a:t>Digit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Decimal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27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1 - 9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–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3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0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5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118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443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07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59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93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4 of the textbook (there will be a quiz next week)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1402-16DC-4D56-9084-6A9534A14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75907-1D05-44B4-90FF-53522949C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804571"/>
          </a:xfrm>
        </p:spPr>
        <p:txBody>
          <a:bodyPr/>
          <a:lstStyle/>
          <a:p>
            <a:r>
              <a:rPr lang="en-US" dirty="0"/>
              <a:t>Objects are </a:t>
            </a:r>
            <a:r>
              <a:rPr lang="en-US" i="1" dirty="0"/>
              <a:t>instances</a:t>
            </a:r>
            <a:r>
              <a:rPr lang="en-US" dirty="0"/>
              <a:t> of a class</a:t>
            </a:r>
            <a:endParaRPr lang="en-US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584357-A6C3-42E4-AC9B-B7110238463B}"/>
              </a:ext>
            </a:extLst>
          </p:cNvPr>
          <p:cNvSpPr txBox="1"/>
          <p:nvPr/>
        </p:nvSpPr>
        <p:spPr>
          <a:xfrm>
            <a:off x="1981200" y="3124200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Type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1BCAC-4B5A-4ED7-BE3B-137567D96C74}"/>
              </a:ext>
            </a:extLst>
          </p:cNvPr>
          <p:cNvSpPr txBox="1"/>
          <p:nvPr/>
        </p:nvSpPr>
        <p:spPr>
          <a:xfrm>
            <a:off x="4983025" y="3124200"/>
            <a:ext cx="1951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Instances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D9DE67-1678-484C-9C10-182B8A570A7E}"/>
              </a:ext>
            </a:extLst>
          </p:cNvPr>
          <p:cNvSpPr txBox="1"/>
          <p:nvPr/>
        </p:nvSpPr>
        <p:spPr>
          <a:xfrm>
            <a:off x="1403445" y="4022558"/>
            <a:ext cx="208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Primitive Type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155C1-4AAD-4837-BDF1-65396EAA359D}"/>
              </a:ext>
            </a:extLst>
          </p:cNvPr>
          <p:cNvSpPr txBox="1"/>
          <p:nvPr/>
        </p:nvSpPr>
        <p:spPr>
          <a:xfrm>
            <a:off x="2067762" y="4741986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Class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77777D-6676-4931-A8A9-672F04841A57}"/>
              </a:ext>
            </a:extLst>
          </p:cNvPr>
          <p:cNvSpPr txBox="1"/>
          <p:nvPr/>
        </p:nvSpPr>
        <p:spPr>
          <a:xfrm>
            <a:off x="5509702" y="4022558"/>
            <a:ext cx="105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C85224-3575-4B24-BC3B-DA09BCD35B2E}"/>
              </a:ext>
            </a:extLst>
          </p:cNvPr>
          <p:cNvSpPr txBox="1"/>
          <p:nvPr/>
        </p:nvSpPr>
        <p:spPr>
          <a:xfrm>
            <a:off x="5477464" y="4741986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Objects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F647EE8-7881-4D9A-A42E-0A39E0C2923D}"/>
              </a:ext>
            </a:extLst>
          </p:cNvPr>
          <p:cNvCxnSpPr>
            <a:cxnSpLocks/>
          </p:cNvCxnSpPr>
          <p:nvPr/>
        </p:nvCxnSpPr>
        <p:spPr bwMode="auto">
          <a:xfrm>
            <a:off x="3657600" y="4253390"/>
            <a:ext cx="1600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E8D035-2B15-4B8D-8B21-1D3C2592F02F}"/>
              </a:ext>
            </a:extLst>
          </p:cNvPr>
          <p:cNvCxnSpPr>
            <a:cxnSpLocks/>
          </p:cNvCxnSpPr>
          <p:nvPr/>
        </p:nvCxnSpPr>
        <p:spPr bwMode="auto">
          <a:xfrm>
            <a:off x="3657600" y="4972818"/>
            <a:ext cx="1600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4850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C57C-592E-423C-99F2-36E4BC9B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A0E19-51F7-4148-9740-746087007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362200"/>
          </a:xfrm>
        </p:spPr>
        <p:txBody>
          <a:bodyPr/>
          <a:lstStyle/>
          <a:p>
            <a:r>
              <a:rPr lang="en-US" dirty="0"/>
              <a:t>A class may have </a:t>
            </a:r>
            <a:r>
              <a:rPr lang="en-US" i="1" dirty="0"/>
              <a:t>methods</a:t>
            </a:r>
          </a:p>
          <a:p>
            <a:r>
              <a:rPr lang="en-US" dirty="0"/>
              <a:t>Methods declared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are associated with the class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F25A47-3563-4870-BCC1-E73ABC528ACF}"/>
              </a:ext>
            </a:extLst>
          </p:cNvPr>
          <p:cNvSpPr txBox="1"/>
          <p:nvPr/>
        </p:nvSpPr>
        <p:spPr>
          <a:xfrm>
            <a:off x="2411549" y="4343400"/>
            <a:ext cx="3687228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spcAft>
                <a:spcPts val="6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Character.isDigit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BE8608-F056-4E2D-9B32-B306C7BF6F46}"/>
              </a:ext>
            </a:extLst>
          </p:cNvPr>
          <p:cNvSpPr txBox="1"/>
          <p:nvPr/>
        </p:nvSpPr>
        <p:spPr>
          <a:xfrm>
            <a:off x="1905000" y="5867400"/>
            <a:ext cx="4700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&lt;</a:t>
            </a:r>
            <a:r>
              <a:rPr lang="en-US" i="1" dirty="0" err="1"/>
              <a:t>class_name</a:t>
            </a:r>
            <a:r>
              <a:rPr lang="en-US" i="1" dirty="0"/>
              <a:t>&gt;.&lt;</a:t>
            </a:r>
            <a:r>
              <a:rPr lang="en-US" i="1" dirty="0" err="1"/>
              <a:t>method_name</a:t>
            </a:r>
            <a:r>
              <a:rPr lang="en-US" i="1" dirty="0"/>
              <a:t>&gt;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C72A774-328F-4D40-BAEA-85372678EEFD}"/>
              </a:ext>
            </a:extLst>
          </p:cNvPr>
          <p:cNvSpPr/>
          <p:nvPr/>
        </p:nvSpPr>
        <p:spPr bwMode="auto">
          <a:xfrm>
            <a:off x="3886200" y="5418992"/>
            <a:ext cx="457200" cy="3048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85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41E1-D324-421D-BF4A-1681D5BC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DB570-B343-443F-9581-A19F2EDC4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without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are associated with each object (i.e. instance) of a class, so they are called instance methods</a:t>
            </a:r>
          </a:p>
        </p:txBody>
      </p:sp>
    </p:spTree>
    <p:extLst>
      <p:ext uri="{BB962C8B-B14F-4D97-AF65-F5344CB8AC3E}">
        <p14:creationId xmlns:p14="http://schemas.microsoft.com/office/powerpoint/2010/main" val="360325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34761-4DC2-498A-99EC-61467EDE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Method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50B933-1CF9-48E5-815B-F3F6B5547D9B}"/>
              </a:ext>
            </a:extLst>
          </p:cNvPr>
          <p:cNvSpPr txBox="1"/>
          <p:nvPr/>
        </p:nvSpPr>
        <p:spPr>
          <a:xfrm>
            <a:off x="1143000" y="2745433"/>
            <a:ext cx="718978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Scanner in = new Scanner( System.in );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Aft>
                <a:spcPts val="18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99B526-0F76-45F1-841A-9EDD64C8A8FE}"/>
              </a:ext>
            </a:extLst>
          </p:cNvPr>
          <p:cNvSpPr txBox="1"/>
          <p:nvPr/>
        </p:nvSpPr>
        <p:spPr>
          <a:xfrm>
            <a:off x="1485037" y="190500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06FAF-271D-4322-9888-CFFD46C64D88}"/>
              </a:ext>
            </a:extLst>
          </p:cNvPr>
          <p:cNvSpPr txBox="1"/>
          <p:nvPr/>
        </p:nvSpPr>
        <p:spPr>
          <a:xfrm>
            <a:off x="2362682" y="1905000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Object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2E0E5B-3EFE-424A-91CF-81C37C21ED86}"/>
              </a:ext>
            </a:extLst>
          </p:cNvPr>
          <p:cNvSpPr txBox="1"/>
          <p:nvPr/>
        </p:nvSpPr>
        <p:spPr>
          <a:xfrm>
            <a:off x="4511614" y="1905000"/>
            <a:ext cx="2422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an object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68A877-4756-4411-B9F7-77E76C3D8582}"/>
              </a:ext>
            </a:extLst>
          </p:cNvPr>
          <p:cNvCxnSpPr>
            <a:stCxn id="5" idx="2"/>
          </p:cNvCxnSpPr>
          <p:nvPr/>
        </p:nvCxnSpPr>
        <p:spPr bwMode="auto">
          <a:xfrm flipH="1">
            <a:off x="1923618" y="2366665"/>
            <a:ext cx="1" cy="3787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4927925-9B28-4877-9D99-E63F153A8A32}"/>
              </a:ext>
            </a:extLst>
          </p:cNvPr>
          <p:cNvCxnSpPr/>
          <p:nvPr/>
        </p:nvCxnSpPr>
        <p:spPr bwMode="auto">
          <a:xfrm flipH="1">
            <a:off x="2895840" y="2366665"/>
            <a:ext cx="1" cy="3787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5E3C8E7-CCAD-4EF5-AE17-5DE9BB990147}"/>
              </a:ext>
            </a:extLst>
          </p:cNvPr>
          <p:cNvSpPr/>
          <p:nvPr/>
        </p:nvSpPr>
        <p:spPr bwMode="auto">
          <a:xfrm>
            <a:off x="3505201" y="2745433"/>
            <a:ext cx="44958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4D24CE3-95E4-4779-8CB0-E432C3962830}"/>
              </a:ext>
            </a:extLst>
          </p:cNvPr>
          <p:cNvCxnSpPr/>
          <p:nvPr/>
        </p:nvCxnSpPr>
        <p:spPr bwMode="auto">
          <a:xfrm flipH="1">
            <a:off x="5753101" y="2366665"/>
            <a:ext cx="1" cy="3787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8D2E1-77C5-4155-B9AC-40F24030EF94}"/>
              </a:ext>
            </a:extLst>
          </p:cNvPr>
          <p:cNvSpPr/>
          <p:nvPr/>
        </p:nvSpPr>
        <p:spPr bwMode="auto">
          <a:xfrm>
            <a:off x="2590800" y="2745433"/>
            <a:ext cx="582601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355C5A1-E905-4218-A98B-4599A55F5FE9}"/>
              </a:ext>
            </a:extLst>
          </p:cNvPr>
          <p:cNvSpPr/>
          <p:nvPr/>
        </p:nvSpPr>
        <p:spPr bwMode="auto">
          <a:xfrm>
            <a:off x="1181100" y="2745433"/>
            <a:ext cx="1382951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1F11D8-CCDC-4218-BAFA-3D157B8292B6}"/>
              </a:ext>
            </a:extLst>
          </p:cNvPr>
          <p:cNvSpPr/>
          <p:nvPr/>
        </p:nvSpPr>
        <p:spPr bwMode="auto">
          <a:xfrm>
            <a:off x="3200400" y="3350568"/>
            <a:ext cx="16764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A8A274-E022-4B5B-AB5B-6EC0136B3DD5}"/>
              </a:ext>
            </a:extLst>
          </p:cNvPr>
          <p:cNvSpPr/>
          <p:nvPr/>
        </p:nvSpPr>
        <p:spPr bwMode="auto">
          <a:xfrm>
            <a:off x="1752600" y="3960168"/>
            <a:ext cx="12954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82C694-70DC-41B4-BA5F-CBE4FE0696A8}"/>
              </a:ext>
            </a:extLst>
          </p:cNvPr>
          <p:cNvSpPr txBox="1"/>
          <p:nvPr/>
        </p:nvSpPr>
        <p:spPr>
          <a:xfrm>
            <a:off x="4000500" y="4802833"/>
            <a:ext cx="259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Instance Methods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459E80-C765-420A-8EAF-6E0E67CA6426}"/>
              </a:ext>
            </a:extLst>
          </p:cNvPr>
          <p:cNvSpPr txBox="1"/>
          <p:nvPr/>
        </p:nvSpPr>
        <p:spPr>
          <a:xfrm>
            <a:off x="2892538" y="5793433"/>
            <a:ext cx="4879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&lt;</a:t>
            </a:r>
            <a:r>
              <a:rPr lang="en-US" i="1" dirty="0" err="1"/>
              <a:t>object_name</a:t>
            </a:r>
            <a:r>
              <a:rPr lang="en-US" i="1" dirty="0"/>
              <a:t>&gt;.&lt;</a:t>
            </a:r>
            <a:r>
              <a:rPr lang="en-US" i="1" dirty="0" err="1"/>
              <a:t>method_name</a:t>
            </a:r>
            <a:r>
              <a:rPr lang="en-US" i="1" dirty="0"/>
              <a:t>&gt;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5FE3E7CB-B27F-4A30-8244-963D996F7B4B}"/>
              </a:ext>
            </a:extLst>
          </p:cNvPr>
          <p:cNvSpPr/>
          <p:nvPr/>
        </p:nvSpPr>
        <p:spPr bwMode="auto">
          <a:xfrm>
            <a:off x="5053274" y="5416898"/>
            <a:ext cx="457200" cy="3048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0E0F64-ECA2-4A0A-9CAF-3B325ADE054A}"/>
              </a:ext>
            </a:extLst>
          </p:cNvPr>
          <p:cNvCxnSpPr>
            <a:stCxn id="17" idx="0"/>
          </p:cNvCxnSpPr>
          <p:nvPr/>
        </p:nvCxnSpPr>
        <p:spPr bwMode="auto">
          <a:xfrm flipH="1" flipV="1">
            <a:off x="4000500" y="3812233"/>
            <a:ext cx="1296253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A846974-0996-4AA4-92FB-94E7C8BDA844}"/>
              </a:ext>
            </a:extLst>
          </p:cNvPr>
          <p:cNvCxnSpPr>
            <a:stCxn id="17" idx="0"/>
            <a:endCxn id="16" idx="2"/>
          </p:cNvCxnSpPr>
          <p:nvPr/>
        </p:nvCxnSpPr>
        <p:spPr bwMode="auto">
          <a:xfrm flipH="1" flipV="1">
            <a:off x="2400300" y="4421833"/>
            <a:ext cx="2896453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3552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EBCB-DC75-42A4-A482-ED70F4BB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05875-F459-4F9A-B86C-CC464F1FB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8600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is a Java class representing a sequence of character</a:t>
            </a:r>
          </a:p>
          <a:p>
            <a:r>
              <a:rPr lang="en-US" dirty="0"/>
              <a:t>String values (i.e. objects) are text enclosed in double quotes, e.g.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0EFBE4-816C-4A38-BC19-7C59AB8511C3}"/>
              </a:ext>
            </a:extLst>
          </p:cNvPr>
          <p:cNvSpPr txBox="1"/>
          <p:nvPr/>
        </p:nvSpPr>
        <p:spPr>
          <a:xfrm>
            <a:off x="1288047" y="4419600"/>
            <a:ext cx="6636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message = "Welcome to Java";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66D9D6-5075-4101-9083-37244BB7BEFE}"/>
              </a:ext>
            </a:extLst>
          </p:cNvPr>
          <p:cNvSpPr txBox="1"/>
          <p:nvPr/>
        </p:nvSpPr>
        <p:spPr>
          <a:xfrm>
            <a:off x="609600" y="5265003"/>
            <a:ext cx="8226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Text processing is a very common task in programming,</a:t>
            </a:r>
          </a:p>
          <a:p>
            <a:r>
              <a:rPr lang="en-US" i="1" dirty="0"/>
              <a:t>so it's very important for us to know how to handle Strings.</a:t>
            </a:r>
          </a:p>
        </p:txBody>
      </p:sp>
    </p:spTree>
    <p:extLst>
      <p:ext uri="{BB962C8B-B14F-4D97-AF65-F5344CB8AC3E}">
        <p14:creationId xmlns:p14="http://schemas.microsoft.com/office/powerpoint/2010/main" val="310808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D4EC1-0F29-4111-9702-4B185B1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String Instance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CC076-1AA4-4B88-932B-063042969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trim()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substring()</a:t>
            </a:r>
          </a:p>
        </p:txBody>
      </p:sp>
    </p:spTree>
    <p:extLst>
      <p:ext uri="{BB962C8B-B14F-4D97-AF65-F5344CB8AC3E}">
        <p14:creationId xmlns:p14="http://schemas.microsoft.com/office/powerpoint/2010/main" val="95753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4496-2742-4A32-917A-F22D3DF2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Read API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CD1D4-9A33-4706-8422-ACB299E8E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https://docs.oracle.com/javase/10/docs/api/java/lang/String.html</a:t>
            </a:r>
            <a:endParaRPr lang="en-US" dirty="0"/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Constructors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Fields</a:t>
            </a:r>
          </a:p>
          <a:p>
            <a:pPr lvl="1"/>
            <a:r>
              <a:rPr lang="en-US" dirty="0"/>
              <a:t>Methods</a:t>
            </a:r>
          </a:p>
          <a:p>
            <a:pPr lvl="2"/>
            <a:r>
              <a:rPr lang="en-US" dirty="0"/>
              <a:t>Static, Instance,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Concrete</a:t>
            </a:r>
            <a:r>
              <a:rPr lang="en-US" dirty="0"/>
              <a:t>, Deprecated</a:t>
            </a:r>
          </a:p>
          <a:p>
            <a:pPr lvl="2"/>
            <a:r>
              <a:rPr lang="en-US" dirty="0"/>
              <a:t>Arguments and return value</a:t>
            </a:r>
          </a:p>
        </p:txBody>
      </p:sp>
    </p:spTree>
    <p:extLst>
      <p:ext uri="{BB962C8B-B14F-4D97-AF65-F5344CB8AC3E}">
        <p14:creationId xmlns:p14="http://schemas.microsoft.com/office/powerpoint/2010/main" val="4090420170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8213</TotalTime>
  <Words>884</Words>
  <Application>Microsoft Macintosh PowerPoint</Application>
  <PresentationFormat>On-screen Show (4:3)</PresentationFormat>
  <Paragraphs>191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Courier New</vt:lpstr>
      <vt:lpstr>Tahoma</vt:lpstr>
      <vt:lpstr>Wingdings</vt:lpstr>
      <vt:lpstr>Blueprint</vt:lpstr>
      <vt:lpstr>CS2011 Introduction to Programming I Strings</vt:lpstr>
      <vt:lpstr>Class</vt:lpstr>
      <vt:lpstr>Object</vt:lpstr>
      <vt:lpstr>Static Method</vt:lpstr>
      <vt:lpstr>Instance Method</vt:lpstr>
      <vt:lpstr>Instance Method Example</vt:lpstr>
      <vt:lpstr>String</vt:lpstr>
      <vt:lpstr>Some String Instance Methods</vt:lpstr>
      <vt:lpstr>How To Read API Documentation</vt:lpstr>
      <vt:lpstr>Search Inside a String</vt:lpstr>
      <vt:lpstr>Read String from Console</vt:lpstr>
      <vt:lpstr>Formatting Output</vt:lpstr>
      <vt:lpstr>Format Specifier</vt:lpstr>
      <vt:lpstr>String Comparison</vt:lpstr>
      <vt:lpstr>Value vs. Reference</vt:lpstr>
      <vt:lpstr>Reference</vt:lpstr>
      <vt:lpstr>Reference Comparison</vt:lpstr>
      <vt:lpstr>String Comparison By Value</vt:lpstr>
      <vt:lpstr>More String Comparisons</vt:lpstr>
      <vt:lpstr>Interned Strings</vt:lpstr>
      <vt:lpstr>String Are Immutable</vt:lpstr>
      <vt:lpstr>String Conversion</vt:lpstr>
      <vt:lpstr>Example: Hex2Dec2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503</cp:revision>
  <cp:lastPrinted>1601-01-01T00:00:00Z</cp:lastPrinted>
  <dcterms:created xsi:type="dcterms:W3CDTF">2003-06-24T23:22:57Z</dcterms:created>
  <dcterms:modified xsi:type="dcterms:W3CDTF">2018-09-24T22:40:31Z</dcterms:modified>
</cp:coreProperties>
</file>