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7"/>
  </p:notesMasterIdLst>
  <p:handoutMasterIdLst>
    <p:handoutMasterId r:id="rId28"/>
  </p:handoutMasterIdLst>
  <p:sldIdLst>
    <p:sldId id="256" r:id="rId2"/>
    <p:sldId id="369" r:id="rId3"/>
    <p:sldId id="377" r:id="rId4"/>
    <p:sldId id="383" r:id="rId5"/>
    <p:sldId id="384" r:id="rId6"/>
    <p:sldId id="385" r:id="rId7"/>
    <p:sldId id="386" r:id="rId8"/>
    <p:sldId id="387" r:id="rId9"/>
    <p:sldId id="388" r:id="rId10"/>
    <p:sldId id="389" r:id="rId11"/>
    <p:sldId id="370" r:id="rId12"/>
    <p:sldId id="371" r:id="rId13"/>
    <p:sldId id="372" r:id="rId14"/>
    <p:sldId id="373" r:id="rId15"/>
    <p:sldId id="374" r:id="rId16"/>
    <p:sldId id="375" r:id="rId17"/>
    <p:sldId id="376" r:id="rId18"/>
    <p:sldId id="380" r:id="rId19"/>
    <p:sldId id="393" r:id="rId20"/>
    <p:sldId id="379" r:id="rId21"/>
    <p:sldId id="390" r:id="rId22"/>
    <p:sldId id="391" r:id="rId23"/>
    <p:sldId id="378" r:id="rId24"/>
    <p:sldId id="394" r:id="rId25"/>
    <p:sldId id="357" r:id="rId2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88"/>
    <p:restoredTop sz="93654" autoAdjust="0"/>
  </p:normalViewPr>
  <p:slideViewPr>
    <p:cSldViewPr>
      <p:cViewPr varScale="1">
        <p:scale>
          <a:sx n="93" d="100"/>
          <a:sy n="93" d="100"/>
        </p:scale>
        <p:origin x="1448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0D7BDCA4-2C57-41D9-9FC6-87B59A539DC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55420677-0FEC-4065-B0AE-8FB0EAA361D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algn="r"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4D967090-9E4D-4935-9667-87F8153F33F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63F8C257-FD11-475F-8598-851A564A8E0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algn="r" defTabSz="949325" eaLnBrk="1" hangingPunct="1">
              <a:defRPr sz="1200"/>
            </a:lvl1pPr>
          </a:lstStyle>
          <a:p>
            <a:pPr>
              <a:defRPr/>
            </a:pPr>
            <a:fld id="{D2ACC898-A7EC-479C-B714-7CC5C4BABB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95840-621E-46D3-9E0F-D37429CD394B}" type="datetimeFigureOut">
              <a:rPr lang="en-US" smtClean="0"/>
              <a:t>9/12/18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8B67A9-4F22-45F6-8BC9-60E885F63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56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B67A9-4F22-45F6-8BC9-60E885F63BD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87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7">
            <a:extLst>
              <a:ext uri="{FF2B5EF4-FFF2-40B4-BE49-F238E27FC236}">
                <a16:creationId xmlns:a16="http://schemas.microsoft.com/office/drawing/2014/main" id="{BA6FF91C-FBF8-4ED5-830F-C94A33E37FA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68">
              <a:extLst>
                <a:ext uri="{FF2B5EF4-FFF2-40B4-BE49-F238E27FC236}">
                  <a16:creationId xmlns:a16="http://schemas.microsoft.com/office/drawing/2014/main" id="{8EB7372A-DDBF-472A-AE3C-2585C3D607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3">
                <a:extLst>
                  <a:ext uri="{FF2B5EF4-FFF2-40B4-BE49-F238E27FC236}">
                    <a16:creationId xmlns:a16="http://schemas.microsoft.com/office/drawing/2014/main" id="{E3DA28C8-8FBD-47B8-9A60-34C79D838F67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grpSp>
            <p:nvGrpSpPr>
              <p:cNvPr id="16" name="Group 4">
                <a:extLst>
                  <a:ext uri="{FF2B5EF4-FFF2-40B4-BE49-F238E27FC236}">
                    <a16:creationId xmlns:a16="http://schemas.microsoft.com/office/drawing/2014/main" id="{1687B4BB-1E28-4212-8DFC-D653BD6A9120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5">
                  <a:extLst>
                    <a:ext uri="{FF2B5EF4-FFF2-40B4-BE49-F238E27FC236}">
                      <a16:creationId xmlns:a16="http://schemas.microsoft.com/office/drawing/2014/main" id="{E22436B1-E098-4485-B64C-35C9259F1EA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6">
                  <a:extLst>
                    <a:ext uri="{FF2B5EF4-FFF2-40B4-BE49-F238E27FC236}">
                      <a16:creationId xmlns:a16="http://schemas.microsoft.com/office/drawing/2014/main" id="{0C456F5F-682A-4812-B96E-FF08B2F89B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091F3D45-A89B-4908-988F-E84BC57204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8">
                  <a:extLst>
                    <a:ext uri="{FF2B5EF4-FFF2-40B4-BE49-F238E27FC236}">
                      <a16:creationId xmlns:a16="http://schemas.microsoft.com/office/drawing/2014/main" id="{75DD04ED-7A2A-4DA7-9B0F-B91161F45C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9">
                  <a:extLst>
                    <a:ext uri="{FF2B5EF4-FFF2-40B4-BE49-F238E27FC236}">
                      <a16:creationId xmlns:a16="http://schemas.microsoft.com/office/drawing/2014/main" id="{60D949FC-16E9-4BAD-962F-E22714A219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0">
                  <a:extLst>
                    <a:ext uri="{FF2B5EF4-FFF2-40B4-BE49-F238E27FC236}">
                      <a16:creationId xmlns:a16="http://schemas.microsoft.com/office/drawing/2014/main" id="{F5BDE8BB-6FA6-4574-A6C2-02855898C9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1">
                  <a:extLst>
                    <a:ext uri="{FF2B5EF4-FFF2-40B4-BE49-F238E27FC236}">
                      <a16:creationId xmlns:a16="http://schemas.microsoft.com/office/drawing/2014/main" id="{EFC49A16-90EC-4EBC-AB84-4C4B67ADEE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12">
                  <a:extLst>
                    <a:ext uri="{FF2B5EF4-FFF2-40B4-BE49-F238E27FC236}">
                      <a16:creationId xmlns:a16="http://schemas.microsoft.com/office/drawing/2014/main" id="{E3E43F42-28A2-4765-8DB7-26199677271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13">
                  <a:extLst>
                    <a:ext uri="{FF2B5EF4-FFF2-40B4-BE49-F238E27FC236}">
                      <a16:creationId xmlns:a16="http://schemas.microsoft.com/office/drawing/2014/main" id="{42F6BD2C-5876-45AF-80AF-007E42EB90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14">
                  <a:extLst>
                    <a:ext uri="{FF2B5EF4-FFF2-40B4-BE49-F238E27FC236}">
                      <a16:creationId xmlns:a16="http://schemas.microsoft.com/office/drawing/2014/main" id="{A89C6663-D233-44AD-B43E-4C9F3825D0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15">
                  <a:extLst>
                    <a:ext uri="{FF2B5EF4-FFF2-40B4-BE49-F238E27FC236}">
                      <a16:creationId xmlns:a16="http://schemas.microsoft.com/office/drawing/2014/main" id="{D30E8566-BD4D-4DE0-A377-29FC368BB9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16">
                  <a:extLst>
                    <a:ext uri="{FF2B5EF4-FFF2-40B4-BE49-F238E27FC236}">
                      <a16:creationId xmlns:a16="http://schemas.microsoft.com/office/drawing/2014/main" id="{BE6DE5FA-1853-45A3-9B43-EB49D7EC70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17">
                  <a:extLst>
                    <a:ext uri="{FF2B5EF4-FFF2-40B4-BE49-F238E27FC236}">
                      <a16:creationId xmlns:a16="http://schemas.microsoft.com/office/drawing/2014/main" id="{6B5BB6F4-964D-420C-BC0C-549A0A21F5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18">
                  <a:extLst>
                    <a:ext uri="{FF2B5EF4-FFF2-40B4-BE49-F238E27FC236}">
                      <a16:creationId xmlns:a16="http://schemas.microsoft.com/office/drawing/2014/main" id="{7AF44A33-E66E-4B09-9844-12C58FC739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19">
                  <a:extLst>
                    <a:ext uri="{FF2B5EF4-FFF2-40B4-BE49-F238E27FC236}">
                      <a16:creationId xmlns:a16="http://schemas.microsoft.com/office/drawing/2014/main" id="{262468E3-FEC3-478D-B662-C45B582446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Line 20">
                  <a:extLst>
                    <a:ext uri="{FF2B5EF4-FFF2-40B4-BE49-F238E27FC236}">
                      <a16:creationId xmlns:a16="http://schemas.microsoft.com/office/drawing/2014/main" id="{60E23C24-8AF5-4977-8943-9599563F70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21">
                  <a:extLst>
                    <a:ext uri="{FF2B5EF4-FFF2-40B4-BE49-F238E27FC236}">
                      <a16:creationId xmlns:a16="http://schemas.microsoft.com/office/drawing/2014/main" id="{E7DB6FD7-8C64-4A5D-AC4F-8C0B634F5E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22">
                  <a:extLst>
                    <a:ext uri="{FF2B5EF4-FFF2-40B4-BE49-F238E27FC236}">
                      <a16:creationId xmlns:a16="http://schemas.microsoft.com/office/drawing/2014/main" id="{8E46FA94-0460-4635-BE3F-FF9192CB9C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23">
                  <a:extLst>
                    <a:ext uri="{FF2B5EF4-FFF2-40B4-BE49-F238E27FC236}">
                      <a16:creationId xmlns:a16="http://schemas.microsoft.com/office/drawing/2014/main" id="{1A54A62F-2B84-439D-B300-5DA1B44A0A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24">
                  <a:extLst>
                    <a:ext uri="{FF2B5EF4-FFF2-40B4-BE49-F238E27FC236}">
                      <a16:creationId xmlns:a16="http://schemas.microsoft.com/office/drawing/2014/main" id="{EBBEE7C8-BB4B-4805-A190-A88E75C619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25">
                  <a:extLst>
                    <a:ext uri="{FF2B5EF4-FFF2-40B4-BE49-F238E27FC236}">
                      <a16:creationId xmlns:a16="http://schemas.microsoft.com/office/drawing/2014/main" id="{C89111C3-51BD-463F-98D4-96C1DCDE61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26">
                  <a:extLst>
                    <a:ext uri="{FF2B5EF4-FFF2-40B4-BE49-F238E27FC236}">
                      <a16:creationId xmlns:a16="http://schemas.microsoft.com/office/drawing/2014/main" id="{1627D613-81C9-4086-9719-DCD0ADB1D0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27">
                  <a:extLst>
                    <a:ext uri="{FF2B5EF4-FFF2-40B4-BE49-F238E27FC236}">
                      <a16:creationId xmlns:a16="http://schemas.microsoft.com/office/drawing/2014/main" id="{B139A8B8-B0F0-4DBA-A52E-274B0A9C19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28">
                  <a:extLst>
                    <a:ext uri="{FF2B5EF4-FFF2-40B4-BE49-F238E27FC236}">
                      <a16:creationId xmlns:a16="http://schemas.microsoft.com/office/drawing/2014/main" id="{0555CE92-B003-4F60-81D6-99B7E4DBDB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29">
                  <a:extLst>
                    <a:ext uri="{FF2B5EF4-FFF2-40B4-BE49-F238E27FC236}">
                      <a16:creationId xmlns:a16="http://schemas.microsoft.com/office/drawing/2014/main" id="{6FE4AC15-79F5-43B2-8073-95E6DD0B0A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30">
                  <a:extLst>
                    <a:ext uri="{FF2B5EF4-FFF2-40B4-BE49-F238E27FC236}">
                      <a16:creationId xmlns:a16="http://schemas.microsoft.com/office/drawing/2014/main" id="{98F93A54-3895-46C0-BCEC-E48846C8ED2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31">
                  <a:extLst>
                    <a:ext uri="{FF2B5EF4-FFF2-40B4-BE49-F238E27FC236}">
                      <a16:creationId xmlns:a16="http://schemas.microsoft.com/office/drawing/2014/main" id="{F97CBC7A-6D67-4662-826D-841716CB2C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32">
                  <a:extLst>
                    <a:ext uri="{FF2B5EF4-FFF2-40B4-BE49-F238E27FC236}">
                      <a16:creationId xmlns:a16="http://schemas.microsoft.com/office/drawing/2014/main" id="{9223C9CB-6156-4967-8BA2-6EDC99C942A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33">
                  <a:extLst>
                    <a:ext uri="{FF2B5EF4-FFF2-40B4-BE49-F238E27FC236}">
                      <a16:creationId xmlns:a16="http://schemas.microsoft.com/office/drawing/2014/main" id="{67F34308-391D-4F29-93A3-0ED1366410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34">
                  <a:extLst>
                    <a:ext uri="{FF2B5EF4-FFF2-40B4-BE49-F238E27FC236}">
                      <a16:creationId xmlns:a16="http://schemas.microsoft.com/office/drawing/2014/main" id="{1544B33B-D486-4051-99F8-77ECD1A691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35">
                  <a:extLst>
                    <a:ext uri="{FF2B5EF4-FFF2-40B4-BE49-F238E27FC236}">
                      <a16:creationId xmlns:a16="http://schemas.microsoft.com/office/drawing/2014/main" id="{91D315F8-B6D0-4D05-9813-3275F3D6B4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36">
                  <a:extLst>
                    <a:ext uri="{FF2B5EF4-FFF2-40B4-BE49-F238E27FC236}">
                      <a16:creationId xmlns:a16="http://schemas.microsoft.com/office/drawing/2014/main" id="{73F6C514-2E13-457D-A946-1DB930FDA8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37">
                  <a:extLst>
                    <a:ext uri="{FF2B5EF4-FFF2-40B4-BE49-F238E27FC236}">
                      <a16:creationId xmlns:a16="http://schemas.microsoft.com/office/drawing/2014/main" id="{D97B6FF2-4541-4E4B-81B3-A0EB061CF4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38">
                  <a:extLst>
                    <a:ext uri="{FF2B5EF4-FFF2-40B4-BE49-F238E27FC236}">
                      <a16:creationId xmlns:a16="http://schemas.microsoft.com/office/drawing/2014/main" id="{5CA7DB8F-446C-4E05-8679-78DEE3ECD8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39">
                  <a:extLst>
                    <a:ext uri="{FF2B5EF4-FFF2-40B4-BE49-F238E27FC236}">
                      <a16:creationId xmlns:a16="http://schemas.microsoft.com/office/drawing/2014/main" id="{D1C2D978-4663-4626-86DC-E95E04E311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40">
                  <a:extLst>
                    <a:ext uri="{FF2B5EF4-FFF2-40B4-BE49-F238E27FC236}">
                      <a16:creationId xmlns:a16="http://schemas.microsoft.com/office/drawing/2014/main" id="{576C61F4-88E4-4D79-A800-1B49388CE4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41">
                  <a:extLst>
                    <a:ext uri="{FF2B5EF4-FFF2-40B4-BE49-F238E27FC236}">
                      <a16:creationId xmlns:a16="http://schemas.microsoft.com/office/drawing/2014/main" id="{E069A7B0-4512-4A55-8CDD-8BED5DB77A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42">
                  <a:extLst>
                    <a:ext uri="{FF2B5EF4-FFF2-40B4-BE49-F238E27FC236}">
                      <a16:creationId xmlns:a16="http://schemas.microsoft.com/office/drawing/2014/main" id="{F072D93E-0E3E-4BF4-927D-5D814F4F32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43">
                  <a:extLst>
                    <a:ext uri="{FF2B5EF4-FFF2-40B4-BE49-F238E27FC236}">
                      <a16:creationId xmlns:a16="http://schemas.microsoft.com/office/drawing/2014/main" id="{E0E4F55F-4F76-4196-8C1C-20C35D43C3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44">
                  <a:extLst>
                    <a:ext uri="{FF2B5EF4-FFF2-40B4-BE49-F238E27FC236}">
                      <a16:creationId xmlns:a16="http://schemas.microsoft.com/office/drawing/2014/main" id="{2961AEF9-84C2-4DBB-A15B-98094E78C5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45">
                  <a:extLst>
                    <a:ext uri="{FF2B5EF4-FFF2-40B4-BE49-F238E27FC236}">
                      <a16:creationId xmlns:a16="http://schemas.microsoft.com/office/drawing/2014/main" id="{4EB31354-25B5-4536-A589-CED9A59635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46">
                  <a:extLst>
                    <a:ext uri="{FF2B5EF4-FFF2-40B4-BE49-F238E27FC236}">
                      <a16:creationId xmlns:a16="http://schemas.microsoft.com/office/drawing/2014/main" id="{8A16587F-A6AC-4422-B27B-555DA70324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47">
                  <a:extLst>
                    <a:ext uri="{FF2B5EF4-FFF2-40B4-BE49-F238E27FC236}">
                      <a16:creationId xmlns:a16="http://schemas.microsoft.com/office/drawing/2014/main" id="{B7121244-0388-43FD-8671-BFFB7FD756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Line 48">
                  <a:extLst>
                    <a:ext uri="{FF2B5EF4-FFF2-40B4-BE49-F238E27FC236}">
                      <a16:creationId xmlns:a16="http://schemas.microsoft.com/office/drawing/2014/main" id="{A33CA963-BBD0-4FEF-8E2C-1F454C350D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Line 49">
                  <a:extLst>
                    <a:ext uri="{FF2B5EF4-FFF2-40B4-BE49-F238E27FC236}">
                      <a16:creationId xmlns:a16="http://schemas.microsoft.com/office/drawing/2014/main" id="{19E7B081-6AE0-48F8-B8E9-F152E4AF6F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Line 50">
                  <a:extLst>
                    <a:ext uri="{FF2B5EF4-FFF2-40B4-BE49-F238E27FC236}">
                      <a16:creationId xmlns:a16="http://schemas.microsoft.com/office/drawing/2014/main" id="{74F96B96-5CE1-4B1A-AB6B-14574C729D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Line 51">
                  <a:extLst>
                    <a:ext uri="{FF2B5EF4-FFF2-40B4-BE49-F238E27FC236}">
                      <a16:creationId xmlns:a16="http://schemas.microsoft.com/office/drawing/2014/main" id="{1D5FDC09-64F2-442C-83A2-FF264E24DC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Line 52">
                  <a:extLst>
                    <a:ext uri="{FF2B5EF4-FFF2-40B4-BE49-F238E27FC236}">
                      <a16:creationId xmlns:a16="http://schemas.microsoft.com/office/drawing/2014/main" id="{9525C2C3-2A81-4A7E-81C4-E2550FFE27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53">
                  <a:extLst>
                    <a:ext uri="{FF2B5EF4-FFF2-40B4-BE49-F238E27FC236}">
                      <a16:creationId xmlns:a16="http://schemas.microsoft.com/office/drawing/2014/main" id="{C6EDEE13-FDCF-4434-9E73-FA368A2F94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54">
                  <a:extLst>
                    <a:ext uri="{FF2B5EF4-FFF2-40B4-BE49-F238E27FC236}">
                      <a16:creationId xmlns:a16="http://schemas.microsoft.com/office/drawing/2014/main" id="{9753293A-6773-4B0E-BEFE-462575235F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55">
                  <a:extLst>
                    <a:ext uri="{FF2B5EF4-FFF2-40B4-BE49-F238E27FC236}">
                      <a16:creationId xmlns:a16="http://schemas.microsoft.com/office/drawing/2014/main" id="{DBC30EE6-0CD5-425F-9BAB-A173314096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" name="Line 56">
                <a:extLst>
                  <a:ext uri="{FF2B5EF4-FFF2-40B4-BE49-F238E27FC236}">
                    <a16:creationId xmlns:a16="http://schemas.microsoft.com/office/drawing/2014/main" id="{CE6A3C26-E21C-43E6-B655-1E65AA5FE1B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76">
              <a:extLst>
                <a:ext uri="{FF2B5EF4-FFF2-40B4-BE49-F238E27FC236}">
                  <a16:creationId xmlns:a16="http://schemas.microsoft.com/office/drawing/2014/main" id="{6461456B-8826-40D0-B2C9-3E723AB1C3A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65">
                <a:extLst>
                  <a:ext uri="{FF2B5EF4-FFF2-40B4-BE49-F238E27FC236}">
                    <a16:creationId xmlns:a16="http://schemas.microsoft.com/office/drawing/2014/main" id="{E8EE20DE-4345-44CE-A1D7-B1632073B713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63">
                <a:extLst>
                  <a:ext uri="{FF2B5EF4-FFF2-40B4-BE49-F238E27FC236}">
                    <a16:creationId xmlns:a16="http://schemas.microsoft.com/office/drawing/2014/main" id="{83D18937-F448-4535-887A-3E1B505C1937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64">
                <a:extLst>
                  <a:ext uri="{FF2B5EF4-FFF2-40B4-BE49-F238E27FC236}">
                    <a16:creationId xmlns:a16="http://schemas.microsoft.com/office/drawing/2014/main" id="{C890D9B2-87C6-42FF-B0C0-ADB78A4C3708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rc 66">
                <a:extLst>
                  <a:ext uri="{FF2B5EF4-FFF2-40B4-BE49-F238E27FC236}">
                    <a16:creationId xmlns:a16="http://schemas.microsoft.com/office/drawing/2014/main" id="{A06B1F79-AA96-490B-A315-0ADBE497EC3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75">
              <a:extLst>
                <a:ext uri="{FF2B5EF4-FFF2-40B4-BE49-F238E27FC236}">
                  <a16:creationId xmlns:a16="http://schemas.microsoft.com/office/drawing/2014/main" id="{766BCD5F-2072-4BB5-966A-6CE33D87508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7">
                <a:extLst>
                  <a:ext uri="{FF2B5EF4-FFF2-40B4-BE49-F238E27FC236}">
                    <a16:creationId xmlns:a16="http://schemas.microsoft.com/office/drawing/2014/main" id="{1BFE7FFB-83A3-473A-9EA5-3F2C919B1A33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68">
                <a:extLst>
                  <a:ext uri="{FF2B5EF4-FFF2-40B4-BE49-F238E27FC236}">
                    <a16:creationId xmlns:a16="http://schemas.microsoft.com/office/drawing/2014/main" id="{679D6805-0C3A-4B98-9A79-CB40E9325BD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69">
                <a:extLst>
                  <a:ext uri="{FF2B5EF4-FFF2-40B4-BE49-F238E27FC236}">
                    <a16:creationId xmlns:a16="http://schemas.microsoft.com/office/drawing/2014/main" id="{2D0DB07C-CEB4-46A2-B2A8-0A95E6460C6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201" name="Rectangle 5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202" name="Rectangle 5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71">
            <a:extLst>
              <a:ext uri="{FF2B5EF4-FFF2-40B4-BE49-F238E27FC236}">
                <a16:creationId xmlns:a16="http://schemas.microsoft.com/office/drawing/2014/main" id="{B5D9CDF1-22D1-4474-BC21-2D9B5787B68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2">
            <a:extLst>
              <a:ext uri="{FF2B5EF4-FFF2-40B4-BE49-F238E27FC236}">
                <a16:creationId xmlns:a16="http://schemas.microsoft.com/office/drawing/2014/main" id="{CFF4D230-B61B-4AC0-A6AE-E8B5302AAB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3">
            <a:extLst>
              <a:ext uri="{FF2B5EF4-FFF2-40B4-BE49-F238E27FC236}">
                <a16:creationId xmlns:a16="http://schemas.microsoft.com/office/drawing/2014/main" id="{3DB51D83-06E5-4A94-93A1-12032CBC6B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685BE-ECDB-49B6-A7EE-F624C6C269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7002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6707BE6D-6B0A-492C-B067-1B0DB33E96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C27C5A28-618E-40FF-A1B6-A316B1CC92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3FAD5CB2-6795-450C-92C3-B98D6E3F5E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4CD92-1310-45D2-AF46-A2B79E475F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0374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047833F7-E9DB-4F06-A74A-93023BBFFE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26CFCB13-4326-4A5C-824E-FAEDF4E9FF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28F0C84C-1D03-41A6-AA19-356FF4AC94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4C699-5ECC-4B58-A5C2-78F095D743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707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08C44816-4383-4690-8836-F116DCADF6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B63879BF-76EE-4458-9AD7-B4537CECE2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A19CC086-313B-461A-8A4C-C42FBABD56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A7036-AA17-425D-BA44-A016ABF99C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9698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DCFCA7F6-57DC-47E3-BE37-F8197AB117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C4D2AA29-EC03-495A-AE1F-693580490B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B46605AD-87E0-4695-AABE-E4DBE4B069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7B478-66FB-4150-ADFD-770390C183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376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BA540B32-DD0C-416F-A400-5CCC2BB42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14FFF867-8358-4EB7-9FC5-A14C2A7A93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2D1D7FA9-EC99-4FB7-806E-D08BDF73F6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FBDF0-4172-4981-A494-6C34DF312F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32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8">
            <a:extLst>
              <a:ext uri="{FF2B5EF4-FFF2-40B4-BE49-F238E27FC236}">
                <a16:creationId xmlns:a16="http://schemas.microsoft.com/office/drawing/2014/main" id="{2CCB8505-A069-4628-B93D-772C35C3DF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9">
            <a:extLst>
              <a:ext uri="{FF2B5EF4-FFF2-40B4-BE49-F238E27FC236}">
                <a16:creationId xmlns:a16="http://schemas.microsoft.com/office/drawing/2014/main" id="{63D3C9BB-25BF-420E-9E66-CA7CD40B18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0">
            <a:extLst>
              <a:ext uri="{FF2B5EF4-FFF2-40B4-BE49-F238E27FC236}">
                <a16:creationId xmlns:a16="http://schemas.microsoft.com/office/drawing/2014/main" id="{A1417105-5BAC-466A-9EF1-7221FD4377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3F225-C380-4436-9AFD-E9DC8751D6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80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8">
            <a:extLst>
              <a:ext uri="{FF2B5EF4-FFF2-40B4-BE49-F238E27FC236}">
                <a16:creationId xmlns:a16="http://schemas.microsoft.com/office/drawing/2014/main" id="{5B9D11A5-E611-419D-8BED-1570411589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71DD539A-D7F8-4618-8E26-B66C1FC4CA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0B1620EC-5E62-416C-952B-BB8B3CB7C2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6FB92-60F8-422B-B563-1DDE8EF902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13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>
            <a:extLst>
              <a:ext uri="{FF2B5EF4-FFF2-40B4-BE49-F238E27FC236}">
                <a16:creationId xmlns:a16="http://schemas.microsoft.com/office/drawing/2014/main" id="{379865B0-4353-41BE-BFAD-D6886CF259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6B9C5B1B-38AB-4DF6-8F9C-9F70B46AF5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DD11604F-2047-473E-B0D2-A3E371489D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0387B-1E3A-496C-8C29-0AB81DC34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8285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E84B0914-8CEE-44C2-BB92-7E13966279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C624523A-25FB-421F-B574-263863DCC2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EE5C6D9E-177B-4E3A-BC68-3FABC7B3F5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602C6-6574-4190-9AAE-13439F22FF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52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5684CC40-B431-4E74-A2F8-413469AD26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14D0D2E4-A470-4B31-91CB-61EC34E62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361CC9DC-37A3-49AA-92D0-5C2A12150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50321-EAA6-44D1-8012-868CC209CF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1072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552DAE6E-3C68-458D-89A1-4300B456108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4B18F097-65ED-4C5E-BC19-B6303ECA6C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>
                <a:extLst>
                  <a:ext uri="{FF2B5EF4-FFF2-40B4-BE49-F238E27FC236}">
                    <a16:creationId xmlns:a16="http://schemas.microsoft.com/office/drawing/2014/main" id="{81907454-922C-4894-980E-03FD9829819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>
                  <a:extLst>
                    <a:ext uri="{FF2B5EF4-FFF2-40B4-BE49-F238E27FC236}">
                      <a16:creationId xmlns:a16="http://schemas.microsoft.com/office/drawing/2014/main" id="{C24B6A0B-3FED-4E72-8EDC-9065E73ECB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" name="Line 6">
                  <a:extLst>
                    <a:ext uri="{FF2B5EF4-FFF2-40B4-BE49-F238E27FC236}">
                      <a16:creationId xmlns:a16="http://schemas.microsoft.com/office/drawing/2014/main" id="{ED0EA0F1-4F91-4A0B-BFCB-06945431B3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" name="Line 7">
                  <a:extLst>
                    <a:ext uri="{FF2B5EF4-FFF2-40B4-BE49-F238E27FC236}">
                      <a16:creationId xmlns:a16="http://schemas.microsoft.com/office/drawing/2014/main" id="{0B00E8B8-BA73-4F2C-A715-1EB94AB6D2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" name="Line 8">
                  <a:extLst>
                    <a:ext uri="{FF2B5EF4-FFF2-40B4-BE49-F238E27FC236}">
                      <a16:creationId xmlns:a16="http://schemas.microsoft.com/office/drawing/2014/main" id="{3644FE30-B6BE-47FA-B66D-4CE7B7A0E8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" name="Line 9">
                  <a:extLst>
                    <a:ext uri="{FF2B5EF4-FFF2-40B4-BE49-F238E27FC236}">
                      <a16:creationId xmlns:a16="http://schemas.microsoft.com/office/drawing/2014/main" id="{D53F610F-8576-4D98-B7B4-335E801F14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" name="Line 10">
                  <a:extLst>
                    <a:ext uri="{FF2B5EF4-FFF2-40B4-BE49-F238E27FC236}">
                      <a16:creationId xmlns:a16="http://schemas.microsoft.com/office/drawing/2014/main" id="{8E66207A-9370-4515-9B20-AECB143ECD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" name="Line 11">
                  <a:extLst>
                    <a:ext uri="{FF2B5EF4-FFF2-40B4-BE49-F238E27FC236}">
                      <a16:creationId xmlns:a16="http://schemas.microsoft.com/office/drawing/2014/main" id="{474AE7AB-F362-4D06-8D58-99FF684E73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" name="Line 12">
                  <a:extLst>
                    <a:ext uri="{FF2B5EF4-FFF2-40B4-BE49-F238E27FC236}">
                      <a16:creationId xmlns:a16="http://schemas.microsoft.com/office/drawing/2014/main" id="{B0F16555-89CA-4BBC-9A78-BD5C5279C3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" name="Line 13">
                  <a:extLst>
                    <a:ext uri="{FF2B5EF4-FFF2-40B4-BE49-F238E27FC236}">
                      <a16:creationId xmlns:a16="http://schemas.microsoft.com/office/drawing/2014/main" id="{B3CB258F-CE7C-4163-B2B9-6134458E40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" name="Line 14">
                  <a:extLst>
                    <a:ext uri="{FF2B5EF4-FFF2-40B4-BE49-F238E27FC236}">
                      <a16:creationId xmlns:a16="http://schemas.microsoft.com/office/drawing/2014/main" id="{362893B7-5FC5-4A68-B669-4C359E9CB4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" name="Line 15">
                  <a:extLst>
                    <a:ext uri="{FF2B5EF4-FFF2-40B4-BE49-F238E27FC236}">
                      <a16:creationId xmlns:a16="http://schemas.microsoft.com/office/drawing/2014/main" id="{E053D416-03B8-4579-87ED-9961CD7E63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" name="Line 16">
                  <a:extLst>
                    <a:ext uri="{FF2B5EF4-FFF2-40B4-BE49-F238E27FC236}">
                      <a16:creationId xmlns:a16="http://schemas.microsoft.com/office/drawing/2014/main" id="{2C7D79D1-2EAA-4906-A433-CB81EE8B07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" name="Line 17">
                  <a:extLst>
                    <a:ext uri="{FF2B5EF4-FFF2-40B4-BE49-F238E27FC236}">
                      <a16:creationId xmlns:a16="http://schemas.microsoft.com/office/drawing/2014/main" id="{25A2B640-929E-4BA2-9FC3-57DE7DE378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" name="Line 18">
                  <a:extLst>
                    <a:ext uri="{FF2B5EF4-FFF2-40B4-BE49-F238E27FC236}">
                      <a16:creationId xmlns:a16="http://schemas.microsoft.com/office/drawing/2014/main" id="{93CAFF04-39D9-4A0C-A588-65054877F0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" name="Line 19">
                  <a:extLst>
                    <a:ext uri="{FF2B5EF4-FFF2-40B4-BE49-F238E27FC236}">
                      <a16:creationId xmlns:a16="http://schemas.microsoft.com/office/drawing/2014/main" id="{A0FD6D8D-94C5-4574-81C0-0AECA866A6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" name="Line 20">
                  <a:extLst>
                    <a:ext uri="{FF2B5EF4-FFF2-40B4-BE49-F238E27FC236}">
                      <a16:creationId xmlns:a16="http://schemas.microsoft.com/office/drawing/2014/main" id="{CB2DBE68-F1FD-49F2-9CC0-A04013FB3B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" name="Line 21">
                  <a:extLst>
                    <a:ext uri="{FF2B5EF4-FFF2-40B4-BE49-F238E27FC236}">
                      <a16:creationId xmlns:a16="http://schemas.microsoft.com/office/drawing/2014/main" id="{FA46151C-A898-497D-8A11-DBC8A311A9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" name="Line 22">
                  <a:extLst>
                    <a:ext uri="{FF2B5EF4-FFF2-40B4-BE49-F238E27FC236}">
                      <a16:creationId xmlns:a16="http://schemas.microsoft.com/office/drawing/2014/main" id="{E7D0112C-9552-48BC-B114-FE8E531C0B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" name="Line 23">
                  <a:extLst>
                    <a:ext uri="{FF2B5EF4-FFF2-40B4-BE49-F238E27FC236}">
                      <a16:creationId xmlns:a16="http://schemas.microsoft.com/office/drawing/2014/main" id="{E18FD1CD-9EEA-46B8-B1F7-30B6E714B2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" name="Line 24">
                  <a:extLst>
                    <a:ext uri="{FF2B5EF4-FFF2-40B4-BE49-F238E27FC236}">
                      <a16:creationId xmlns:a16="http://schemas.microsoft.com/office/drawing/2014/main" id="{17DB7BDC-9793-439E-94A4-8740767E00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0" name="Line 25">
                  <a:extLst>
                    <a:ext uri="{FF2B5EF4-FFF2-40B4-BE49-F238E27FC236}">
                      <a16:creationId xmlns:a16="http://schemas.microsoft.com/office/drawing/2014/main" id="{AFB267D7-998B-4608-84C0-B425E1A3EB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1" name="Line 26">
                  <a:extLst>
                    <a:ext uri="{FF2B5EF4-FFF2-40B4-BE49-F238E27FC236}">
                      <a16:creationId xmlns:a16="http://schemas.microsoft.com/office/drawing/2014/main" id="{1AB8ACDB-46BB-4004-AB7B-F0B0C96E67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0" name="Group 27">
                <a:extLst>
                  <a:ext uri="{FF2B5EF4-FFF2-40B4-BE49-F238E27FC236}">
                    <a16:creationId xmlns:a16="http://schemas.microsoft.com/office/drawing/2014/main" id="{0404B618-4628-4DD1-8F48-F2A3FC391D9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>
                  <a:extLst>
                    <a:ext uri="{FF2B5EF4-FFF2-40B4-BE49-F238E27FC236}">
                      <a16:creationId xmlns:a16="http://schemas.microsoft.com/office/drawing/2014/main" id="{E00E4E5B-DD05-4214-A118-309A8F062A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" name="Line 29">
                  <a:extLst>
                    <a:ext uri="{FF2B5EF4-FFF2-40B4-BE49-F238E27FC236}">
                      <a16:creationId xmlns:a16="http://schemas.microsoft.com/office/drawing/2014/main" id="{68722909-573C-4F0E-A610-4170DB053D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" name="Line 30">
                  <a:extLst>
                    <a:ext uri="{FF2B5EF4-FFF2-40B4-BE49-F238E27FC236}">
                      <a16:creationId xmlns:a16="http://schemas.microsoft.com/office/drawing/2014/main" id="{E55D38F2-170A-475E-94DD-427C0EB0AA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" name="Line 31">
                  <a:extLst>
                    <a:ext uri="{FF2B5EF4-FFF2-40B4-BE49-F238E27FC236}">
                      <a16:creationId xmlns:a16="http://schemas.microsoft.com/office/drawing/2014/main" id="{DF34D8D1-336E-4287-929B-9BDBF88E1D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" name="Line 32">
                  <a:extLst>
                    <a:ext uri="{FF2B5EF4-FFF2-40B4-BE49-F238E27FC236}">
                      <a16:creationId xmlns:a16="http://schemas.microsoft.com/office/drawing/2014/main" id="{413B4056-E4B8-41DD-90BA-B1563A7CDB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" name="Line 33">
                  <a:extLst>
                    <a:ext uri="{FF2B5EF4-FFF2-40B4-BE49-F238E27FC236}">
                      <a16:creationId xmlns:a16="http://schemas.microsoft.com/office/drawing/2014/main" id="{5162082F-CF9F-4E02-BB50-98B6AE29B0A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" name="Line 34">
                  <a:extLst>
                    <a:ext uri="{FF2B5EF4-FFF2-40B4-BE49-F238E27FC236}">
                      <a16:creationId xmlns:a16="http://schemas.microsoft.com/office/drawing/2014/main" id="{D9F209DA-9750-4D9E-AD5B-8517D9D679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" name="Line 35">
                  <a:extLst>
                    <a:ext uri="{FF2B5EF4-FFF2-40B4-BE49-F238E27FC236}">
                      <a16:creationId xmlns:a16="http://schemas.microsoft.com/office/drawing/2014/main" id="{EA07F0E3-B735-47BF-9987-6F43481DA6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" name="Line 36">
                  <a:extLst>
                    <a:ext uri="{FF2B5EF4-FFF2-40B4-BE49-F238E27FC236}">
                      <a16:creationId xmlns:a16="http://schemas.microsoft.com/office/drawing/2014/main" id="{5962CABE-A2AB-4022-84C6-7CB4968EDE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" name="Line 37">
                  <a:extLst>
                    <a:ext uri="{FF2B5EF4-FFF2-40B4-BE49-F238E27FC236}">
                      <a16:creationId xmlns:a16="http://schemas.microsoft.com/office/drawing/2014/main" id="{49035AFF-4AAB-4995-9942-B4524D8E3E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" name="Line 38">
                  <a:extLst>
                    <a:ext uri="{FF2B5EF4-FFF2-40B4-BE49-F238E27FC236}">
                      <a16:creationId xmlns:a16="http://schemas.microsoft.com/office/drawing/2014/main" id="{3CD08784-44B1-42E6-818C-7185CE5613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" name="Line 39">
                  <a:extLst>
                    <a:ext uri="{FF2B5EF4-FFF2-40B4-BE49-F238E27FC236}">
                      <a16:creationId xmlns:a16="http://schemas.microsoft.com/office/drawing/2014/main" id="{3438847B-E3D8-406D-874C-96F65AF5B0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" name="Line 40">
                  <a:extLst>
                    <a:ext uri="{FF2B5EF4-FFF2-40B4-BE49-F238E27FC236}">
                      <a16:creationId xmlns:a16="http://schemas.microsoft.com/office/drawing/2014/main" id="{6682F76D-E082-4FB3-83C2-F3B56FD448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" name="Line 41">
                  <a:extLst>
                    <a:ext uri="{FF2B5EF4-FFF2-40B4-BE49-F238E27FC236}">
                      <a16:creationId xmlns:a16="http://schemas.microsoft.com/office/drawing/2014/main" id="{3342577F-3F09-4076-8CE8-820DEA06BC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" name="Line 42">
                  <a:extLst>
                    <a:ext uri="{FF2B5EF4-FFF2-40B4-BE49-F238E27FC236}">
                      <a16:creationId xmlns:a16="http://schemas.microsoft.com/office/drawing/2014/main" id="{56EFB08F-7E6F-415D-8D60-6293FA9019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6" name="Line 43">
                  <a:extLst>
                    <a:ext uri="{FF2B5EF4-FFF2-40B4-BE49-F238E27FC236}">
                      <a16:creationId xmlns:a16="http://schemas.microsoft.com/office/drawing/2014/main" id="{34AF76CC-0F99-4612-9948-B718E500D0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" name="Line 44">
                  <a:extLst>
                    <a:ext uri="{FF2B5EF4-FFF2-40B4-BE49-F238E27FC236}">
                      <a16:creationId xmlns:a16="http://schemas.microsoft.com/office/drawing/2014/main" id="{F4FE22B0-B2CB-4B71-83CE-5D323CF619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" name="Line 45">
                  <a:extLst>
                    <a:ext uri="{FF2B5EF4-FFF2-40B4-BE49-F238E27FC236}">
                      <a16:creationId xmlns:a16="http://schemas.microsoft.com/office/drawing/2014/main" id="{AFD44D35-BCCF-483A-9AAB-3705E98D50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" name="Line 46">
                  <a:extLst>
                    <a:ext uri="{FF2B5EF4-FFF2-40B4-BE49-F238E27FC236}">
                      <a16:creationId xmlns:a16="http://schemas.microsoft.com/office/drawing/2014/main" id="{406F184F-A34A-4220-9C64-F6DEDDE378C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" name="Line 47">
                  <a:extLst>
                    <a:ext uri="{FF2B5EF4-FFF2-40B4-BE49-F238E27FC236}">
                      <a16:creationId xmlns:a16="http://schemas.microsoft.com/office/drawing/2014/main" id="{D82044CF-4F30-4A1D-875D-DE89BBB187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" name="Line 48">
                  <a:extLst>
                    <a:ext uri="{FF2B5EF4-FFF2-40B4-BE49-F238E27FC236}">
                      <a16:creationId xmlns:a16="http://schemas.microsoft.com/office/drawing/2014/main" id="{A4920A13-EDC9-4313-8A4F-D5427AE34C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" name="Line 49">
                  <a:extLst>
                    <a:ext uri="{FF2B5EF4-FFF2-40B4-BE49-F238E27FC236}">
                      <a16:creationId xmlns:a16="http://schemas.microsoft.com/office/drawing/2014/main" id="{67C58C81-D6D3-4025-9552-8D642F711A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" name="Line 50">
                  <a:extLst>
                    <a:ext uri="{FF2B5EF4-FFF2-40B4-BE49-F238E27FC236}">
                      <a16:creationId xmlns:a16="http://schemas.microsoft.com/office/drawing/2014/main" id="{DF287603-D1B0-4D75-9F88-F3AA4940EF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" name="Line 51">
                  <a:extLst>
                    <a:ext uri="{FF2B5EF4-FFF2-40B4-BE49-F238E27FC236}">
                      <a16:creationId xmlns:a16="http://schemas.microsoft.com/office/drawing/2014/main" id="{8C55C810-F855-4BF2-9D8C-45501F6A95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" name="Line 52">
                  <a:extLst>
                    <a:ext uri="{FF2B5EF4-FFF2-40B4-BE49-F238E27FC236}">
                      <a16:creationId xmlns:a16="http://schemas.microsoft.com/office/drawing/2014/main" id="{CDA4C99D-785C-43D6-A037-099A48E4B6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" name="Line 53">
                  <a:extLst>
                    <a:ext uri="{FF2B5EF4-FFF2-40B4-BE49-F238E27FC236}">
                      <a16:creationId xmlns:a16="http://schemas.microsoft.com/office/drawing/2014/main" id="{FD027976-923A-4EA7-8948-0CF1318CAC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" name="Line 54">
                  <a:extLst>
                    <a:ext uri="{FF2B5EF4-FFF2-40B4-BE49-F238E27FC236}">
                      <a16:creationId xmlns:a16="http://schemas.microsoft.com/office/drawing/2014/main" id="{343A1829-9046-4939-8DB6-00605E5B36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" name="Line 55">
                  <a:extLst>
                    <a:ext uri="{FF2B5EF4-FFF2-40B4-BE49-F238E27FC236}">
                      <a16:creationId xmlns:a16="http://schemas.microsoft.com/office/drawing/2014/main" id="{93271950-6189-4E0D-B72E-354F27E139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" name="Line 56">
                  <a:extLst>
                    <a:ext uri="{FF2B5EF4-FFF2-40B4-BE49-F238E27FC236}">
                      <a16:creationId xmlns:a16="http://schemas.microsoft.com/office/drawing/2014/main" id="{94B5F8FF-5E76-41A9-B9DB-4BC1A3D9D9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33" name="Rectangle 57" descr="60%">
              <a:extLst>
                <a:ext uri="{FF2B5EF4-FFF2-40B4-BE49-F238E27FC236}">
                  <a16:creationId xmlns:a16="http://schemas.microsoft.com/office/drawing/2014/main" id="{4C29CFC2-6E4C-4202-9F1D-160A4BA23BAB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4" name="Line 58">
              <a:extLst>
                <a:ext uri="{FF2B5EF4-FFF2-40B4-BE49-F238E27FC236}">
                  <a16:creationId xmlns:a16="http://schemas.microsoft.com/office/drawing/2014/main" id="{59AD442B-6541-4E23-82E3-82272857F309}"/>
                </a:ext>
              </a:extLst>
            </p:cNvPr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5" name="Group 59">
              <a:extLst>
                <a:ext uri="{FF2B5EF4-FFF2-40B4-BE49-F238E27FC236}">
                  <a16:creationId xmlns:a16="http://schemas.microsoft.com/office/drawing/2014/main" id="{1AFB57CB-B467-496F-9576-A2DF18FCFA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>
                <a:extLst>
                  <a:ext uri="{FF2B5EF4-FFF2-40B4-BE49-F238E27FC236}">
                    <a16:creationId xmlns:a16="http://schemas.microsoft.com/office/drawing/2014/main" id="{4BF7841A-D03E-451C-B37D-50C28E643557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Line 61">
                <a:extLst>
                  <a:ext uri="{FF2B5EF4-FFF2-40B4-BE49-F238E27FC236}">
                    <a16:creationId xmlns:a16="http://schemas.microsoft.com/office/drawing/2014/main" id="{9A1F9F8A-E73F-4410-A3A4-EC5EAFDB2744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Arc 62">
                <a:extLst>
                  <a:ext uri="{FF2B5EF4-FFF2-40B4-BE49-F238E27FC236}">
                    <a16:creationId xmlns:a16="http://schemas.microsoft.com/office/drawing/2014/main" id="{8DBD8068-FD2A-4DE9-A1A9-97F2E5DAC740}"/>
                  </a:ext>
                </a:extLst>
              </p:cNvPr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63">
            <a:extLst>
              <a:ext uri="{FF2B5EF4-FFF2-40B4-BE49-F238E27FC236}">
                <a16:creationId xmlns:a16="http://schemas.microsoft.com/office/drawing/2014/main" id="{CDDC37E8-05C0-4C71-A304-40E4DF89E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BB18A178-9689-42EA-B838-C3E7D93C06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92" name="Rectangle 68">
            <a:extLst>
              <a:ext uri="{FF2B5EF4-FFF2-40B4-BE49-F238E27FC236}">
                <a16:creationId xmlns:a16="http://schemas.microsoft.com/office/drawing/2014/main" id="{C89879D1-0821-4065-B8D8-A0578EAACD2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3" name="Rectangle 69">
            <a:extLst>
              <a:ext uri="{FF2B5EF4-FFF2-40B4-BE49-F238E27FC236}">
                <a16:creationId xmlns:a16="http://schemas.microsoft.com/office/drawing/2014/main" id="{A009F1CB-71D6-480D-BA78-5D4E37E128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4" name="Rectangle 70">
            <a:extLst>
              <a:ext uri="{FF2B5EF4-FFF2-40B4-BE49-F238E27FC236}">
                <a16:creationId xmlns:a16="http://schemas.microsoft.com/office/drawing/2014/main" id="{FFE68323-AD72-468F-9D84-72C3CE00159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2AAF830-2496-467D-8486-D9F2AEA42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anose="05000000000000000000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tutorial/java/nutsandbolts/operators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AD80496-B798-4810-9CBA-BFFAA6E3837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CS2011 Introduction to Programming I</a:t>
            </a:r>
            <a:br>
              <a:rPr lang="en-US" altLang="en-US" sz="3200" dirty="0"/>
            </a:br>
            <a:r>
              <a:rPr lang="en-US" altLang="en-US" sz="2400" dirty="0"/>
              <a:t>Selections (II)</a:t>
            </a:r>
          </a:p>
        </p:txBody>
      </p:sp>
      <p:sp>
        <p:nvSpPr>
          <p:cNvPr id="409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7823ADCE-945F-4BDE-B272-EDA10F51B41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3962400"/>
            <a:ext cx="6400800" cy="1100138"/>
          </a:xfrm>
        </p:spPr>
        <p:txBody>
          <a:bodyPr/>
          <a:lstStyle/>
          <a:p>
            <a:pPr algn="r" eaLnBrk="1" hangingPunct="1"/>
            <a:r>
              <a:rPr lang="en-US" altLang="en-US" sz="2400"/>
              <a:t>Chengyu Sun</a:t>
            </a:r>
          </a:p>
          <a:p>
            <a:pPr algn="r" eaLnBrk="1" hangingPunct="1"/>
            <a:r>
              <a:rPr lang="en-US" altLang="en-US" sz="2400"/>
              <a:t>California State University, Los Angeles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32FE0-4C55-4348-BAAF-B6F9FCC97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Style #4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3176CD-32B6-47DE-9317-BEE53AA12C6F}"/>
              </a:ext>
            </a:extLst>
          </p:cNvPr>
          <p:cNvSpPr txBox="1"/>
          <p:nvPr/>
        </p:nvSpPr>
        <p:spPr>
          <a:xfrm>
            <a:off x="1472393" y="2157948"/>
            <a:ext cx="6452407" cy="18004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(x &gt; 10)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 "Big X" );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if( x &lt;= 10 )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 "small x" );</a:t>
            </a:r>
          </a:p>
        </p:txBody>
      </p:sp>
    </p:spTree>
    <p:extLst>
      <p:ext uri="{BB962C8B-B14F-4D97-AF65-F5344CB8AC3E}">
        <p14:creationId xmlns:p14="http://schemas.microsoft.com/office/powerpoint/2010/main" val="78424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26F31-C108-4717-98C4-7A525438D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Need for More Complex Conditions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4B8E82-E336-43F0-A076-BC29424E411A}"/>
              </a:ext>
            </a:extLst>
          </p:cNvPr>
          <p:cNvSpPr txBox="1"/>
          <p:nvPr/>
        </p:nvSpPr>
        <p:spPr>
          <a:xfrm>
            <a:off x="990600" y="1985189"/>
            <a:ext cx="4397935" cy="27392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en-US" sz="2800" dirty="0"/>
              <a:t>A year is a leap year if it is</a:t>
            </a:r>
          </a:p>
          <a:p>
            <a:pPr>
              <a:spcAft>
                <a:spcPts val="2400"/>
              </a:spcAft>
            </a:pPr>
            <a:r>
              <a:rPr lang="en-US" sz="2800" dirty="0"/>
              <a:t>divisible by 4</a:t>
            </a:r>
          </a:p>
          <a:p>
            <a:pPr>
              <a:spcAft>
                <a:spcPts val="2400"/>
              </a:spcAft>
            </a:pPr>
            <a:r>
              <a:rPr lang="en-US" sz="2800" u="sng" dirty="0"/>
              <a:t>but</a:t>
            </a:r>
            <a:r>
              <a:rPr lang="en-US" sz="2800" dirty="0"/>
              <a:t> not by 100,</a:t>
            </a:r>
          </a:p>
          <a:p>
            <a:pPr>
              <a:spcAft>
                <a:spcPts val="2400"/>
              </a:spcAft>
            </a:pPr>
            <a:r>
              <a:rPr lang="en-US" sz="2800" u="sng" dirty="0"/>
              <a:t>or</a:t>
            </a:r>
            <a:r>
              <a:rPr lang="en-US" sz="2800" dirty="0"/>
              <a:t> if it is divisible by 400.</a:t>
            </a:r>
            <a:endParaRPr lang="en-US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89D3907-65D5-435B-80E0-C43EAF3DE0AA}"/>
              </a:ext>
            </a:extLst>
          </p:cNvPr>
          <p:cNvCxnSpPr>
            <a:cxnSpLocks/>
          </p:cNvCxnSpPr>
          <p:nvPr/>
        </p:nvCxnSpPr>
        <p:spPr bwMode="auto">
          <a:xfrm flipH="1">
            <a:off x="3581400" y="2968201"/>
            <a:ext cx="21336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4DC062D-AA9A-4C75-B9A6-44A2D3D77F1E}"/>
              </a:ext>
            </a:extLst>
          </p:cNvPr>
          <p:cNvSpPr txBox="1"/>
          <p:nvPr/>
        </p:nvSpPr>
        <p:spPr>
          <a:xfrm>
            <a:off x="6345152" y="2701524"/>
            <a:ext cx="1724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condition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BD0D85-98E9-4F31-8C89-64015505503F}"/>
              </a:ext>
            </a:extLst>
          </p:cNvPr>
          <p:cNvSpPr txBox="1"/>
          <p:nvPr/>
        </p:nvSpPr>
        <p:spPr>
          <a:xfrm>
            <a:off x="5943600" y="3322290"/>
            <a:ext cx="25272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/>
              <a:t>condition 2</a:t>
            </a:r>
          </a:p>
          <a:p>
            <a:pPr algn="ctr"/>
            <a:r>
              <a:rPr lang="en-US" i="1" dirty="0"/>
              <a:t>(with a negation)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DDE343D-0449-4C4D-BCD2-1C5641E9F0EF}"/>
              </a:ext>
            </a:extLst>
          </p:cNvPr>
          <p:cNvCxnSpPr>
            <a:cxnSpLocks/>
          </p:cNvCxnSpPr>
          <p:nvPr/>
        </p:nvCxnSpPr>
        <p:spPr bwMode="auto">
          <a:xfrm flipH="1">
            <a:off x="3581400" y="3737789"/>
            <a:ext cx="21336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F55C08C-A0A0-4310-9FB5-DFC0492A844B}"/>
              </a:ext>
            </a:extLst>
          </p:cNvPr>
          <p:cNvCxnSpPr>
            <a:cxnSpLocks/>
          </p:cNvCxnSpPr>
          <p:nvPr/>
        </p:nvCxnSpPr>
        <p:spPr bwMode="auto">
          <a:xfrm flipH="1">
            <a:off x="5143734" y="4423589"/>
            <a:ext cx="585737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FE8CA7B-2D83-4BC0-90C0-15F95253B958}"/>
              </a:ext>
            </a:extLst>
          </p:cNvPr>
          <p:cNvSpPr txBox="1"/>
          <p:nvPr/>
        </p:nvSpPr>
        <p:spPr>
          <a:xfrm>
            <a:off x="6345152" y="4153287"/>
            <a:ext cx="1724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condition 3</a:t>
            </a:r>
          </a:p>
        </p:txBody>
      </p:sp>
    </p:spTree>
    <p:extLst>
      <p:ext uri="{BB962C8B-B14F-4D97-AF65-F5344CB8AC3E}">
        <p14:creationId xmlns:p14="http://schemas.microsoft.com/office/powerpoint/2010/main" val="4095623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6518B-0B72-4DB0-B014-0709C1E0A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ED31D-7E43-4CE0-BD82-9F2A1FBF5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1143000"/>
          </a:xfrm>
        </p:spPr>
        <p:txBody>
          <a:bodyPr/>
          <a:lstStyle/>
          <a:p>
            <a:r>
              <a:rPr lang="en-US" dirty="0"/>
              <a:t>Operates on </a:t>
            </a:r>
            <a:r>
              <a:rPr lang="en-US" dirty="0" err="1"/>
              <a:t>boolean</a:t>
            </a:r>
            <a:r>
              <a:rPr lang="en-US" dirty="0"/>
              <a:t> values and produces </a:t>
            </a:r>
            <a:r>
              <a:rPr lang="en-US" dirty="0" err="1"/>
              <a:t>boolean</a:t>
            </a:r>
            <a:r>
              <a:rPr lang="en-US" dirty="0"/>
              <a:t> results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A6166A8-BD35-4D0E-B669-D539B3A6EF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572835"/>
              </p:ext>
            </p:extLst>
          </p:nvPr>
        </p:nvGraphicFramePr>
        <p:xfrm>
          <a:off x="1600200" y="3352800"/>
          <a:ext cx="60960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408098960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007990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Operator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0016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Negation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4982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&amp;&amp;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914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||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842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^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Exclusive 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2422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633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71C8D-DB7E-49E4-8ACD-09D20097B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Negation Operator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892DC-D402-4172-AD74-B2E928088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838200"/>
          </a:xfrm>
        </p:spPr>
        <p:txBody>
          <a:bodyPr/>
          <a:lstStyle/>
          <a:p>
            <a:r>
              <a:rPr lang="en-US" dirty="0"/>
              <a:t>Turns true to false and false to true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6C2A511-9DED-422D-8AAC-BC4D5FC9C1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855069"/>
              </p:ext>
            </p:extLst>
          </p:nvPr>
        </p:nvGraphicFramePr>
        <p:xfrm>
          <a:off x="1371600" y="3124200"/>
          <a:ext cx="6096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00389858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662290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!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0199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!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62373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475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391AA-7DCB-469C-B687-DDD224891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Operator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21F91-B44F-4D1A-87BD-D6E38F91F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1143000"/>
          </a:xfrm>
        </p:spPr>
        <p:txBody>
          <a:bodyPr/>
          <a:lstStyle/>
          <a:p>
            <a:r>
              <a:rPr lang="en-US" dirty="0"/>
              <a:t>The result is true only when both conditions (i.e. </a:t>
            </a:r>
            <a:r>
              <a:rPr lang="en-US" i="1" dirty="0"/>
              <a:t>operands</a:t>
            </a:r>
            <a:r>
              <a:rPr lang="en-US" dirty="0"/>
              <a:t>) are true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AB9F485-FA9B-4F9A-873A-34616E3E74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05659"/>
              </p:ext>
            </p:extLst>
          </p:nvPr>
        </p:nvGraphicFramePr>
        <p:xfrm>
          <a:off x="1219200" y="3505200"/>
          <a:ext cx="6096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65833786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4605953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 &amp;&amp;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529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 &amp;&amp;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731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 &amp;&amp;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897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 &amp;&amp;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054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0110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04CE9-8ECE-4987-8892-CAB9146F6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 Operator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EBCC9-590C-42F8-83BE-09DCD07A5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1143000"/>
          </a:xfrm>
        </p:spPr>
        <p:txBody>
          <a:bodyPr/>
          <a:lstStyle/>
          <a:p>
            <a:r>
              <a:rPr lang="en-US" dirty="0"/>
              <a:t>The result is true when either operand is true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3742785-7351-458B-8B34-566E293072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986602"/>
              </p:ext>
            </p:extLst>
          </p:nvPr>
        </p:nvGraphicFramePr>
        <p:xfrm>
          <a:off x="1219200" y="3505200"/>
          <a:ext cx="6096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65833786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4605953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 ||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529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 ||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731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 ||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897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 ||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054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75231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69D8A-5E57-40BB-BA2E-2B2A5C472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Exclusive Or Operator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9F318-F5F5-434B-BA6B-6C9FDB10AC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result is true when the two operands are </a:t>
            </a:r>
            <a:r>
              <a:rPr lang="en-US" i="1" dirty="0"/>
              <a:t>different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870DFF6-50C7-4E3F-B439-ACA321DC55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106726"/>
              </p:ext>
            </p:extLst>
          </p:nvPr>
        </p:nvGraphicFramePr>
        <p:xfrm>
          <a:off x="1219200" y="3505200"/>
          <a:ext cx="6096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65833786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4605953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 ^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529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 ^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731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 ^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897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 ^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054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2782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8991C-C549-46C9-8976-29C07E206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Operator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7FD96-56DF-4C12-A50C-E6540EE93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 if a month is in winter (i.e. December, January, or February)</a:t>
            </a:r>
          </a:p>
          <a:p>
            <a:r>
              <a:rPr lang="en-US" dirty="0"/>
              <a:t>Check if a year is a leap year</a:t>
            </a:r>
          </a:p>
        </p:txBody>
      </p:sp>
    </p:spTree>
    <p:extLst>
      <p:ext uri="{BB962C8B-B14F-4D97-AF65-F5344CB8AC3E}">
        <p14:creationId xmlns:p14="http://schemas.microsoft.com/office/powerpoint/2010/main" val="8854459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7C7B9-E530-4510-81F0-E2238AE12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Conditional Operator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F389A-CA17-4862-B213-B46675F69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1143000"/>
          </a:xfrm>
        </p:spPr>
        <p:txBody>
          <a:bodyPr/>
          <a:lstStyle/>
          <a:p>
            <a:r>
              <a:rPr lang="en-US" dirty="0"/>
              <a:t>A shorthand form of an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if-else</a:t>
            </a:r>
            <a:r>
              <a:rPr lang="en-US" dirty="0"/>
              <a:t> statement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A7F49F-C427-4139-BB8C-F36A0E5A28F7}"/>
              </a:ext>
            </a:extLst>
          </p:cNvPr>
          <p:cNvSpPr txBox="1"/>
          <p:nvPr/>
        </p:nvSpPr>
        <p:spPr>
          <a:xfrm>
            <a:off x="1030063" y="3276600"/>
            <a:ext cx="239681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 x &gt; 0 )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y = 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y = -1;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22704227-13A6-4D01-86C5-E7C93E5068E0}"/>
              </a:ext>
            </a:extLst>
          </p:cNvPr>
          <p:cNvSpPr/>
          <p:nvPr/>
        </p:nvSpPr>
        <p:spPr bwMode="auto">
          <a:xfrm>
            <a:off x="3773263" y="3560802"/>
            <a:ext cx="533400" cy="307549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67B7CE-87BC-4C29-8553-5100E11E941C}"/>
              </a:ext>
            </a:extLst>
          </p:cNvPr>
          <p:cNvSpPr txBox="1"/>
          <p:nvPr/>
        </p:nvSpPr>
        <p:spPr>
          <a:xfrm>
            <a:off x="4608278" y="3429000"/>
            <a:ext cx="36872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y = x &gt; 0 </a:t>
            </a:r>
            <a:r>
              <a:rPr lang="en-US" b="1" dirty="0">
                <a:solidFill>
                  <a:schemeClr val="tx2"/>
                </a:solidFill>
                <a:latin typeface="+mn-lt"/>
                <a:cs typeface="Courier New" panose="02070309020205020404" pitchFamily="49" charset="0"/>
              </a:rPr>
              <a:t>?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1 </a:t>
            </a:r>
            <a:r>
              <a:rPr lang="en-US" b="1" dirty="0">
                <a:solidFill>
                  <a:schemeClr val="tx2"/>
                </a:solidFill>
                <a:latin typeface="+mn-lt"/>
                <a:cs typeface="Courier New" panose="02070309020205020404" pitchFamily="49" charset="0"/>
              </a:rPr>
              <a:t>: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-1;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07968C-2D99-434C-A520-76F1385EA7B3}"/>
              </a:ext>
            </a:extLst>
          </p:cNvPr>
          <p:cNvSpPr txBox="1"/>
          <p:nvPr/>
        </p:nvSpPr>
        <p:spPr>
          <a:xfrm>
            <a:off x="4992463" y="4191000"/>
            <a:ext cx="16242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boolean</a:t>
            </a:r>
            <a:endParaRPr lang="en-US" dirty="0"/>
          </a:p>
          <a:p>
            <a:pPr algn="ctr"/>
            <a:r>
              <a:rPr lang="en-US" dirty="0"/>
              <a:t>expression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46DCB66-30E8-4506-9EAA-4A06A6DFFBCB}"/>
              </a:ext>
            </a:extLst>
          </p:cNvPr>
          <p:cNvSpPr txBox="1"/>
          <p:nvPr/>
        </p:nvSpPr>
        <p:spPr>
          <a:xfrm>
            <a:off x="3620863" y="5181600"/>
            <a:ext cx="3687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result if expression is true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63CD09B-903E-4EEA-9C22-6B3098341B10}"/>
              </a:ext>
            </a:extLst>
          </p:cNvPr>
          <p:cNvCxnSpPr/>
          <p:nvPr/>
        </p:nvCxnSpPr>
        <p:spPr bwMode="auto">
          <a:xfrm>
            <a:off x="5373463" y="3868351"/>
            <a:ext cx="914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A5AC205-1B22-4198-A733-C2AF172220E8}"/>
              </a:ext>
            </a:extLst>
          </p:cNvPr>
          <p:cNvCxnSpPr/>
          <p:nvPr/>
        </p:nvCxnSpPr>
        <p:spPr bwMode="auto">
          <a:xfrm>
            <a:off x="6821263" y="3890665"/>
            <a:ext cx="304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F8C5314-3930-409F-93B2-46DCD158CE76}"/>
              </a:ext>
            </a:extLst>
          </p:cNvPr>
          <p:cNvCxnSpPr>
            <a:cxnSpLocks/>
          </p:cNvCxnSpPr>
          <p:nvPr/>
        </p:nvCxnSpPr>
        <p:spPr bwMode="auto">
          <a:xfrm>
            <a:off x="7583263" y="3890665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EC605D4-33C0-476D-A976-258EEF4744F4}"/>
              </a:ext>
            </a:extLst>
          </p:cNvPr>
          <p:cNvCxnSpPr/>
          <p:nvPr/>
        </p:nvCxnSpPr>
        <p:spPr bwMode="auto">
          <a:xfrm>
            <a:off x="5830663" y="3890665"/>
            <a:ext cx="0" cy="30033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2D4E16D-CAD3-4485-85FA-B06C580EA039}"/>
              </a:ext>
            </a:extLst>
          </p:cNvPr>
          <p:cNvCxnSpPr/>
          <p:nvPr/>
        </p:nvCxnSpPr>
        <p:spPr bwMode="auto">
          <a:xfrm>
            <a:off x="6973663" y="3890665"/>
            <a:ext cx="0" cy="129093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3898C75E-8140-4051-BF93-A9C1DC71D96D}"/>
              </a:ext>
            </a:extLst>
          </p:cNvPr>
          <p:cNvSpPr txBox="1"/>
          <p:nvPr/>
        </p:nvSpPr>
        <p:spPr>
          <a:xfrm>
            <a:off x="4539191" y="5867400"/>
            <a:ext cx="37666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result if expression is false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A0D9508-CB96-4954-A8CF-F1E3D71D1D1D}"/>
              </a:ext>
            </a:extLst>
          </p:cNvPr>
          <p:cNvCxnSpPr/>
          <p:nvPr/>
        </p:nvCxnSpPr>
        <p:spPr bwMode="auto">
          <a:xfrm>
            <a:off x="7773763" y="3890665"/>
            <a:ext cx="0" cy="197673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5454848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EAAAB-7811-4C63-9C69-BED747E40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Operator Examples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67ED44-7C3D-4AF9-B6DE-0D884E9A6386}"/>
              </a:ext>
            </a:extLst>
          </p:cNvPr>
          <p:cNvSpPr txBox="1"/>
          <p:nvPr/>
        </p:nvSpPr>
        <p:spPr>
          <a:xfrm>
            <a:off x="1143000" y="2064603"/>
            <a:ext cx="71897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((x &lt; y &amp;&amp; y &lt; z) ?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"sorted" : "not sorted" );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918AC5-057C-48F6-8AD6-11D728161CE3}"/>
              </a:ext>
            </a:extLst>
          </p:cNvPr>
          <p:cNvSpPr txBox="1"/>
          <p:nvPr/>
        </p:nvSpPr>
        <p:spPr>
          <a:xfrm>
            <a:off x="2133600" y="3447871"/>
            <a:ext cx="46089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tax = (income &gt; 10000) ?</a:t>
            </a:r>
          </a:p>
          <a:p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 income * 0.2 :</a:t>
            </a:r>
          </a:p>
          <a:p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 income * 0.17 + 1000;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DF5BF5-57D5-4AED-8F76-30969FE54762}"/>
              </a:ext>
            </a:extLst>
          </p:cNvPr>
          <p:cNvSpPr txBox="1"/>
          <p:nvPr/>
        </p:nvSpPr>
        <p:spPr>
          <a:xfrm>
            <a:off x="1600200" y="5181600"/>
            <a:ext cx="5816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Check out the </a:t>
            </a:r>
            <a:r>
              <a:rPr lang="en-US" i="1" dirty="0">
                <a:hlinkClick r:id="rId2"/>
              </a:rPr>
              <a:t>Operator Precedence Table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90773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E800D-9197-48CB-98F6-C7ED96203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B4157-D797-49B6-B7D3-670C18428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 problems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if/else</a:t>
            </a:r>
          </a:p>
          <a:p>
            <a:r>
              <a:rPr lang="en-US" dirty="0"/>
              <a:t>Logical operators</a:t>
            </a:r>
          </a:p>
          <a:p>
            <a:r>
              <a:rPr lang="en-US" dirty="0"/>
              <a:t>Conditional operator</a:t>
            </a:r>
          </a:p>
          <a:p>
            <a:r>
              <a:rPr lang="en-US" dirty="0"/>
              <a:t>Switch statement</a:t>
            </a:r>
          </a:p>
          <a:p>
            <a:r>
              <a:rPr lang="en-US" dirty="0"/>
              <a:t>Putting it all together</a:t>
            </a:r>
          </a:p>
          <a:p>
            <a:r>
              <a:rPr lang="en-US" dirty="0"/>
              <a:t>Debugging with Eclipse</a:t>
            </a:r>
          </a:p>
        </p:txBody>
      </p:sp>
    </p:spTree>
    <p:extLst>
      <p:ext uri="{BB962C8B-B14F-4D97-AF65-F5344CB8AC3E}">
        <p14:creationId xmlns:p14="http://schemas.microsoft.com/office/powerpoint/2010/main" val="16616350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7FED5-BE4D-4840-9957-EF70B55F7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FD8E7-BD5A-4D9C-AE1F-E4BA6D4FD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1143000"/>
          </a:xfrm>
        </p:spPr>
        <p:txBody>
          <a:bodyPr/>
          <a:lstStyle/>
          <a:p>
            <a:r>
              <a:rPr lang="en-US" dirty="0"/>
              <a:t>Branching based on a number of </a:t>
            </a:r>
            <a:r>
              <a:rPr lang="en-US" i="1" dirty="0"/>
              <a:t>discreet values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5E9D3D-9DBA-4982-B062-F9F283E07B86}"/>
              </a:ext>
            </a:extLst>
          </p:cNvPr>
          <p:cNvSpPr txBox="1"/>
          <p:nvPr/>
        </p:nvSpPr>
        <p:spPr>
          <a:xfrm>
            <a:off x="2962728" y="3762774"/>
            <a:ext cx="10550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month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67EA6B-3EC1-4756-B68F-6141A6B55366}"/>
              </a:ext>
            </a:extLst>
          </p:cNvPr>
          <p:cNvSpPr/>
          <p:nvPr/>
        </p:nvSpPr>
        <p:spPr bwMode="auto">
          <a:xfrm>
            <a:off x="2743200" y="3762774"/>
            <a:ext cx="1494152" cy="46166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9E0E78-3344-490F-9BAA-F260EA474D6A}"/>
              </a:ext>
            </a:extLst>
          </p:cNvPr>
          <p:cNvSpPr/>
          <p:nvPr/>
        </p:nvSpPr>
        <p:spPr bwMode="auto">
          <a:xfrm>
            <a:off x="5878637" y="3094886"/>
            <a:ext cx="1494152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Winter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777C53-9992-49B6-B4DA-FD98048D9452}"/>
              </a:ext>
            </a:extLst>
          </p:cNvPr>
          <p:cNvSpPr/>
          <p:nvPr/>
        </p:nvSpPr>
        <p:spPr bwMode="auto">
          <a:xfrm>
            <a:off x="5878637" y="3632751"/>
            <a:ext cx="1494152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Winter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77E63C-3E2B-4755-937D-342A20E6C963}"/>
              </a:ext>
            </a:extLst>
          </p:cNvPr>
          <p:cNvSpPr/>
          <p:nvPr/>
        </p:nvSpPr>
        <p:spPr bwMode="auto">
          <a:xfrm>
            <a:off x="5878637" y="4196788"/>
            <a:ext cx="1494152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Spring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65FF66-B305-4F86-BE45-5B61C50ABCB3}"/>
              </a:ext>
            </a:extLst>
          </p:cNvPr>
          <p:cNvSpPr/>
          <p:nvPr/>
        </p:nvSpPr>
        <p:spPr bwMode="auto">
          <a:xfrm>
            <a:off x="5878637" y="4734653"/>
            <a:ext cx="1494152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Spring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5CC5CD-32CC-45BC-956B-EA87994228A5}"/>
              </a:ext>
            </a:extLst>
          </p:cNvPr>
          <p:cNvSpPr/>
          <p:nvPr/>
        </p:nvSpPr>
        <p:spPr bwMode="auto">
          <a:xfrm>
            <a:off x="5878637" y="5761886"/>
            <a:ext cx="1494152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Winter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C9890F7-F71B-4AE3-87C0-50E17FA7AC93}"/>
              </a:ext>
            </a:extLst>
          </p:cNvPr>
          <p:cNvSpPr/>
          <p:nvPr/>
        </p:nvSpPr>
        <p:spPr bwMode="auto">
          <a:xfrm>
            <a:off x="5878637" y="6320135"/>
            <a:ext cx="1494152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Invalid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8FA2E99-9230-4055-B88B-C95DE5BA7FC8}"/>
              </a:ext>
            </a:extLst>
          </p:cNvPr>
          <p:cNvSpPr/>
          <p:nvPr/>
        </p:nvSpPr>
        <p:spPr bwMode="auto">
          <a:xfrm>
            <a:off x="6564437" y="5457086"/>
            <a:ext cx="91124" cy="762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273E769-1D91-401B-8348-D018F8F83E39}"/>
              </a:ext>
            </a:extLst>
          </p:cNvPr>
          <p:cNvSpPr/>
          <p:nvPr/>
        </p:nvSpPr>
        <p:spPr bwMode="auto">
          <a:xfrm>
            <a:off x="6564437" y="5304686"/>
            <a:ext cx="91124" cy="762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16324D5-8727-42BB-AAFC-EF2F9AC19199}"/>
              </a:ext>
            </a:extLst>
          </p:cNvPr>
          <p:cNvSpPr/>
          <p:nvPr/>
        </p:nvSpPr>
        <p:spPr bwMode="auto">
          <a:xfrm>
            <a:off x="6564437" y="5609486"/>
            <a:ext cx="91124" cy="762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B39A72E-601F-4B27-863F-524EFF8F8F72}"/>
              </a:ext>
            </a:extLst>
          </p:cNvPr>
          <p:cNvCxnSpPr>
            <a:stCxn id="6" idx="3"/>
            <a:endCxn id="8" idx="1"/>
          </p:cNvCxnSpPr>
          <p:nvPr/>
        </p:nvCxnSpPr>
        <p:spPr bwMode="auto">
          <a:xfrm flipV="1">
            <a:off x="4237352" y="3325719"/>
            <a:ext cx="1641285" cy="6678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C0D63AE-E620-4758-BF85-0E251F2D31DB}"/>
              </a:ext>
            </a:extLst>
          </p:cNvPr>
          <p:cNvCxnSpPr>
            <a:stCxn id="6" idx="3"/>
            <a:endCxn id="10" idx="1"/>
          </p:cNvCxnSpPr>
          <p:nvPr/>
        </p:nvCxnSpPr>
        <p:spPr bwMode="auto">
          <a:xfrm flipV="1">
            <a:off x="4237352" y="3863584"/>
            <a:ext cx="1641285" cy="1300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C4355BA-A8AB-41D9-8450-23221D1F1825}"/>
              </a:ext>
            </a:extLst>
          </p:cNvPr>
          <p:cNvCxnSpPr>
            <a:stCxn id="6" idx="3"/>
            <a:endCxn id="11" idx="1"/>
          </p:cNvCxnSpPr>
          <p:nvPr/>
        </p:nvCxnSpPr>
        <p:spPr bwMode="auto">
          <a:xfrm>
            <a:off x="4237352" y="3993607"/>
            <a:ext cx="1641285" cy="4340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C3CE7F5-5792-435D-94E3-3AFDE10B98F7}"/>
              </a:ext>
            </a:extLst>
          </p:cNvPr>
          <p:cNvCxnSpPr>
            <a:stCxn id="6" idx="3"/>
            <a:endCxn id="12" idx="1"/>
          </p:cNvCxnSpPr>
          <p:nvPr/>
        </p:nvCxnSpPr>
        <p:spPr bwMode="auto">
          <a:xfrm>
            <a:off x="4237352" y="3993607"/>
            <a:ext cx="1641285" cy="97187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3E46831-B607-4F93-8FC5-1716ADB89401}"/>
              </a:ext>
            </a:extLst>
          </p:cNvPr>
          <p:cNvCxnSpPr>
            <a:stCxn id="6" idx="3"/>
            <a:endCxn id="13" idx="1"/>
          </p:cNvCxnSpPr>
          <p:nvPr/>
        </p:nvCxnSpPr>
        <p:spPr bwMode="auto">
          <a:xfrm>
            <a:off x="4237352" y="3993607"/>
            <a:ext cx="1641285" cy="19991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68A79D2-09A6-49F3-8FCE-98D4B7408987}"/>
              </a:ext>
            </a:extLst>
          </p:cNvPr>
          <p:cNvCxnSpPr>
            <a:stCxn id="6" idx="3"/>
            <a:endCxn id="14" idx="1"/>
          </p:cNvCxnSpPr>
          <p:nvPr/>
        </p:nvCxnSpPr>
        <p:spPr bwMode="auto">
          <a:xfrm>
            <a:off x="4237352" y="3993607"/>
            <a:ext cx="1641285" cy="255736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4BE25F95-27CC-4869-8361-9FFD2EE06DDA}"/>
              </a:ext>
            </a:extLst>
          </p:cNvPr>
          <p:cNvSpPr txBox="1"/>
          <p:nvPr/>
        </p:nvSpPr>
        <p:spPr>
          <a:xfrm>
            <a:off x="4778579" y="3212877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9365C63-6C48-41F6-BC67-A31F2DEF1DD9}"/>
              </a:ext>
            </a:extLst>
          </p:cNvPr>
          <p:cNvSpPr txBox="1"/>
          <p:nvPr/>
        </p:nvSpPr>
        <p:spPr>
          <a:xfrm>
            <a:off x="5314672" y="3467152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42FE3A8-BFF0-408C-8BCA-D3505C6B0E01}"/>
              </a:ext>
            </a:extLst>
          </p:cNvPr>
          <p:cNvSpPr txBox="1"/>
          <p:nvPr/>
        </p:nvSpPr>
        <p:spPr>
          <a:xfrm>
            <a:off x="5314672" y="3889946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5A3B240-9F40-4A6F-BC70-8034B30E0748}"/>
              </a:ext>
            </a:extLst>
          </p:cNvPr>
          <p:cNvSpPr txBox="1"/>
          <p:nvPr/>
        </p:nvSpPr>
        <p:spPr>
          <a:xfrm>
            <a:off x="5314672" y="4331227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B165380-DE95-4C18-845E-B0ED3C9BA5D0}"/>
              </a:ext>
            </a:extLst>
          </p:cNvPr>
          <p:cNvSpPr txBox="1"/>
          <p:nvPr/>
        </p:nvSpPr>
        <p:spPr>
          <a:xfrm>
            <a:off x="5314672" y="5056976"/>
            <a:ext cx="463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BCE57B9-E2C2-47AB-8914-CF502ABCF1E5}"/>
              </a:ext>
            </a:extLst>
          </p:cNvPr>
          <p:cNvSpPr txBox="1"/>
          <p:nvPr/>
        </p:nvSpPr>
        <p:spPr>
          <a:xfrm>
            <a:off x="4142701" y="5514176"/>
            <a:ext cx="9626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default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7FBB07-DBC3-45B4-A85C-DB5DD42911B6}"/>
              </a:ext>
            </a:extLst>
          </p:cNvPr>
          <p:cNvSpPr txBox="1"/>
          <p:nvPr/>
        </p:nvSpPr>
        <p:spPr>
          <a:xfrm>
            <a:off x="1066800" y="3762774"/>
            <a:ext cx="14414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39087367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CFB79-AA64-454C-9D01-BCE7166E2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Statement Syntax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FE4B7A-5DEC-4FE6-AD3C-8B3933B57C27}"/>
              </a:ext>
            </a:extLst>
          </p:cNvPr>
          <p:cNvSpPr txBox="1"/>
          <p:nvPr/>
        </p:nvSpPr>
        <p:spPr>
          <a:xfrm>
            <a:off x="2133600" y="1828800"/>
            <a:ext cx="3248710" cy="4770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chemeClr val="tx2"/>
                </a:solidFill>
                <a:latin typeface="+mn-lt"/>
              </a:rPr>
              <a:t>switch (</a:t>
            </a:r>
            <a:r>
              <a:rPr lang="en-US" dirty="0">
                <a:latin typeface="+mn-lt"/>
              </a:rPr>
              <a:t> </a:t>
            </a:r>
            <a:r>
              <a:rPr lang="en-US" i="1" dirty="0">
                <a:latin typeface="+mn-lt"/>
              </a:rPr>
              <a:t>expression</a:t>
            </a:r>
            <a:r>
              <a:rPr lang="en-US" dirty="0">
                <a:latin typeface="+mn-lt"/>
              </a:rPr>
              <a:t> 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) {</a:t>
            </a:r>
          </a:p>
          <a:p>
            <a:r>
              <a:rPr lang="en-US" dirty="0">
                <a:latin typeface="+mn-lt"/>
              </a:rPr>
              <a:t>    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case</a:t>
            </a:r>
            <a:r>
              <a:rPr lang="en-US" dirty="0">
                <a:latin typeface="+mn-lt"/>
              </a:rPr>
              <a:t> </a:t>
            </a:r>
            <a:r>
              <a:rPr lang="en-US" i="1" dirty="0">
                <a:latin typeface="+mn-lt"/>
              </a:rPr>
              <a:t>value1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:</a:t>
            </a:r>
          </a:p>
          <a:p>
            <a:r>
              <a:rPr lang="en-US" dirty="0">
                <a:latin typeface="+mn-lt"/>
              </a:rPr>
              <a:t>        </a:t>
            </a:r>
            <a:r>
              <a:rPr lang="en-US" i="1" dirty="0">
                <a:latin typeface="+mn-lt"/>
              </a:rPr>
              <a:t>statement(s);</a:t>
            </a:r>
          </a:p>
          <a:p>
            <a:pPr>
              <a:spcAft>
                <a:spcPts val="1200"/>
              </a:spcAft>
            </a:pPr>
            <a:r>
              <a:rPr lang="en-US" dirty="0">
                <a:latin typeface="+mn-lt"/>
              </a:rPr>
              <a:t>        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break;</a:t>
            </a:r>
          </a:p>
          <a:p>
            <a:r>
              <a:rPr lang="en-US" dirty="0">
                <a:latin typeface="+mn-lt"/>
              </a:rPr>
              <a:t>    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case</a:t>
            </a:r>
            <a:r>
              <a:rPr lang="en-US" dirty="0">
                <a:latin typeface="+mn-lt"/>
              </a:rPr>
              <a:t> value2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:</a:t>
            </a:r>
          </a:p>
          <a:p>
            <a:r>
              <a:rPr lang="en-US" dirty="0">
                <a:latin typeface="+mn-lt"/>
              </a:rPr>
              <a:t>        statement(s);</a:t>
            </a:r>
          </a:p>
          <a:p>
            <a:pPr>
              <a:spcAft>
                <a:spcPts val="1200"/>
              </a:spcAft>
            </a:pPr>
            <a:r>
              <a:rPr lang="en-US" dirty="0">
                <a:latin typeface="+mn-lt"/>
              </a:rPr>
              <a:t>        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break;</a:t>
            </a:r>
          </a:p>
          <a:p>
            <a:pPr>
              <a:spcAft>
                <a:spcPts val="1200"/>
              </a:spcAft>
            </a:pPr>
            <a:r>
              <a:rPr lang="en-US" dirty="0">
                <a:latin typeface="+mn-lt"/>
              </a:rPr>
              <a:t>    ...</a:t>
            </a:r>
          </a:p>
          <a:p>
            <a:r>
              <a:rPr lang="en-US" dirty="0">
                <a:latin typeface="+mn-lt"/>
              </a:rPr>
              <a:t>    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default:</a:t>
            </a:r>
          </a:p>
          <a:p>
            <a:r>
              <a:rPr lang="en-US" dirty="0">
                <a:latin typeface="+mn-lt"/>
              </a:rPr>
              <a:t>        statement(s);</a:t>
            </a:r>
          </a:p>
          <a:p>
            <a:r>
              <a:rPr lang="en-US" dirty="0">
                <a:solidFill>
                  <a:schemeClr val="tx2"/>
                </a:solidFill>
                <a:latin typeface="+mn-lt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408257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06F2E-F341-4CE7-AF7B-B2A0D7867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Switch Statement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311D2-A14F-4407-BAE4-9AA6F90C5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No need of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{}</a:t>
            </a:r>
            <a:r>
              <a:rPr lang="en-US" sz="2800" dirty="0"/>
              <a:t> for the statements for a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2800" dirty="0"/>
              <a:t> is necessary to separate the cases – sometimes you may intentionally leave out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2800" dirty="0"/>
              <a:t> if multiple cases share the same statement(s)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default</a:t>
            </a:r>
            <a:r>
              <a:rPr lang="en-US" sz="2800" dirty="0"/>
              <a:t> is optional</a:t>
            </a:r>
          </a:p>
          <a:p>
            <a:r>
              <a:rPr lang="en-US" sz="2800" dirty="0"/>
              <a:t>No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2800" dirty="0"/>
              <a:t> is necessary in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default</a:t>
            </a:r>
            <a:r>
              <a:rPr lang="en-US" sz="2800" dirty="0"/>
              <a:t> (because it's already at the end)</a:t>
            </a:r>
          </a:p>
        </p:txBody>
      </p:sp>
    </p:spTree>
    <p:extLst>
      <p:ext uri="{BB962C8B-B14F-4D97-AF65-F5344CB8AC3E}">
        <p14:creationId xmlns:p14="http://schemas.microsoft.com/office/powerpoint/2010/main" val="41046933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D9C67-288B-4D3D-81B6-6A46E89B7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 Everything Together – Lottery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AFEB6-B066-4F94-BF57-66C92F8C5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Randomly generate a 2-digit number</a:t>
            </a:r>
          </a:p>
          <a:p>
            <a:r>
              <a:rPr lang="en-US" sz="2400" dirty="0"/>
              <a:t>Prompt the user to enter a 2-digit number</a:t>
            </a:r>
          </a:p>
          <a:p>
            <a:r>
              <a:rPr lang="en-US" sz="2400" dirty="0"/>
              <a:t>If the user input matches the lottery number in the exact order, the award is $10,000; otherwise</a:t>
            </a:r>
          </a:p>
          <a:p>
            <a:r>
              <a:rPr lang="en-US" sz="2400" dirty="0"/>
              <a:t>If all digits in the user input match all digits in the lottery number, the award is $3,000; otherwise</a:t>
            </a:r>
          </a:p>
          <a:p>
            <a:r>
              <a:rPr lang="en-US" sz="2400" dirty="0"/>
              <a:t>If one digit in the user input matches a digit in the lottery number, the award is $1,000.</a:t>
            </a:r>
          </a:p>
        </p:txBody>
      </p:sp>
    </p:spTree>
    <p:extLst>
      <p:ext uri="{BB962C8B-B14F-4D97-AF65-F5344CB8AC3E}">
        <p14:creationId xmlns:p14="http://schemas.microsoft.com/office/powerpoint/2010/main" val="9111111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FF2CE-4E83-457E-BA62-001DE43E9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 with Eclipse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8A502-DF3B-4B58-A8DF-C8C8E73A0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495800"/>
          </a:xfrm>
        </p:spPr>
        <p:txBody>
          <a:bodyPr/>
          <a:lstStyle/>
          <a:p>
            <a:r>
              <a:rPr lang="en-US" dirty="0"/>
              <a:t>Set break points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Debug As …</a:t>
            </a:r>
          </a:p>
          <a:p>
            <a:r>
              <a:rPr lang="en-US" dirty="0"/>
              <a:t>Debug Perspective</a:t>
            </a:r>
          </a:p>
          <a:p>
            <a:pPr lvl="1"/>
            <a:r>
              <a:rPr lang="en-US" dirty="0"/>
              <a:t>Variables view</a:t>
            </a:r>
          </a:p>
          <a:p>
            <a:pPr lvl="1"/>
            <a:r>
              <a:rPr lang="en-US" dirty="0"/>
              <a:t>Switch between perspectives</a:t>
            </a:r>
          </a:p>
          <a:p>
            <a:r>
              <a:rPr lang="en-US" dirty="0"/>
              <a:t>Common debug commands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Step Over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Step Into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Terminate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Resume</a:t>
            </a:r>
          </a:p>
        </p:txBody>
      </p:sp>
    </p:spTree>
    <p:extLst>
      <p:ext uri="{BB962C8B-B14F-4D97-AF65-F5344CB8AC3E}">
        <p14:creationId xmlns:p14="http://schemas.microsoft.com/office/powerpoint/2010/main" val="1734670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8B149-C138-48D3-B5EA-4AC0F5829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79686-5ECD-4A48-A4ED-086415B26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Chapter 3 of the textbook (there will be a quiz next week)</a:t>
            </a:r>
          </a:p>
        </p:txBody>
      </p:sp>
    </p:spTree>
    <p:extLst>
      <p:ext uri="{BB962C8B-B14F-4D97-AF65-F5344CB8AC3E}">
        <p14:creationId xmlns:p14="http://schemas.microsoft.com/office/powerpoint/2010/main" val="1051754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51D6B-0DF6-4A91-8CAF-2BBAD5E52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Error #1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C0A135-D43F-4B57-B8B7-30486AEA9E4A}"/>
              </a:ext>
            </a:extLst>
          </p:cNvPr>
          <p:cNvSpPr txBox="1"/>
          <p:nvPr/>
        </p:nvSpPr>
        <p:spPr>
          <a:xfrm>
            <a:off x="1396193" y="2011740"/>
            <a:ext cx="60837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if( x &gt; 1 );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 "Big X" );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92EBE4-55C2-4993-B50F-16F63E6A4920}"/>
              </a:ext>
            </a:extLst>
          </p:cNvPr>
          <p:cNvSpPr txBox="1"/>
          <p:nvPr/>
        </p:nvSpPr>
        <p:spPr>
          <a:xfrm>
            <a:off x="1396193" y="3688140"/>
            <a:ext cx="645240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if( x &gt; 1 );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 "Big X" 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 "Small X" );</a:t>
            </a:r>
          </a:p>
        </p:txBody>
      </p:sp>
    </p:spTree>
    <p:extLst>
      <p:ext uri="{BB962C8B-B14F-4D97-AF65-F5344CB8AC3E}">
        <p14:creationId xmlns:p14="http://schemas.microsoft.com/office/powerpoint/2010/main" val="2699999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0E598-DF18-444F-BD67-6C74A11AF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Error #2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503B77-E559-4DF8-9BB8-ECF32201277A}"/>
              </a:ext>
            </a:extLst>
          </p:cNvPr>
          <p:cNvSpPr txBox="1"/>
          <p:nvPr/>
        </p:nvSpPr>
        <p:spPr>
          <a:xfrm>
            <a:off x="1524000" y="2074783"/>
            <a:ext cx="5715026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if( radius &gt;= 0 )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area = radius * radius * PI;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 area );</a:t>
            </a:r>
          </a:p>
        </p:txBody>
      </p:sp>
    </p:spTree>
    <p:extLst>
      <p:ext uri="{BB962C8B-B14F-4D97-AF65-F5344CB8AC3E}">
        <p14:creationId xmlns:p14="http://schemas.microsoft.com/office/powerpoint/2010/main" val="1481822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17AAC-30C3-461C-8106-1EF89F54B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Error #3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3C5E0A-3965-421E-8F74-DC82E8574A3E}"/>
              </a:ext>
            </a:extLst>
          </p:cNvPr>
          <p:cNvSpPr txBox="1"/>
          <p:nvPr/>
        </p:nvSpPr>
        <p:spPr>
          <a:xfrm>
            <a:off x="1740265" y="2133600"/>
            <a:ext cx="534633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if( x &gt; y )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if( y &gt; z )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("x");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("y");</a:t>
            </a:r>
          </a:p>
        </p:txBody>
      </p:sp>
    </p:spTree>
    <p:extLst>
      <p:ext uri="{BB962C8B-B14F-4D97-AF65-F5344CB8AC3E}">
        <p14:creationId xmlns:p14="http://schemas.microsoft.com/office/powerpoint/2010/main" val="674522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484AA-BBD6-44EB-A921-FB7F8696B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Error #4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0AF884-7F7F-481A-9665-D119F0505EB3}"/>
              </a:ext>
            </a:extLst>
          </p:cNvPr>
          <p:cNvSpPr txBox="1"/>
          <p:nvPr/>
        </p:nvSpPr>
        <p:spPr>
          <a:xfrm>
            <a:off x="1143000" y="2133600"/>
            <a:ext cx="6821098" cy="9079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 x = 1.0-0.1-0.1-0.1-0.1-0.1;</a:t>
            </a:r>
          </a:p>
          <a:p>
            <a:pPr>
              <a:spcAft>
                <a:spcPts val="60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(x == 0.5);</a:t>
            </a:r>
          </a:p>
        </p:txBody>
      </p:sp>
    </p:spTree>
    <p:extLst>
      <p:ext uri="{BB962C8B-B14F-4D97-AF65-F5344CB8AC3E}">
        <p14:creationId xmlns:p14="http://schemas.microsoft.com/office/powerpoint/2010/main" val="3305769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6DC9D-BE3F-43C5-8277-E495F2640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Style #1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ECCFED-70FE-409A-AE18-1516999E06E9}"/>
              </a:ext>
            </a:extLst>
          </p:cNvPr>
          <p:cNvSpPr txBox="1"/>
          <p:nvPr/>
        </p:nvSpPr>
        <p:spPr>
          <a:xfrm>
            <a:off x="1469754" y="2133600"/>
            <a:ext cx="294984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even;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if( x%2 == 0 )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even = true;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even = false;</a:t>
            </a:r>
          </a:p>
        </p:txBody>
      </p:sp>
    </p:spTree>
    <p:extLst>
      <p:ext uri="{BB962C8B-B14F-4D97-AF65-F5344CB8AC3E}">
        <p14:creationId xmlns:p14="http://schemas.microsoft.com/office/powerpoint/2010/main" val="613831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6DC9D-BE3F-43C5-8277-E495F2640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Style #2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ECCFED-70FE-409A-AE18-1516999E06E9}"/>
              </a:ext>
            </a:extLst>
          </p:cNvPr>
          <p:cNvSpPr txBox="1"/>
          <p:nvPr/>
        </p:nvSpPr>
        <p:spPr>
          <a:xfrm>
            <a:off x="1469754" y="2133600"/>
            <a:ext cx="6452407" cy="9079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if( even == true )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("it's even");</a:t>
            </a:r>
          </a:p>
        </p:txBody>
      </p:sp>
    </p:spTree>
    <p:extLst>
      <p:ext uri="{BB962C8B-B14F-4D97-AF65-F5344CB8AC3E}">
        <p14:creationId xmlns:p14="http://schemas.microsoft.com/office/powerpoint/2010/main" val="662030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32FE0-4C55-4348-BAAF-B6F9FCC97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Style #3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3176CD-32B6-47DE-9317-BEE53AA12C6F}"/>
              </a:ext>
            </a:extLst>
          </p:cNvPr>
          <p:cNvSpPr txBox="1"/>
          <p:nvPr/>
        </p:nvSpPr>
        <p:spPr>
          <a:xfrm>
            <a:off x="1192211" y="2157948"/>
            <a:ext cx="7189789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inState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tuition = 5000;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("The tuition is "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+ tuition);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else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tuition = 15000;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("The tuition is "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+ tuition);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45488364"/>
      </p:ext>
    </p:extLst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5554</TotalTime>
  <Words>862</Words>
  <Application>Microsoft Macintosh PowerPoint</Application>
  <PresentationFormat>On-screen Show (4:3)</PresentationFormat>
  <Paragraphs>184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Calibri</vt:lpstr>
      <vt:lpstr>Courier New</vt:lpstr>
      <vt:lpstr>Tahoma</vt:lpstr>
      <vt:lpstr>Wingdings</vt:lpstr>
      <vt:lpstr>Blueprint</vt:lpstr>
      <vt:lpstr>CS2011 Introduction to Programming I Selections (II)</vt:lpstr>
      <vt:lpstr>Overview</vt:lpstr>
      <vt:lpstr>Common Error #1</vt:lpstr>
      <vt:lpstr>Common Error #2</vt:lpstr>
      <vt:lpstr>Common Error #3</vt:lpstr>
      <vt:lpstr>Common Error #4</vt:lpstr>
      <vt:lpstr>Bad Style #1</vt:lpstr>
      <vt:lpstr>Bad Style #2</vt:lpstr>
      <vt:lpstr>Bad Style #3</vt:lpstr>
      <vt:lpstr>Bad Style #4</vt:lpstr>
      <vt:lpstr>The Need for More Complex Conditions</vt:lpstr>
      <vt:lpstr>Logical Operators</vt:lpstr>
      <vt:lpstr>Negation Operator</vt:lpstr>
      <vt:lpstr>And Operator</vt:lpstr>
      <vt:lpstr>Or Operator</vt:lpstr>
      <vt:lpstr>Exclusive Or Operator</vt:lpstr>
      <vt:lpstr>Logical Operator Examples</vt:lpstr>
      <vt:lpstr>The Conditional Operator</vt:lpstr>
      <vt:lpstr>Conditional Operator Examples</vt:lpstr>
      <vt:lpstr>Switch Statement</vt:lpstr>
      <vt:lpstr>Switch Statement Syntax</vt:lpstr>
      <vt:lpstr>About Switch Statement Syntax</vt:lpstr>
      <vt:lpstr>Put Everything Together – Lottery Example</vt:lpstr>
      <vt:lpstr>Debug with Eclipse</vt:lpstr>
      <vt:lpstr>Readings</vt:lpstr>
    </vt:vector>
  </TitlesOfParts>
  <Company>University of California, Santa Barbara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 Java Programming Basic Language Features</dc:title>
  <dc:creator>cysun</dc:creator>
  <cp:lastModifiedBy>Sun, Chengyu</cp:lastModifiedBy>
  <cp:revision>425</cp:revision>
  <cp:lastPrinted>1601-01-01T00:00:00Z</cp:lastPrinted>
  <dcterms:created xsi:type="dcterms:W3CDTF">2003-06-24T23:22:57Z</dcterms:created>
  <dcterms:modified xsi:type="dcterms:W3CDTF">2018-09-12T16:03:38Z</dcterms:modified>
</cp:coreProperties>
</file>