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3" r:id="rId9"/>
    <p:sldId id="265" r:id="rId10"/>
    <p:sldId id="266" r:id="rId11"/>
    <p:sldId id="269" r:id="rId12"/>
    <p:sldId id="270" r:id="rId13"/>
    <p:sldId id="271" r:id="rId14"/>
    <p:sldId id="274" r:id="rId15"/>
    <p:sldId id="282" r:id="rId16"/>
    <p:sldId id="276" r:id="rId17"/>
    <p:sldId id="341" r:id="rId18"/>
    <p:sldId id="277" r:id="rId19"/>
    <p:sldId id="278" r:id="rId20"/>
    <p:sldId id="280" r:id="rId21"/>
    <p:sldId id="342" r:id="rId22"/>
    <p:sldId id="275" r:id="rId23"/>
    <p:sldId id="281" r:id="rId24"/>
    <p:sldId id="327" r:id="rId25"/>
    <p:sldId id="328" r:id="rId26"/>
    <p:sldId id="283" r:id="rId27"/>
    <p:sldId id="329" r:id="rId28"/>
    <p:sldId id="330" r:id="rId29"/>
    <p:sldId id="331" r:id="rId30"/>
    <p:sldId id="332" r:id="rId31"/>
    <p:sldId id="333" r:id="rId32"/>
    <p:sldId id="334" r:id="rId33"/>
    <p:sldId id="336" r:id="rId34"/>
    <p:sldId id="337" r:id="rId35"/>
    <p:sldId id="325" r:id="rId36"/>
    <p:sldId id="339" r:id="rId37"/>
    <p:sldId id="340" r:id="rId38"/>
    <p:sldId id="357" r:id="rId3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00"/>
    <p:restoredTop sz="93692" autoAdjust="0"/>
  </p:normalViewPr>
  <p:slideViewPr>
    <p:cSldViewPr>
      <p:cViewPr varScale="1">
        <p:scale>
          <a:sx n="66" d="100"/>
          <a:sy n="66" d="100"/>
        </p:scale>
        <p:origin x="7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nutsandbolts/operator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krate.com/" TargetMode="External"/><Relationship Id="rId2" Type="http://schemas.openxmlformats.org/officeDocument/2006/relationships/hyperlink" Target="https://www.bankrate.com/calculators/mortgages/mortgage-calculator.aspx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rtgage_calculator#Monthly_payment_formula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Elementary Programming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53E9C-B7DB-F844-BAD3-6CF1EA1E5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 in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CD24D-11D0-964D-80CC-A21F1B91E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types</a:t>
            </a:r>
          </a:p>
          <a:p>
            <a:pPr lvl="1"/>
            <a:r>
              <a:rPr lang="en-US" dirty="0"/>
              <a:t>E.g.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Type name starts with a lowercase letter</a:t>
            </a:r>
          </a:p>
          <a:p>
            <a:r>
              <a:rPr lang="en-US" dirty="0">
                <a:cs typeface="Courier New" panose="02070309020205020404" pitchFamily="49" charset="0"/>
              </a:rPr>
              <a:t>Class types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Type name starts with a uppercase letter</a:t>
            </a:r>
          </a:p>
        </p:txBody>
      </p:sp>
    </p:spTree>
    <p:extLst>
      <p:ext uri="{BB962C8B-B14F-4D97-AF65-F5344CB8AC3E}">
        <p14:creationId xmlns:p14="http://schemas.microsoft.com/office/powerpoint/2010/main" val="3490304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8249-903B-C649-AD62-1471DE1A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Numerical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8C689-F0C5-8E4C-9745-1EA567DC1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92212"/>
            <a:ext cx="7772400" cy="670163"/>
          </a:xfrm>
        </p:spPr>
        <p:txBody>
          <a:bodyPr/>
          <a:lstStyle/>
          <a:p>
            <a:r>
              <a:rPr lang="en-US" dirty="0"/>
              <a:t>When unsure,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66E6E0C-D5A1-4C41-9E24-57302A546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784364"/>
              </p:ext>
            </p:extLst>
          </p:nvPr>
        </p:nvGraphicFramePr>
        <p:xfrm>
          <a:off x="3429000" y="2072641"/>
          <a:ext cx="5029200" cy="277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3130">
                  <a:extLst>
                    <a:ext uri="{9D8B030D-6E8A-4147-A177-3AD203B41FA5}">
                      <a16:colId xmlns:a16="http://schemas.microsoft.com/office/drawing/2014/main" val="2470471934"/>
                    </a:ext>
                  </a:extLst>
                </a:gridCol>
                <a:gridCol w="1942070">
                  <a:extLst>
                    <a:ext uri="{9D8B030D-6E8A-4147-A177-3AD203B41FA5}">
                      <a16:colId xmlns:a16="http://schemas.microsoft.com/office/drawing/2014/main" val="292505987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65228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794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-2</a:t>
                      </a:r>
                      <a:r>
                        <a:rPr lang="en-US" sz="2000" baseline="30000" dirty="0"/>
                        <a:t>7</a:t>
                      </a:r>
                      <a:r>
                        <a:rPr lang="en-US" sz="2000" dirty="0"/>
                        <a:t> to 2</a:t>
                      </a:r>
                      <a:r>
                        <a:rPr lang="en-US" sz="2000" baseline="30000" dirty="0"/>
                        <a:t>7</a:t>
                      </a:r>
                      <a:r>
                        <a:rPr lang="en-US" sz="20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70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-2</a:t>
                      </a:r>
                      <a:r>
                        <a:rPr lang="en-US" sz="2000" baseline="30000" dirty="0"/>
                        <a:t>15</a:t>
                      </a:r>
                      <a:r>
                        <a:rPr lang="en-US" sz="2000" dirty="0"/>
                        <a:t> to 2</a:t>
                      </a:r>
                      <a:r>
                        <a:rPr lang="en-US" sz="2000" baseline="30000" dirty="0"/>
                        <a:t>15</a:t>
                      </a:r>
                      <a:r>
                        <a:rPr lang="en-US" sz="20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75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-2</a:t>
                      </a:r>
                      <a:r>
                        <a:rPr lang="en-US" sz="2000" baseline="30000" dirty="0"/>
                        <a:t>31</a:t>
                      </a:r>
                      <a:r>
                        <a:rPr lang="en-US" sz="2000" dirty="0"/>
                        <a:t> to 2</a:t>
                      </a:r>
                      <a:r>
                        <a:rPr lang="en-US" sz="2000" baseline="30000" dirty="0"/>
                        <a:t>31</a:t>
                      </a:r>
                      <a:r>
                        <a:rPr lang="en-US" sz="20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829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-2</a:t>
                      </a:r>
                      <a:r>
                        <a:rPr lang="en-US" sz="2000" baseline="30000" dirty="0"/>
                        <a:t>63</a:t>
                      </a:r>
                      <a:r>
                        <a:rPr lang="en-US" sz="2000" dirty="0"/>
                        <a:t> to 2</a:t>
                      </a:r>
                      <a:r>
                        <a:rPr lang="en-US" sz="2000" baseline="30000" dirty="0"/>
                        <a:t>63</a:t>
                      </a:r>
                      <a:r>
                        <a:rPr lang="en-US" sz="20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367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Very 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869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Very 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5052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FBBE7FB-3FF0-0247-A792-91DA724ACCBF}"/>
              </a:ext>
            </a:extLst>
          </p:cNvPr>
          <p:cNvSpPr txBox="1"/>
          <p:nvPr/>
        </p:nvSpPr>
        <p:spPr>
          <a:xfrm>
            <a:off x="1309254" y="2712721"/>
            <a:ext cx="16269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For integer</a:t>
            </a:r>
          </a:p>
          <a:p>
            <a:r>
              <a:rPr lang="en-US" sz="2000" dirty="0"/>
              <a:t>numbers like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-2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8AC95F-4597-5D43-8E41-C8574995ED75}"/>
              </a:ext>
            </a:extLst>
          </p:cNvPr>
          <p:cNvSpPr txBox="1"/>
          <p:nvPr/>
        </p:nvSpPr>
        <p:spPr>
          <a:xfrm>
            <a:off x="867669" y="3937337"/>
            <a:ext cx="21670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For numbers with</a:t>
            </a:r>
          </a:p>
          <a:p>
            <a:r>
              <a:rPr lang="en-US" sz="2000" dirty="0"/>
              <a:t>a fraction, e.g.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-2.5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3.1415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8C28978E-BB81-5C46-B1F4-432F0E502D3E}"/>
              </a:ext>
            </a:extLst>
          </p:cNvPr>
          <p:cNvSpPr/>
          <p:nvPr/>
        </p:nvSpPr>
        <p:spPr bwMode="auto">
          <a:xfrm>
            <a:off x="3068319" y="2428974"/>
            <a:ext cx="228600" cy="157914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009536A7-3E80-094A-B62A-F2EE116800DB}"/>
              </a:ext>
            </a:extLst>
          </p:cNvPr>
          <p:cNvSpPr/>
          <p:nvPr/>
        </p:nvSpPr>
        <p:spPr bwMode="auto">
          <a:xfrm>
            <a:off x="3068319" y="4044018"/>
            <a:ext cx="228600" cy="80230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191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EAF51-2A6B-BA4F-B4B4-BF7E5EA04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AC4E5-4FF1-8940-BA5C-2D174994D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800" dirty="0"/>
              <a:t>: single-precision floating point numbers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800" dirty="0"/>
              <a:t>: double-precision floating point numbers</a:t>
            </a:r>
          </a:p>
          <a:p>
            <a:r>
              <a:rPr lang="en-US" sz="2800" dirty="0"/>
              <a:t>Because they use limited storage space to represent infinite possible values, some values may not be represented </a:t>
            </a:r>
            <a:r>
              <a:rPr lang="en-US" sz="2800" i="1" dirty="0"/>
              <a:t>exactly</a:t>
            </a:r>
            <a:r>
              <a:rPr lang="en-US" sz="2800" dirty="0"/>
              <a:t> (though usually they are </a:t>
            </a:r>
            <a:r>
              <a:rPr lang="en-US" sz="2800" i="1" dirty="0"/>
              <a:t>accurate enough</a:t>
            </a:r>
            <a:r>
              <a:rPr lang="en-US" sz="2800" dirty="0"/>
              <a:t>)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800" dirty="0"/>
              <a:t> is more accurate than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</p:txBody>
      </p:sp>
    </p:spTree>
    <p:extLst>
      <p:ext uri="{BB962C8B-B14F-4D97-AF65-F5344CB8AC3E}">
        <p14:creationId xmlns:p14="http://schemas.microsoft.com/office/powerpoint/2010/main" val="1664917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FB676-B888-5F4F-9B53-BF2BD635E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26604-D3D1-B44C-BBEB-4D2B4BA0B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0000"/>
            <a:ext cx="7772400" cy="2514599"/>
          </a:xfrm>
        </p:spPr>
        <p:txBody>
          <a:bodyPr/>
          <a:lstStyle/>
          <a:p>
            <a:r>
              <a:rPr lang="en-US" dirty="0"/>
              <a:t>Assign the value on the right to the variable on the left</a:t>
            </a:r>
          </a:p>
          <a:p>
            <a:r>
              <a:rPr lang="en-US" dirty="0"/>
              <a:t>Right-hand side can be an expression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is </a:t>
            </a:r>
            <a:r>
              <a:rPr lang="en-US" i="1" dirty="0"/>
              <a:t>assignment</a:t>
            </a:r>
            <a:r>
              <a:rPr lang="en-US" dirty="0"/>
              <a:t>, not </a:t>
            </a:r>
            <a:r>
              <a:rPr lang="en-US" i="1" dirty="0"/>
              <a:t>equals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7B151-887A-5C40-BDF4-0B1D73434B70}"/>
              </a:ext>
            </a:extLst>
          </p:cNvPr>
          <p:cNvSpPr txBox="1"/>
          <p:nvPr/>
        </p:nvSpPr>
        <p:spPr>
          <a:xfrm>
            <a:off x="2646121" y="1828800"/>
            <a:ext cx="3393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radius </a:t>
            </a:r>
            <a:r>
              <a:rPr lang="en-US" sz="3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6.5</a:t>
            </a:r>
            <a:r>
              <a:rPr lang="en-US" sz="32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BB8AA6-B2C7-464C-9DF0-7F89E027055A}"/>
              </a:ext>
            </a:extLst>
          </p:cNvPr>
          <p:cNvSpPr txBox="1"/>
          <p:nvPr/>
        </p:nvSpPr>
        <p:spPr>
          <a:xfrm>
            <a:off x="3179521" y="2913853"/>
            <a:ext cx="2992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Assignment operator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0C0E38-4D76-B247-B840-D10D4D047857}"/>
              </a:ext>
            </a:extLst>
          </p:cNvPr>
          <p:cNvCxnSpPr>
            <a:cxnSpLocks/>
          </p:cNvCxnSpPr>
          <p:nvPr/>
        </p:nvCxnSpPr>
        <p:spPr bwMode="auto">
          <a:xfrm flipV="1">
            <a:off x="4551121" y="2413576"/>
            <a:ext cx="0" cy="5002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98308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07CB4-4F2B-5143-8A25-4548503A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Other Forms of Variable Declaration/Assignment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288BB-0B95-A04B-BF90-DC728225E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88725"/>
            <a:ext cx="7772400" cy="2007275"/>
          </a:xfrm>
        </p:spPr>
        <p:txBody>
          <a:bodyPr/>
          <a:lstStyle/>
          <a:p>
            <a:r>
              <a:rPr lang="en-US" sz="2800" dirty="0">
                <a:cs typeface="Courier New" panose="02070309020205020404" pitchFamily="49" charset="0"/>
              </a:rPr>
              <a:t>Assignment operator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800" dirty="0"/>
              <a:t> is </a:t>
            </a:r>
            <a:r>
              <a:rPr lang="en-US" sz="2800" i="1" dirty="0"/>
              <a:t>right associative</a:t>
            </a:r>
            <a:r>
              <a:rPr lang="en-US" sz="2800" dirty="0"/>
              <a:t> (i.e. evaluates from right to left)</a:t>
            </a:r>
          </a:p>
          <a:p>
            <a:r>
              <a:rPr lang="en-US" sz="2800" dirty="0"/>
              <a:t>Arithmetic operators like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800" dirty="0"/>
              <a:t> are </a:t>
            </a:r>
            <a:r>
              <a:rPr lang="en-US" sz="2800" i="1" dirty="0"/>
              <a:t>left associative</a:t>
            </a:r>
            <a:r>
              <a:rPr lang="en-US" sz="2800" dirty="0"/>
              <a:t> (i.e. evaluates from left to right)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D77B72-7173-6D41-AF0A-DA7F9B13913C}"/>
              </a:ext>
            </a:extLst>
          </p:cNvPr>
          <p:cNvSpPr txBox="1"/>
          <p:nvPr/>
        </p:nvSpPr>
        <p:spPr>
          <a:xfrm>
            <a:off x="2514600" y="1752600"/>
            <a:ext cx="368722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b, c, d;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x, y=2.5, z;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b = c = 10;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 = a + b + c;</a:t>
            </a:r>
          </a:p>
        </p:txBody>
      </p:sp>
    </p:spTree>
    <p:extLst>
      <p:ext uri="{BB962C8B-B14F-4D97-AF65-F5344CB8AC3E}">
        <p14:creationId xmlns:p14="http://schemas.microsoft.com/office/powerpoint/2010/main" val="2288327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4EFE-F51B-D045-B01E-AE5788E9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FFB01-5D0A-FD47-AFB8-52D5EDA40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0800"/>
            <a:ext cx="7772400" cy="3810000"/>
          </a:xfrm>
        </p:spPr>
        <p:txBody>
          <a:bodyPr/>
          <a:lstStyle/>
          <a:p>
            <a:r>
              <a:rPr lang="en-US" sz="2800" dirty="0"/>
              <a:t>A constant is basically a variable whose value cannot be changed</a:t>
            </a:r>
          </a:p>
          <a:p>
            <a:r>
              <a:rPr lang="en-US" sz="2800" dirty="0"/>
              <a:t>Usually used to represent some value that should remain unchanged throughout a program</a:t>
            </a:r>
          </a:p>
          <a:p>
            <a:r>
              <a:rPr lang="en-US" sz="2800" dirty="0"/>
              <a:t>Naming convention</a:t>
            </a:r>
          </a:p>
          <a:p>
            <a:pPr lvl="1"/>
            <a:r>
              <a:rPr lang="en-US" sz="2400" dirty="0"/>
              <a:t>All capital letters</a:t>
            </a:r>
          </a:p>
          <a:p>
            <a:pPr lvl="1"/>
            <a:r>
              <a:rPr lang="en-US" sz="2400" dirty="0"/>
              <a:t>Use _ to concatenate multiple words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1ADF95-E09A-9E49-A501-D1DF2583E9D4}"/>
              </a:ext>
            </a:extLst>
          </p:cNvPr>
          <p:cNvSpPr txBox="1"/>
          <p:nvPr/>
        </p:nvSpPr>
        <p:spPr>
          <a:xfrm>
            <a:off x="1828800" y="1828800"/>
            <a:ext cx="5769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double PI = 3.14159;</a:t>
            </a:r>
          </a:p>
        </p:txBody>
      </p:sp>
    </p:spTree>
    <p:extLst>
      <p:ext uri="{BB962C8B-B14F-4D97-AF65-F5344CB8AC3E}">
        <p14:creationId xmlns:p14="http://schemas.microsoft.com/office/powerpoint/2010/main" val="595708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68B1-E363-D444-B5AE-1B27610FA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Numerical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BB2F1-74EE-D145-B118-B348FB325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,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,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,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 is also used for string concatenation</a:t>
            </a:r>
          </a:p>
          <a:p>
            <a:r>
              <a:rPr lang="en-US" dirty="0"/>
              <a:t>The remainder (a.k.a. modulus) operator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</a:p>
          <a:p>
            <a:pPr lvl="1"/>
            <a:r>
              <a:rPr lang="en-US" dirty="0"/>
              <a:t>The result is the remainder (i.e. the amount left over) after a division, 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9%2=1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Example: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PrintDigits.java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981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F18FA-1127-E14C-85D0-358D63EDE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and Precedence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53FAD-455B-3F44-83B2-E563A55D6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3352800"/>
          </a:xfrm>
        </p:spPr>
        <p:txBody>
          <a:bodyPr/>
          <a:lstStyle/>
          <a:p>
            <a:r>
              <a:rPr lang="en-US" sz="2800" i="1" dirty="0">
                <a:hlinkClick r:id="rId2"/>
              </a:rPr>
              <a:t>Precedence</a:t>
            </a:r>
            <a:r>
              <a:rPr lang="en-US" sz="2800" dirty="0"/>
              <a:t> determines the order of evaluation of different operators</a:t>
            </a:r>
          </a:p>
          <a:p>
            <a:r>
              <a:rPr lang="en-US" sz="2800" i="1" dirty="0"/>
              <a:t>Associativity</a:t>
            </a:r>
            <a:r>
              <a:rPr lang="en-US" sz="2800" dirty="0"/>
              <a:t> determines the order of evaluation of operators with the same precedence</a:t>
            </a:r>
          </a:p>
          <a:p>
            <a:r>
              <a:rPr lang="en-US" sz="2800" dirty="0"/>
              <a:t>For example, what's the result of the following expression??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CE75EB-2E7E-3048-9A48-05569C456F07}"/>
              </a:ext>
            </a:extLst>
          </p:cNvPr>
          <p:cNvSpPr txBox="1"/>
          <p:nvPr/>
        </p:nvSpPr>
        <p:spPr>
          <a:xfrm>
            <a:off x="1371600" y="5496580"/>
            <a:ext cx="5769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 + 2 * 3 + 4 * 5 % 6 - 7 </a:t>
            </a:r>
          </a:p>
        </p:txBody>
      </p:sp>
    </p:spTree>
    <p:extLst>
      <p:ext uri="{BB962C8B-B14F-4D97-AF65-F5344CB8AC3E}">
        <p14:creationId xmlns:p14="http://schemas.microsoft.com/office/powerpoint/2010/main" val="2105165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2AB9D-A3C6-0D43-AD70-E1F6E7BFE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Convenience Operators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3DF23-792F-B249-8806-B14349642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Certain operations are used so often that they get their own operators</a:t>
            </a:r>
          </a:p>
          <a:p>
            <a:pPr lvl="1"/>
            <a:r>
              <a:rPr lang="en-US" dirty="0"/>
              <a:t>Use the value of a variable, does some calculation, then assign the result back to the variable</a:t>
            </a:r>
          </a:p>
          <a:p>
            <a:pPr lvl="1"/>
            <a:r>
              <a:rPr lang="en-US" dirty="0"/>
              <a:t>Increment and decrement by 1</a:t>
            </a:r>
          </a:p>
        </p:txBody>
      </p:sp>
    </p:spTree>
    <p:extLst>
      <p:ext uri="{BB962C8B-B14F-4D97-AF65-F5344CB8AC3E}">
        <p14:creationId xmlns:p14="http://schemas.microsoft.com/office/powerpoint/2010/main" val="2273421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E327-FC67-A24B-B6A4-752BBB753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Convenience Operators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3BFD33-1186-1840-A69E-2450EABA2101}"/>
              </a:ext>
            </a:extLst>
          </p:cNvPr>
          <p:cNvSpPr txBox="1"/>
          <p:nvPr/>
        </p:nvSpPr>
        <p:spPr>
          <a:xfrm>
            <a:off x="1295400" y="1828800"/>
            <a:ext cx="20281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n + 10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n – 10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n * 10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n / 10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n % 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027668-C718-9F46-BA51-E991497A775B}"/>
              </a:ext>
            </a:extLst>
          </p:cNvPr>
          <p:cNvSpPr txBox="1"/>
          <p:nvPr/>
        </p:nvSpPr>
        <p:spPr>
          <a:xfrm>
            <a:off x="4392316" y="1828800"/>
            <a:ext cx="147508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DF79664-244C-2347-9C30-C758D12BBA2B}"/>
              </a:ext>
            </a:extLst>
          </p:cNvPr>
          <p:cNvCxnSpPr>
            <a:cxnSpLocks/>
          </p:cNvCxnSpPr>
          <p:nvPr/>
        </p:nvCxnSpPr>
        <p:spPr bwMode="auto">
          <a:xfrm>
            <a:off x="3323519" y="2057400"/>
            <a:ext cx="94368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0ACFF68-2D99-1B45-873A-1C62CF4EE62F}"/>
              </a:ext>
            </a:extLst>
          </p:cNvPr>
          <p:cNvCxnSpPr>
            <a:cxnSpLocks/>
          </p:cNvCxnSpPr>
          <p:nvPr/>
        </p:nvCxnSpPr>
        <p:spPr bwMode="auto">
          <a:xfrm>
            <a:off x="3323519" y="2556164"/>
            <a:ext cx="94368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391932-F04E-AA49-8A47-6DD0EC028F2C}"/>
              </a:ext>
            </a:extLst>
          </p:cNvPr>
          <p:cNvCxnSpPr>
            <a:cxnSpLocks/>
          </p:cNvCxnSpPr>
          <p:nvPr/>
        </p:nvCxnSpPr>
        <p:spPr bwMode="auto">
          <a:xfrm>
            <a:off x="3323519" y="3102429"/>
            <a:ext cx="94368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6B42A1C-87C4-AD4C-9B3E-6E65C21F1729}"/>
              </a:ext>
            </a:extLst>
          </p:cNvPr>
          <p:cNvCxnSpPr>
            <a:cxnSpLocks/>
          </p:cNvCxnSpPr>
          <p:nvPr/>
        </p:nvCxnSpPr>
        <p:spPr bwMode="auto">
          <a:xfrm>
            <a:off x="3323519" y="3581400"/>
            <a:ext cx="94368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42AFA2B-4B40-4141-99A1-31A4B6117228}"/>
              </a:ext>
            </a:extLst>
          </p:cNvPr>
          <p:cNvCxnSpPr>
            <a:cxnSpLocks/>
          </p:cNvCxnSpPr>
          <p:nvPr/>
        </p:nvCxnSpPr>
        <p:spPr bwMode="auto">
          <a:xfrm>
            <a:off x="3323519" y="4076206"/>
            <a:ext cx="94368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C3A378B-79BC-1E4E-92FE-849B266BF39C}"/>
              </a:ext>
            </a:extLst>
          </p:cNvPr>
          <p:cNvSpPr txBox="1"/>
          <p:nvPr/>
        </p:nvSpPr>
        <p:spPr>
          <a:xfrm>
            <a:off x="1280426" y="4947538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n + 1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90E005-CFB0-144E-B9EB-D4F48B1C30E6}"/>
              </a:ext>
            </a:extLst>
          </p:cNvPr>
          <p:cNvSpPr txBox="1"/>
          <p:nvPr/>
        </p:nvSpPr>
        <p:spPr>
          <a:xfrm>
            <a:off x="3898349" y="4724400"/>
            <a:ext cx="737702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6323D34-A2CB-B44A-9B4C-4B17AAA97688}"/>
              </a:ext>
            </a:extLst>
          </p:cNvPr>
          <p:cNvCxnSpPr>
            <a:stCxn id="14" idx="3"/>
          </p:cNvCxnSpPr>
          <p:nvPr/>
        </p:nvCxnSpPr>
        <p:spPr bwMode="auto">
          <a:xfrm flipV="1">
            <a:off x="3124200" y="4947538"/>
            <a:ext cx="671159" cy="2308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28059DC-0177-564F-8444-FF533BBDED38}"/>
              </a:ext>
            </a:extLst>
          </p:cNvPr>
          <p:cNvCxnSpPr>
            <a:stCxn id="14" idx="3"/>
          </p:cNvCxnSpPr>
          <p:nvPr/>
        </p:nvCxnSpPr>
        <p:spPr bwMode="auto">
          <a:xfrm>
            <a:off x="3124200" y="5178371"/>
            <a:ext cx="671159" cy="2308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28FB5F5-C3FB-0A41-8FA0-06A897994583}"/>
              </a:ext>
            </a:extLst>
          </p:cNvPr>
          <p:cNvSpPr txBox="1"/>
          <p:nvPr/>
        </p:nvSpPr>
        <p:spPr>
          <a:xfrm>
            <a:off x="1280426" y="5909439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n - 1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BB0A8B-1B52-CE44-B403-6E9216949013}"/>
              </a:ext>
            </a:extLst>
          </p:cNvPr>
          <p:cNvSpPr txBox="1"/>
          <p:nvPr/>
        </p:nvSpPr>
        <p:spPr>
          <a:xfrm>
            <a:off x="3898349" y="5686301"/>
            <a:ext cx="737702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7351A70-091C-824F-AD51-26A4F5292725}"/>
              </a:ext>
            </a:extLst>
          </p:cNvPr>
          <p:cNvCxnSpPr>
            <a:stCxn id="24" idx="3"/>
          </p:cNvCxnSpPr>
          <p:nvPr/>
        </p:nvCxnSpPr>
        <p:spPr bwMode="auto">
          <a:xfrm flipV="1">
            <a:off x="3124200" y="5909440"/>
            <a:ext cx="671159" cy="2308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7D1949F-9A09-2F46-8323-5C5786FEA7F6}"/>
              </a:ext>
            </a:extLst>
          </p:cNvPr>
          <p:cNvCxnSpPr>
            <a:stCxn id="24" idx="3"/>
          </p:cNvCxnSpPr>
          <p:nvPr/>
        </p:nvCxnSpPr>
        <p:spPr bwMode="auto">
          <a:xfrm>
            <a:off x="3124200" y="6140272"/>
            <a:ext cx="671159" cy="2308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5B1BCAC-3426-4747-8DBE-13A15B10F50C}"/>
              </a:ext>
            </a:extLst>
          </p:cNvPr>
          <p:cNvCxnSpPr/>
          <p:nvPr/>
        </p:nvCxnSpPr>
        <p:spPr bwMode="auto">
          <a:xfrm>
            <a:off x="4759744" y="4975354"/>
            <a:ext cx="990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2F07747-E272-3848-88B4-69165BDB0C6E}"/>
              </a:ext>
            </a:extLst>
          </p:cNvPr>
          <p:cNvCxnSpPr/>
          <p:nvPr/>
        </p:nvCxnSpPr>
        <p:spPr bwMode="auto">
          <a:xfrm>
            <a:off x="4759744" y="5390990"/>
            <a:ext cx="990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1A991E3-58B3-B84F-9E14-8DBA69E867C3}"/>
              </a:ext>
            </a:extLst>
          </p:cNvPr>
          <p:cNvCxnSpPr/>
          <p:nvPr/>
        </p:nvCxnSpPr>
        <p:spPr bwMode="auto">
          <a:xfrm>
            <a:off x="4759744" y="5925379"/>
            <a:ext cx="990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D737ADE-EE22-C441-A1BB-61AED3E8E22E}"/>
              </a:ext>
            </a:extLst>
          </p:cNvPr>
          <p:cNvCxnSpPr/>
          <p:nvPr/>
        </p:nvCxnSpPr>
        <p:spPr bwMode="auto">
          <a:xfrm>
            <a:off x="4759744" y="6329140"/>
            <a:ext cx="990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C153E7A-0ECE-8849-A800-4D35A906D7B7}"/>
              </a:ext>
            </a:extLst>
          </p:cNvPr>
          <p:cNvSpPr txBox="1"/>
          <p:nvPr/>
        </p:nvSpPr>
        <p:spPr>
          <a:xfrm>
            <a:off x="6019800" y="4744521"/>
            <a:ext cx="2087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Pre-increment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295D168-C3BD-6A47-9357-2A3B179C7E42}"/>
              </a:ext>
            </a:extLst>
          </p:cNvPr>
          <p:cNvSpPr txBox="1"/>
          <p:nvPr/>
        </p:nvSpPr>
        <p:spPr>
          <a:xfrm>
            <a:off x="6019800" y="5148282"/>
            <a:ext cx="2210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Post-increment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232F3D3-D497-F14A-BBCE-9BC4E93F42B5}"/>
              </a:ext>
            </a:extLst>
          </p:cNvPr>
          <p:cNvSpPr txBox="1"/>
          <p:nvPr/>
        </p:nvSpPr>
        <p:spPr>
          <a:xfrm>
            <a:off x="6019800" y="5670797"/>
            <a:ext cx="2177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Pre-decrement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920A828-26BF-B544-9DFE-340B8D199454}"/>
              </a:ext>
            </a:extLst>
          </p:cNvPr>
          <p:cNvSpPr txBox="1"/>
          <p:nvPr/>
        </p:nvSpPr>
        <p:spPr>
          <a:xfrm>
            <a:off x="6019800" y="6062683"/>
            <a:ext cx="2300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Post-decrement</a:t>
            </a:r>
          </a:p>
        </p:txBody>
      </p:sp>
    </p:spTree>
    <p:extLst>
      <p:ext uri="{BB962C8B-B14F-4D97-AF65-F5344CB8AC3E}">
        <p14:creationId xmlns:p14="http://schemas.microsoft.com/office/powerpoint/2010/main" val="2236151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869D0-E396-BC4A-9572-C34A92B3C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04C53-9426-CD4F-B058-900C196DF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Variables and Constants</a:t>
            </a:r>
          </a:p>
          <a:p>
            <a:pPr lvl="1"/>
            <a:r>
              <a:rPr lang="en-US" sz="2400" dirty="0"/>
              <a:t>Data types</a:t>
            </a:r>
          </a:p>
          <a:p>
            <a:r>
              <a:rPr lang="en-US" sz="2800" dirty="0"/>
              <a:t>More operators</a:t>
            </a:r>
          </a:p>
          <a:p>
            <a:pPr lvl="1"/>
            <a:r>
              <a:rPr lang="en-US" sz="2400" dirty="0"/>
              <a:t>And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800" dirty="0"/>
              <a:t>More about literals (i.e. values)</a:t>
            </a:r>
          </a:p>
          <a:p>
            <a:r>
              <a:rPr lang="en-US" sz="2800" dirty="0"/>
              <a:t>Type mismatch and conversion</a:t>
            </a:r>
          </a:p>
          <a:p>
            <a:r>
              <a:rPr lang="en-US" sz="2800" dirty="0"/>
              <a:t>Input using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</a:p>
          <a:p>
            <a:r>
              <a:rPr lang="en-US" sz="2800" dirty="0"/>
              <a:t>Put everything together</a:t>
            </a:r>
          </a:p>
        </p:txBody>
      </p:sp>
    </p:spTree>
    <p:extLst>
      <p:ext uri="{BB962C8B-B14F-4D97-AF65-F5344CB8AC3E}">
        <p14:creationId xmlns:p14="http://schemas.microsoft.com/office/powerpoint/2010/main" val="521164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2041-2BD7-6347-9C65-98288850E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Pre/Post Increment/Decrement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7FE7E4-E823-A642-98EA-167786C507C5}"/>
              </a:ext>
            </a:extLst>
          </p:cNvPr>
          <p:cNvSpPr txBox="1"/>
          <p:nvPr/>
        </p:nvSpPr>
        <p:spPr>
          <a:xfrm>
            <a:off x="1828800" y="2194679"/>
            <a:ext cx="533992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a = 1, b = 1;</a:t>
            </a: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c1 = 10 +  ++a * 10;</a:t>
            </a:r>
          </a:p>
          <a:p>
            <a:pPr>
              <a:spcAft>
                <a:spcPts val="2400"/>
              </a:spcAft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c2 = 10 + b++ * 10;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 = b = 1;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c1 = 10 + --a * 10;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c2 = 10 + b-- * 10;</a:t>
            </a:r>
          </a:p>
        </p:txBody>
      </p:sp>
    </p:spTree>
    <p:extLst>
      <p:ext uri="{BB962C8B-B14F-4D97-AF65-F5344CB8AC3E}">
        <p14:creationId xmlns:p14="http://schemas.microsoft.com/office/powerpoint/2010/main" val="1074639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26149-9852-AD45-BE34-C6E58322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Math.pow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1F013-410A-AC41-9034-C2E175BC9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057400"/>
          </a:xfrm>
        </p:spPr>
        <p:txBody>
          <a:bodyPr/>
          <a:lstStyle/>
          <a:p>
            <a:r>
              <a:rPr lang="en-US" dirty="0"/>
              <a:t>It is a </a:t>
            </a:r>
            <a:r>
              <a:rPr lang="en-US" i="1" dirty="0"/>
              <a:t>method</a:t>
            </a:r>
            <a:r>
              <a:rPr lang="en-US" dirty="0"/>
              <a:t>, not an </a:t>
            </a:r>
            <a:r>
              <a:rPr lang="en-US" i="1" dirty="0"/>
              <a:t>operator</a:t>
            </a:r>
          </a:p>
          <a:p>
            <a:r>
              <a:rPr lang="en-US" dirty="0"/>
              <a:t>Used for calculating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to the power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r>
              <a:rPr lang="en-US" dirty="0"/>
              <a:t>For 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1233BA-493B-2743-8427-0464FDFFDC14}"/>
              </a:ext>
            </a:extLst>
          </p:cNvPr>
          <p:cNvSpPr txBox="1"/>
          <p:nvPr/>
        </p:nvSpPr>
        <p:spPr>
          <a:xfrm>
            <a:off x="1524000" y="4114800"/>
            <a:ext cx="558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2</a:t>
            </a:r>
            <a:r>
              <a:rPr lang="en-US" sz="3200" baseline="300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5F4B99-8C53-D443-B089-6AF9AC8B2699}"/>
              </a:ext>
            </a:extLst>
          </p:cNvPr>
          <p:cNvSpPr txBox="1"/>
          <p:nvPr/>
        </p:nvSpPr>
        <p:spPr>
          <a:xfrm>
            <a:off x="2702122" y="4114800"/>
            <a:ext cx="3393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Math.pow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(2,3)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364FF2-C343-CA48-A55D-5CD3A905A755}"/>
              </a:ext>
            </a:extLst>
          </p:cNvPr>
          <p:cNvSpPr txBox="1"/>
          <p:nvPr/>
        </p:nvSpPr>
        <p:spPr>
          <a:xfrm>
            <a:off x="6715956" y="4114800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8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38FDFB9-935E-9D4E-920E-31B5E6F2EF7C}"/>
              </a:ext>
            </a:extLst>
          </p:cNvPr>
          <p:cNvCxnSpPr>
            <a:cxnSpLocks/>
            <a:stCxn id="5" idx="3"/>
          </p:cNvCxnSpPr>
          <p:nvPr/>
        </p:nvCxnSpPr>
        <p:spPr bwMode="auto">
          <a:xfrm>
            <a:off x="6096000" y="4407188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349F740-6E94-5644-950F-9AC6F58B7E0D}"/>
              </a:ext>
            </a:extLst>
          </p:cNvPr>
          <p:cNvCxnSpPr>
            <a:cxnSpLocks/>
          </p:cNvCxnSpPr>
          <p:nvPr/>
        </p:nvCxnSpPr>
        <p:spPr bwMode="auto">
          <a:xfrm>
            <a:off x="2178908" y="4407188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87526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6E6B6-F97B-ED4B-BFC2-43E0F2852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Literals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1AF1DC-8D69-3343-A746-106424D1DDC1}"/>
              </a:ext>
            </a:extLst>
          </p:cNvPr>
          <p:cNvSpPr txBox="1"/>
          <p:nvPr/>
        </p:nvSpPr>
        <p:spPr>
          <a:xfrm>
            <a:off x="820770" y="2158425"/>
            <a:ext cx="4628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"Welcome to Java!"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1CFFC9D-392D-1544-B592-334120E7DA40}"/>
              </a:ext>
            </a:extLst>
          </p:cNvPr>
          <p:cNvCxnSpPr/>
          <p:nvPr/>
        </p:nvCxnSpPr>
        <p:spPr bwMode="auto">
          <a:xfrm>
            <a:off x="5621370" y="2450812"/>
            <a:ext cx="76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48B18FF-B535-B946-9460-58236EC5EA24}"/>
              </a:ext>
            </a:extLst>
          </p:cNvPr>
          <p:cNvSpPr txBox="1"/>
          <p:nvPr/>
        </p:nvSpPr>
        <p:spPr>
          <a:xfrm>
            <a:off x="6732907" y="2158425"/>
            <a:ext cx="166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0A4A62-4D60-AB43-99AE-C671E775C6F5}"/>
              </a:ext>
            </a:extLst>
          </p:cNvPr>
          <p:cNvSpPr txBox="1"/>
          <p:nvPr/>
        </p:nvSpPr>
        <p:spPr>
          <a:xfrm>
            <a:off x="820770" y="3213434"/>
            <a:ext cx="678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7C62788-F000-7540-BCD3-5BE16039A2E9}"/>
              </a:ext>
            </a:extLst>
          </p:cNvPr>
          <p:cNvCxnSpPr/>
          <p:nvPr/>
        </p:nvCxnSpPr>
        <p:spPr bwMode="auto">
          <a:xfrm>
            <a:off x="1658970" y="3505821"/>
            <a:ext cx="76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5EB23AA-28E3-244F-9CB3-A9FE193BF009}"/>
              </a:ext>
            </a:extLst>
          </p:cNvPr>
          <p:cNvSpPr txBox="1"/>
          <p:nvPr/>
        </p:nvSpPr>
        <p:spPr>
          <a:xfrm>
            <a:off x="2725770" y="3213434"/>
            <a:ext cx="6037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en-US" sz="3200" dirty="0"/>
              <a:t>,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sz="3200" dirty="0"/>
              <a:t>,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dirty="0"/>
              <a:t>, or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3200" dirty="0"/>
              <a:t> ??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4F30FD-D80A-B74D-A30A-44E1F3720F12}"/>
              </a:ext>
            </a:extLst>
          </p:cNvPr>
          <p:cNvSpPr txBox="1"/>
          <p:nvPr/>
        </p:nvSpPr>
        <p:spPr>
          <a:xfrm>
            <a:off x="820770" y="4343400"/>
            <a:ext cx="1172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10.5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6A272FB-AE33-B848-9F87-9EAB2108E614}"/>
              </a:ext>
            </a:extLst>
          </p:cNvPr>
          <p:cNvCxnSpPr/>
          <p:nvPr/>
        </p:nvCxnSpPr>
        <p:spPr bwMode="auto">
          <a:xfrm>
            <a:off x="2191860" y="4635787"/>
            <a:ext cx="76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9C84977-7D99-8E43-9950-D333BD1F0FC8}"/>
              </a:ext>
            </a:extLst>
          </p:cNvPr>
          <p:cNvSpPr txBox="1"/>
          <p:nvPr/>
        </p:nvSpPr>
        <p:spPr>
          <a:xfrm>
            <a:off x="3258660" y="4343400"/>
            <a:ext cx="39148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3200" dirty="0"/>
              <a:t> or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3200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3440283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4D8FF-5E80-F44F-A41A-11D6701E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Forms of Literals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22FD72C-C714-CA48-95A7-462932780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750981"/>
              </p:ext>
            </p:extLst>
          </p:nvPr>
        </p:nvGraphicFramePr>
        <p:xfrm>
          <a:off x="762000" y="2057400"/>
          <a:ext cx="7924801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1284">
                  <a:extLst>
                    <a:ext uri="{9D8B030D-6E8A-4147-A177-3AD203B41FA5}">
                      <a16:colId xmlns:a16="http://schemas.microsoft.com/office/drawing/2014/main" val="1276055591"/>
                    </a:ext>
                  </a:extLst>
                </a:gridCol>
                <a:gridCol w="1484328">
                  <a:extLst>
                    <a:ext uri="{9D8B030D-6E8A-4147-A177-3AD203B41FA5}">
                      <a16:colId xmlns:a16="http://schemas.microsoft.com/office/drawing/2014/main" val="3337571920"/>
                    </a:ext>
                  </a:extLst>
                </a:gridCol>
                <a:gridCol w="3849189">
                  <a:extLst>
                    <a:ext uri="{9D8B030D-6E8A-4147-A177-3AD203B41FA5}">
                      <a16:colId xmlns:a16="http://schemas.microsoft.com/office/drawing/2014/main" val="3699180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Literal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994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dirty="0"/>
                        <a:t> or 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198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10.5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2400" dirty="0"/>
                        <a:t> or 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10.5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074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1.1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US" sz="2400" dirty="0"/>
                        <a:t> or 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1.1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scientific notation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023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decimal (i.e. base 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475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0b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2400" dirty="0"/>
                        <a:t> or 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0B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binary (i.e. base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91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octal (i.e. base 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084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2400" dirty="0"/>
                        <a:t> or 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hexadecimal (i.e. base 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378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759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26">
            <a:extLst>
              <a:ext uri="{FF2B5EF4-FFF2-40B4-BE49-F238E27FC236}">
                <a16:creationId xmlns:a16="http://schemas.microsoft.com/office/drawing/2014/main" id="{27C13282-A4B1-C749-B99A-71C5ED0C7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 Mismatch</a:t>
            </a:r>
          </a:p>
        </p:txBody>
      </p:sp>
      <p:sp>
        <p:nvSpPr>
          <p:cNvPr id="123907" name="Text Box 1027">
            <a:extLst>
              <a:ext uri="{FF2B5EF4-FFF2-40B4-BE49-F238E27FC236}">
                <a16:creationId xmlns:a16="http://schemas.microsoft.com/office/drawing/2014/main" id="{9F5FC76B-AF01-354C-B47A-4CE7193F9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752600"/>
            <a:ext cx="184377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latin typeface="Courier New" panose="02070309020205020404" pitchFamily="49" charset="0"/>
              </a:rPr>
              <a:t>short a;</a:t>
            </a:r>
          </a:p>
          <a:p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b;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float c;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double d;</a:t>
            </a:r>
          </a:p>
        </p:txBody>
      </p:sp>
      <p:sp>
        <p:nvSpPr>
          <p:cNvPr id="123910" name="Text Box 1030">
            <a:extLst>
              <a:ext uri="{FF2B5EF4-FFF2-40B4-BE49-F238E27FC236}">
                <a16:creationId xmlns:a16="http://schemas.microsoft.com/office/drawing/2014/main" id="{D3FF0594-685A-E24C-85E7-6F8D2D731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514600"/>
            <a:ext cx="2751138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 = 1000000; // ??</a:t>
            </a:r>
          </a:p>
          <a:p>
            <a:r>
              <a:rPr lang="en-US" altLang="en-US"/>
              <a:t>b = 1000000; // ??</a:t>
            </a:r>
          </a:p>
          <a:p>
            <a:r>
              <a:rPr lang="en-US" altLang="en-US"/>
              <a:t>c = 1000000; // ??</a:t>
            </a:r>
          </a:p>
          <a:p>
            <a:r>
              <a:rPr lang="en-US" altLang="en-US"/>
              <a:t>d = 1000000; // ??</a:t>
            </a:r>
          </a:p>
          <a:p>
            <a:endParaRPr lang="en-US" altLang="en-US"/>
          </a:p>
          <a:p>
            <a:r>
              <a:rPr lang="en-US" altLang="en-US"/>
              <a:t>a = 3.6; // ??</a:t>
            </a:r>
          </a:p>
          <a:p>
            <a:r>
              <a:rPr lang="en-US" altLang="en-US"/>
              <a:t>b = 3.6; // ??</a:t>
            </a:r>
          </a:p>
          <a:p>
            <a:r>
              <a:rPr lang="en-US" altLang="en-US"/>
              <a:t>c = 3.6; // ??</a:t>
            </a:r>
          </a:p>
          <a:p>
            <a:r>
              <a:rPr lang="en-US" altLang="en-US"/>
              <a:t>d = 3.6; // ??</a:t>
            </a:r>
          </a:p>
        </p:txBody>
      </p:sp>
    </p:spTree>
    <p:extLst>
      <p:ext uri="{BB962C8B-B14F-4D97-AF65-F5344CB8AC3E}">
        <p14:creationId xmlns:p14="http://schemas.microsoft.com/office/powerpoint/2010/main" val="1903249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4DF78334-91B2-7048-B325-E95AD3D9D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 Mismatch</a:t>
            </a:r>
          </a:p>
        </p:txBody>
      </p:sp>
      <p:sp>
        <p:nvSpPr>
          <p:cNvPr id="125955" name="Text Box 3">
            <a:extLst>
              <a:ext uri="{FF2B5EF4-FFF2-40B4-BE49-F238E27FC236}">
                <a16:creationId xmlns:a16="http://schemas.microsoft.com/office/drawing/2014/main" id="{E7875461-C700-414E-8BC1-37AFD561A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752600"/>
            <a:ext cx="184377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latin typeface="Courier New" panose="02070309020205020404" pitchFamily="49" charset="0"/>
              </a:rPr>
              <a:t>short a;</a:t>
            </a:r>
          </a:p>
          <a:p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b;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float c;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double d;</a:t>
            </a:r>
          </a:p>
        </p:txBody>
      </p:sp>
      <p:sp>
        <p:nvSpPr>
          <p:cNvPr id="125956" name="Text Box 4">
            <a:extLst>
              <a:ext uri="{FF2B5EF4-FFF2-40B4-BE49-F238E27FC236}">
                <a16:creationId xmlns:a16="http://schemas.microsoft.com/office/drawing/2014/main" id="{5A69BB4D-A8A5-6C40-8940-7C94F7EC2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514600"/>
            <a:ext cx="476970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a = 1000000; // error. </a:t>
            </a:r>
            <a:r>
              <a:rPr lang="en-US" altLang="en-US" i="1" dirty="0"/>
              <a:t>overflow</a:t>
            </a:r>
          </a:p>
          <a:p>
            <a:r>
              <a:rPr lang="en-US" altLang="en-US" dirty="0"/>
              <a:t>b = 1000000; // ok</a:t>
            </a:r>
          </a:p>
          <a:p>
            <a:r>
              <a:rPr lang="en-US" altLang="en-US" dirty="0"/>
              <a:t>c = 1000000; // ok</a:t>
            </a:r>
            <a:endParaRPr lang="en-US" altLang="en-US" i="1" dirty="0"/>
          </a:p>
          <a:p>
            <a:r>
              <a:rPr lang="en-US" altLang="en-US" dirty="0"/>
              <a:t>d = 1000000; // ok</a:t>
            </a:r>
            <a:endParaRPr lang="en-US" altLang="en-US" i="1" dirty="0"/>
          </a:p>
          <a:p>
            <a:endParaRPr lang="en-US" altLang="en-US" i="1" dirty="0"/>
          </a:p>
          <a:p>
            <a:r>
              <a:rPr lang="en-US" altLang="en-US" dirty="0"/>
              <a:t>a = 3.6; // error. </a:t>
            </a:r>
            <a:r>
              <a:rPr lang="en-US" altLang="en-US" i="1" dirty="0"/>
              <a:t>Loss of data</a:t>
            </a:r>
          </a:p>
          <a:p>
            <a:r>
              <a:rPr lang="en-US" altLang="en-US" dirty="0"/>
              <a:t>b = 3.6; // error. </a:t>
            </a:r>
            <a:r>
              <a:rPr lang="en-US" altLang="en-US" i="1" dirty="0"/>
              <a:t>Loss of data</a:t>
            </a:r>
          </a:p>
          <a:p>
            <a:r>
              <a:rPr lang="en-US" altLang="en-US" dirty="0"/>
              <a:t>c = 3.6; // error. </a:t>
            </a:r>
            <a:r>
              <a:rPr lang="en-US" altLang="en-US" i="1" dirty="0"/>
              <a:t>Loss of precision</a:t>
            </a:r>
          </a:p>
          <a:p>
            <a:r>
              <a:rPr lang="en-US" altLang="en-US" dirty="0"/>
              <a:t>d = 3.6; // ok</a:t>
            </a:r>
          </a:p>
        </p:txBody>
      </p:sp>
    </p:spTree>
    <p:extLst>
      <p:ext uri="{BB962C8B-B14F-4D97-AF65-F5344CB8AC3E}">
        <p14:creationId xmlns:p14="http://schemas.microsoft.com/office/powerpoint/2010/main" val="2200313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1C896-0ED8-A640-B9D1-DADDA074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Type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1FFBC-32AC-B348-B562-922229286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A.K.A. </a:t>
            </a:r>
            <a:r>
              <a:rPr lang="en-US" i="1" dirty="0"/>
              <a:t>Coercion</a:t>
            </a:r>
          </a:p>
          <a:p>
            <a:r>
              <a:rPr lang="en-US" dirty="0"/>
              <a:t>Happens when converting a type with a smaller range to a type with a larger range, e.g.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  <a:sym typeface="Wingdings" pitchFamily="2" charset="2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int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long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float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double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09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71AE1-224D-3C45-89E6-A5E82E855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Type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0FBF1-2007-9745-B048-80D654DEA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3352800"/>
          </a:xfrm>
        </p:spPr>
        <p:txBody>
          <a:bodyPr/>
          <a:lstStyle/>
          <a:p>
            <a:r>
              <a:rPr lang="en-US" dirty="0"/>
              <a:t>A.K.A. </a:t>
            </a:r>
            <a:r>
              <a:rPr lang="en-US" i="1" dirty="0"/>
              <a:t>Casting</a:t>
            </a:r>
          </a:p>
          <a:p>
            <a:r>
              <a:rPr lang="en-US" dirty="0"/>
              <a:t>Needed when converting a type with a larger range to a type with a smaller range</a:t>
            </a:r>
          </a:p>
          <a:p>
            <a:r>
              <a:rPr lang="en-US" dirty="0"/>
              <a:t>Must be explicitly specified by the programmer, e.g.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FF075F-15B5-0A47-8281-A1A8E297CE92}"/>
              </a:ext>
            </a:extLst>
          </p:cNvPr>
          <p:cNvSpPr txBox="1"/>
          <p:nvPr/>
        </p:nvSpPr>
        <p:spPr>
          <a:xfrm>
            <a:off x="1600200" y="5422612"/>
            <a:ext cx="4628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en-US" sz="3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3.6;</a:t>
            </a:r>
          </a:p>
        </p:txBody>
      </p:sp>
    </p:spTree>
    <p:extLst>
      <p:ext uri="{BB962C8B-B14F-4D97-AF65-F5344CB8AC3E}">
        <p14:creationId xmlns:p14="http://schemas.microsoft.com/office/powerpoint/2010/main" val="511568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059F-8645-B146-B912-94F3F2018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Types When Mixing Types in an Expression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B7CB42-EFD9-9F40-AF3F-856065758E71}"/>
              </a:ext>
            </a:extLst>
          </p:cNvPr>
          <p:cNvSpPr txBox="1"/>
          <p:nvPr/>
        </p:nvSpPr>
        <p:spPr>
          <a:xfrm>
            <a:off x="1143000" y="2142621"/>
            <a:ext cx="4793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"The result is " + 10 + 2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ED5058-F084-AD41-94B2-83A1EB6B77D5}"/>
              </a:ext>
            </a:extLst>
          </p:cNvPr>
          <p:cNvSpPr txBox="1"/>
          <p:nvPr/>
        </p:nvSpPr>
        <p:spPr>
          <a:xfrm>
            <a:off x="1143000" y="2867015"/>
            <a:ext cx="5161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"The result is " + (10 + 2)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7D2FBC-0026-BF48-8010-640AF8CC5A68}"/>
              </a:ext>
            </a:extLst>
          </p:cNvPr>
          <p:cNvSpPr txBox="1"/>
          <p:nvPr/>
        </p:nvSpPr>
        <p:spPr>
          <a:xfrm>
            <a:off x="2057400" y="3819021"/>
            <a:ext cx="2028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 / 3 *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A98D89-AE40-AA44-8155-C24409A957CE}"/>
              </a:ext>
            </a:extLst>
          </p:cNvPr>
          <p:cNvSpPr txBox="1"/>
          <p:nvPr/>
        </p:nvSpPr>
        <p:spPr>
          <a:xfrm>
            <a:off x="2057400" y="4363676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10.0 / 3 *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0FFE12-8EC1-584E-A28F-707A9966CA11}"/>
              </a:ext>
            </a:extLst>
          </p:cNvPr>
          <p:cNvSpPr txBox="1"/>
          <p:nvPr/>
        </p:nvSpPr>
        <p:spPr>
          <a:xfrm>
            <a:off x="2057400" y="4953979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 / 3.0 *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E65EBF-C89B-584A-8733-D03F812817B5}"/>
              </a:ext>
            </a:extLst>
          </p:cNvPr>
          <p:cNvSpPr txBox="1"/>
          <p:nvPr/>
        </p:nvSpPr>
        <p:spPr>
          <a:xfrm>
            <a:off x="2057400" y="5558135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 / 3 * 3.0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220A37-626A-6048-A7C4-0AD5F86D7976}"/>
              </a:ext>
            </a:extLst>
          </p:cNvPr>
          <p:cNvCxnSpPr/>
          <p:nvPr/>
        </p:nvCxnSpPr>
        <p:spPr bwMode="auto">
          <a:xfrm>
            <a:off x="6304991" y="2373453"/>
            <a:ext cx="108640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325954-46A1-2240-8019-93517E0A3C9E}"/>
              </a:ext>
            </a:extLst>
          </p:cNvPr>
          <p:cNvCxnSpPr/>
          <p:nvPr/>
        </p:nvCxnSpPr>
        <p:spPr bwMode="auto">
          <a:xfrm>
            <a:off x="6304991" y="3097847"/>
            <a:ext cx="108640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1137E3E-1941-F04E-B123-9ACC0B9D0685}"/>
              </a:ext>
            </a:extLst>
          </p:cNvPr>
          <p:cNvSpPr txBox="1"/>
          <p:nvPr/>
        </p:nvSpPr>
        <p:spPr>
          <a:xfrm>
            <a:off x="7696200" y="2142621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CAA43A-8AD4-EC48-8F1F-3E832CB2F5B8}"/>
              </a:ext>
            </a:extLst>
          </p:cNvPr>
          <p:cNvSpPr txBox="1"/>
          <p:nvPr/>
        </p:nvSpPr>
        <p:spPr>
          <a:xfrm>
            <a:off x="7696200" y="2867015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9276DCB-0E0A-E34F-9D04-A1942F0C7F28}"/>
              </a:ext>
            </a:extLst>
          </p:cNvPr>
          <p:cNvCxnSpPr/>
          <p:nvPr/>
        </p:nvCxnSpPr>
        <p:spPr bwMode="auto">
          <a:xfrm>
            <a:off x="4638395" y="4049853"/>
            <a:ext cx="13052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2CC5FDC-6FF5-F742-9465-C72CB4A63904}"/>
              </a:ext>
            </a:extLst>
          </p:cNvPr>
          <p:cNvSpPr txBox="1"/>
          <p:nvPr/>
        </p:nvSpPr>
        <p:spPr>
          <a:xfrm>
            <a:off x="6164283" y="3819021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F5E5D7D-AD09-D540-B192-FC631E9475B5}"/>
              </a:ext>
            </a:extLst>
          </p:cNvPr>
          <p:cNvCxnSpPr/>
          <p:nvPr/>
        </p:nvCxnSpPr>
        <p:spPr bwMode="auto">
          <a:xfrm>
            <a:off x="4638395" y="4594508"/>
            <a:ext cx="13052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0F4BDF1-45B4-2245-8058-7EAE66741C99}"/>
              </a:ext>
            </a:extLst>
          </p:cNvPr>
          <p:cNvSpPr txBox="1"/>
          <p:nvPr/>
        </p:nvSpPr>
        <p:spPr>
          <a:xfrm>
            <a:off x="6164283" y="4363676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7758B0C-0535-BA43-ACB1-8DA8E1493C1D}"/>
              </a:ext>
            </a:extLst>
          </p:cNvPr>
          <p:cNvCxnSpPr/>
          <p:nvPr/>
        </p:nvCxnSpPr>
        <p:spPr bwMode="auto">
          <a:xfrm>
            <a:off x="4638395" y="5184811"/>
            <a:ext cx="13052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B4535D2-EE31-4846-9A2B-325C98B8185F}"/>
              </a:ext>
            </a:extLst>
          </p:cNvPr>
          <p:cNvSpPr txBox="1"/>
          <p:nvPr/>
        </p:nvSpPr>
        <p:spPr>
          <a:xfrm>
            <a:off x="6164283" y="4953979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E4AC58C-E023-634B-8E65-136E6EE72ECB}"/>
              </a:ext>
            </a:extLst>
          </p:cNvPr>
          <p:cNvCxnSpPr/>
          <p:nvPr/>
        </p:nvCxnSpPr>
        <p:spPr bwMode="auto">
          <a:xfrm>
            <a:off x="4638395" y="5788967"/>
            <a:ext cx="13052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18D51DD-4AAC-8A47-A11F-997C3426A098}"/>
              </a:ext>
            </a:extLst>
          </p:cNvPr>
          <p:cNvSpPr txBox="1"/>
          <p:nvPr/>
        </p:nvSpPr>
        <p:spPr>
          <a:xfrm>
            <a:off x="6164283" y="5558135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38179832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10FA-0D48-444B-B76E-5AB633D3D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Circle Measurements with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DE668-82CA-F343-A326-BD83664BF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Circle Measurements example so that it lets a user to enter the value of the radius</a:t>
            </a:r>
          </a:p>
        </p:txBody>
      </p:sp>
    </p:spTree>
    <p:extLst>
      <p:ext uri="{BB962C8B-B14F-4D97-AF65-F5344CB8AC3E}">
        <p14:creationId xmlns:p14="http://schemas.microsoft.com/office/powerpoint/2010/main" val="2321968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77E6F-B580-6F4E-ADF6-5E4F0873E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Circle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5F9E5-8228-CC4E-ADCC-B800F8A05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displays the diameter, perimeter, and area of a circle that has a radius of 6.5</a:t>
            </a:r>
          </a:p>
        </p:txBody>
      </p:sp>
    </p:spTree>
    <p:extLst>
      <p:ext uri="{BB962C8B-B14F-4D97-AF65-F5344CB8AC3E}">
        <p14:creationId xmlns:p14="http://schemas.microsoft.com/office/powerpoint/2010/main" val="40500685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7935-D38A-014E-9366-960E8C1E3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Console Output and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1365E-9569-9541-8918-FB595B574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86200"/>
            <a:ext cx="7772400" cy="2133600"/>
          </a:xfrm>
        </p:spPr>
        <p:txBody>
          <a:bodyPr/>
          <a:lstStyle/>
          <a:p>
            <a:r>
              <a:rPr lang="en-US" dirty="0"/>
              <a:t>Unfortunately, unlike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dirty="0"/>
              <a:t> which has convenient methods like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dirty="0"/>
              <a:t> is pretty difficult to use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ACE156-BD4C-994C-9EC4-0B8932310E90}"/>
              </a:ext>
            </a:extLst>
          </p:cNvPr>
          <p:cNvSpPr txBox="1"/>
          <p:nvPr/>
        </p:nvSpPr>
        <p:spPr>
          <a:xfrm>
            <a:off x="1676400" y="1905000"/>
            <a:ext cx="2332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A354C6-F438-294B-8AC9-BEFD08B3EAFF}"/>
              </a:ext>
            </a:extLst>
          </p:cNvPr>
          <p:cNvSpPr txBox="1"/>
          <p:nvPr/>
        </p:nvSpPr>
        <p:spPr>
          <a:xfrm>
            <a:off x="5099758" y="1905000"/>
            <a:ext cx="2571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Console output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34FAD1-ED6F-4E40-8420-755EAE847B48}"/>
              </a:ext>
            </a:extLst>
          </p:cNvPr>
          <p:cNvSpPr txBox="1"/>
          <p:nvPr/>
        </p:nvSpPr>
        <p:spPr>
          <a:xfrm>
            <a:off x="1676400" y="2677180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B2B102-9FF4-2641-BB2D-9C0A64DD558B}"/>
              </a:ext>
            </a:extLst>
          </p:cNvPr>
          <p:cNvSpPr txBox="1"/>
          <p:nvPr/>
        </p:nvSpPr>
        <p:spPr>
          <a:xfrm>
            <a:off x="5099758" y="2677180"/>
            <a:ext cx="2337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Console input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4DCC5A-AA38-D241-8496-0ACB94042549}"/>
              </a:ext>
            </a:extLst>
          </p:cNvPr>
          <p:cNvCxnSpPr/>
          <p:nvPr/>
        </p:nvCxnSpPr>
        <p:spPr bwMode="auto">
          <a:xfrm>
            <a:off x="4191000" y="2166610"/>
            <a:ext cx="76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D318B49-5811-B147-8384-2D08DAF23C84}"/>
              </a:ext>
            </a:extLst>
          </p:cNvPr>
          <p:cNvCxnSpPr/>
          <p:nvPr/>
        </p:nvCxnSpPr>
        <p:spPr bwMode="auto">
          <a:xfrm>
            <a:off x="4191000" y="2938790"/>
            <a:ext cx="762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42903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0D9EA-E515-554E-A2CD-7613909B2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77538-4270-984A-92C1-AFE86C9E0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So the common practice is use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/>
              <a:t> to wrap around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33A953-A1CB-D94D-A41D-9A5DA3A936C1}"/>
              </a:ext>
            </a:extLst>
          </p:cNvPr>
          <p:cNvSpPr txBox="1"/>
          <p:nvPr/>
        </p:nvSpPr>
        <p:spPr>
          <a:xfrm>
            <a:off x="1143000" y="4195466"/>
            <a:ext cx="718978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Scanner in = new Scanner(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Read user input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Close the scanner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757005-E526-EA4A-BEB9-1CE2E51D8262}"/>
              </a:ext>
            </a:extLst>
          </p:cNvPr>
          <p:cNvSpPr txBox="1"/>
          <p:nvPr/>
        </p:nvSpPr>
        <p:spPr>
          <a:xfrm>
            <a:off x="1523999" y="3200400"/>
            <a:ext cx="82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3367A7-632F-3A45-B41F-EEDE646DFD46}"/>
              </a:ext>
            </a:extLst>
          </p:cNvPr>
          <p:cNvCxnSpPr>
            <a:cxnSpLocks/>
          </p:cNvCxnSpPr>
          <p:nvPr/>
        </p:nvCxnSpPr>
        <p:spPr bwMode="auto">
          <a:xfrm>
            <a:off x="1934689" y="3738266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A7912A6-0D9E-4F4B-8831-50C6930C4764}"/>
              </a:ext>
            </a:extLst>
          </p:cNvPr>
          <p:cNvSpPr txBox="1"/>
          <p:nvPr/>
        </p:nvSpPr>
        <p:spPr>
          <a:xfrm>
            <a:off x="2345378" y="3200400"/>
            <a:ext cx="126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Variable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AE2ECF9-883E-E74B-AFE1-C88C548989CC}"/>
              </a:ext>
            </a:extLst>
          </p:cNvPr>
          <p:cNvCxnSpPr>
            <a:cxnSpLocks/>
          </p:cNvCxnSpPr>
          <p:nvPr/>
        </p:nvCxnSpPr>
        <p:spPr bwMode="auto">
          <a:xfrm>
            <a:off x="2896590" y="3738266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9DA75B6-7348-0848-AA47-4976B826B7BB}"/>
              </a:ext>
            </a:extLst>
          </p:cNvPr>
          <p:cNvCxnSpPr>
            <a:cxnSpLocks/>
          </p:cNvCxnSpPr>
          <p:nvPr/>
        </p:nvCxnSpPr>
        <p:spPr bwMode="auto">
          <a:xfrm>
            <a:off x="5556662" y="3738266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BA05323-4DCB-AF49-B16E-4FDEA8914B6E}"/>
              </a:ext>
            </a:extLst>
          </p:cNvPr>
          <p:cNvSpPr txBox="1"/>
          <p:nvPr/>
        </p:nvSpPr>
        <p:spPr>
          <a:xfrm>
            <a:off x="4067300" y="3200400"/>
            <a:ext cx="3137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Create a new scanner</a:t>
            </a:r>
          </a:p>
        </p:txBody>
      </p:sp>
    </p:spTree>
    <p:extLst>
      <p:ext uri="{BB962C8B-B14F-4D97-AF65-F5344CB8AC3E}">
        <p14:creationId xmlns:p14="http://schemas.microsoft.com/office/powerpoint/2010/main" val="25985620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F5BE-5180-C841-B1E6-0762E5EA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Import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936B1-4E3D-D14E-96AB-E464B7105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676400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/>
              <a:t> is a not class included by the compiler by default, so it has to be </a:t>
            </a:r>
            <a:r>
              <a:rPr lang="en-US" i="1" dirty="0"/>
              <a:t>imported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F9257-02DC-7B43-9B39-F016CEC44735}"/>
              </a:ext>
            </a:extLst>
          </p:cNvPr>
          <p:cNvSpPr txBox="1"/>
          <p:nvPr/>
        </p:nvSpPr>
        <p:spPr>
          <a:xfrm>
            <a:off x="1836674" y="3657600"/>
            <a:ext cx="5554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77800A-523B-834E-B1A2-001978036314}"/>
              </a:ext>
            </a:extLst>
          </p:cNvPr>
          <p:cNvSpPr txBox="1">
            <a:spLocks/>
          </p:cNvSpPr>
          <p:nvPr/>
        </p:nvSpPr>
        <p:spPr bwMode="auto">
          <a:xfrm>
            <a:off x="838200" y="4419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It's easy to let Eclipse do the import</a:t>
            </a:r>
          </a:p>
          <a:p>
            <a:pPr lvl="1"/>
            <a:r>
              <a:rPr lang="en-US" kern="0" dirty="0"/>
              <a:t>Click on the light bulb next to the error mark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5874180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F2515-0577-CB45-9ED3-C65C1F93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Used Methods in 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4C35F-EC7E-C44A-926E-0371ED5A88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nextByte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nextShort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nextLong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nextFloat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E8DC4D-4C67-6E4C-8699-8A4CC6CF7A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Use Eclipse's autocomplete function</a:t>
            </a:r>
          </a:p>
        </p:txBody>
      </p:sp>
    </p:spTree>
    <p:extLst>
      <p:ext uri="{BB962C8B-B14F-4D97-AF65-F5344CB8AC3E}">
        <p14:creationId xmlns:p14="http://schemas.microsoft.com/office/powerpoint/2010/main" val="11977173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DD89A-896A-F448-A8C0-9F5F2BBB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Compute Average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BB64B-25B3-8742-B770-AF4F92E7D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three values from console and output the average</a:t>
            </a:r>
          </a:p>
        </p:txBody>
      </p:sp>
    </p:spTree>
    <p:extLst>
      <p:ext uri="{BB962C8B-B14F-4D97-AF65-F5344CB8AC3E}">
        <p14:creationId xmlns:p14="http://schemas.microsoft.com/office/powerpoint/2010/main" val="22528796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71F1E9FB-F5E6-4EB0-84CB-1C634CCCE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 Where Are We?</a:t>
            </a:r>
          </a:p>
        </p:txBody>
      </p:sp>
      <p:sp>
        <p:nvSpPr>
          <p:cNvPr id="113672" name="Rectangle 8">
            <a:extLst>
              <a:ext uri="{FF2B5EF4-FFF2-40B4-BE49-F238E27FC236}">
                <a16:creationId xmlns:a16="http://schemas.microsoft.com/office/drawing/2014/main" id="{5AC6B0E5-7711-45DF-B008-DCFC07A2A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86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Variables</a:t>
            </a:r>
          </a:p>
        </p:txBody>
      </p:sp>
      <p:sp>
        <p:nvSpPr>
          <p:cNvPr id="113673" name="Rectangle 9">
            <a:extLst>
              <a:ext uri="{FF2B5EF4-FFF2-40B4-BE49-F238E27FC236}">
                <a16:creationId xmlns:a16="http://schemas.microsoft.com/office/drawing/2014/main" id="{DDEA4BD9-A275-43E6-B87D-D0F66FCD6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886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Methods</a:t>
            </a:r>
          </a:p>
        </p:txBody>
      </p:sp>
      <p:sp>
        <p:nvSpPr>
          <p:cNvPr id="113681" name="Rectangle 17">
            <a:extLst>
              <a:ext uri="{FF2B5EF4-FFF2-40B4-BE49-F238E27FC236}">
                <a16:creationId xmlns:a16="http://schemas.microsoft.com/office/drawing/2014/main" id="{5CF0349C-94EA-4DD9-A182-18185F89E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410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Statements</a:t>
            </a:r>
          </a:p>
        </p:txBody>
      </p:sp>
      <p:sp>
        <p:nvSpPr>
          <p:cNvPr id="113682" name="Rectangle 18">
            <a:extLst>
              <a:ext uri="{FF2B5EF4-FFF2-40B4-BE49-F238E27FC236}">
                <a16:creationId xmlns:a16="http://schemas.microsoft.com/office/drawing/2014/main" id="{04DA64BA-9DF9-4729-AF83-74710C99A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410200"/>
            <a:ext cx="2057400" cy="5334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Expressions</a:t>
            </a:r>
          </a:p>
        </p:txBody>
      </p:sp>
      <p:sp>
        <p:nvSpPr>
          <p:cNvPr id="113683" name="Rectangle 19">
            <a:extLst>
              <a:ext uri="{FF2B5EF4-FFF2-40B4-BE49-F238E27FC236}">
                <a16:creationId xmlns:a16="http://schemas.microsoft.com/office/drawing/2014/main" id="{59F55FB0-417A-41A0-9AB6-52C177B2E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648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Statements</a:t>
            </a:r>
          </a:p>
        </p:txBody>
      </p:sp>
      <p:sp>
        <p:nvSpPr>
          <p:cNvPr id="113701" name="Rectangle 37">
            <a:extLst>
              <a:ext uri="{FF2B5EF4-FFF2-40B4-BE49-F238E27FC236}">
                <a16:creationId xmlns:a16="http://schemas.microsoft.com/office/drawing/2014/main" id="{4B8F5098-9E38-4252-A7E1-7E0EF7771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172200"/>
            <a:ext cx="2057400" cy="5334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Literals</a:t>
            </a:r>
          </a:p>
        </p:txBody>
      </p:sp>
      <p:sp>
        <p:nvSpPr>
          <p:cNvPr id="113702" name="Rectangle 38">
            <a:extLst>
              <a:ext uri="{FF2B5EF4-FFF2-40B4-BE49-F238E27FC236}">
                <a16:creationId xmlns:a16="http://schemas.microsoft.com/office/drawing/2014/main" id="{4E423C24-80A0-4C97-AD3A-5C353EDA7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6172200"/>
            <a:ext cx="2057400" cy="5334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Variables</a:t>
            </a:r>
          </a:p>
        </p:txBody>
      </p:sp>
      <p:sp>
        <p:nvSpPr>
          <p:cNvPr id="113703" name="Rectangle 39">
            <a:extLst>
              <a:ext uri="{FF2B5EF4-FFF2-40B4-BE49-F238E27FC236}">
                <a16:creationId xmlns:a16="http://schemas.microsoft.com/office/drawing/2014/main" id="{F78EAA76-402E-4FEB-BAB6-B6EB00533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6172200"/>
            <a:ext cx="2057400" cy="5334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Operators</a:t>
            </a:r>
          </a:p>
        </p:txBody>
      </p:sp>
      <p:sp>
        <p:nvSpPr>
          <p:cNvPr id="113712" name="Rectangle 48">
            <a:extLst>
              <a:ext uri="{FF2B5EF4-FFF2-40B4-BE49-F238E27FC236}">
                <a16:creationId xmlns:a16="http://schemas.microsoft.com/office/drawing/2014/main" id="{52F2E75A-CAC1-4A02-B543-101FA534387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00750" y="4229100"/>
            <a:ext cx="28194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Comments</a:t>
            </a: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F248108D-12DB-4D46-9977-2B065C697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124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Classes</a:t>
            </a: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32F87BFB-7898-44AE-8C17-DF88FF109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600200"/>
            <a:ext cx="2057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Project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7F7AF316-93AE-8F4B-BFC1-416760D48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362200"/>
            <a:ext cx="2057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Packages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6A67CAB-45FB-2F42-9163-C45DC59BE092}"/>
              </a:ext>
            </a:extLst>
          </p:cNvPr>
          <p:cNvCxnSpPr>
            <a:stCxn id="24" idx="2"/>
            <a:endCxn id="26" idx="0"/>
          </p:cNvCxnSpPr>
          <p:nvPr/>
        </p:nvCxnSpPr>
        <p:spPr bwMode="auto">
          <a:xfrm>
            <a:off x="3924300" y="21336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7124AEB-3137-F745-931F-62620C0CD7C6}"/>
              </a:ext>
            </a:extLst>
          </p:cNvPr>
          <p:cNvCxnSpPr>
            <a:stCxn id="26" idx="2"/>
            <a:endCxn id="23" idx="0"/>
          </p:cNvCxnSpPr>
          <p:nvPr/>
        </p:nvCxnSpPr>
        <p:spPr bwMode="auto">
          <a:xfrm>
            <a:off x="3924300" y="28956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27E411B-1F68-9F4C-94C8-642AC98B9473}"/>
              </a:ext>
            </a:extLst>
          </p:cNvPr>
          <p:cNvCxnSpPr>
            <a:stCxn id="23" idx="2"/>
            <a:endCxn id="113672" idx="0"/>
          </p:cNvCxnSpPr>
          <p:nvPr/>
        </p:nvCxnSpPr>
        <p:spPr bwMode="auto">
          <a:xfrm flipH="1">
            <a:off x="2552700" y="3657600"/>
            <a:ext cx="1371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46963E-78E6-3641-BB10-0A6BAFF8B362}"/>
              </a:ext>
            </a:extLst>
          </p:cNvPr>
          <p:cNvCxnSpPr>
            <a:stCxn id="23" idx="2"/>
            <a:endCxn id="113673" idx="0"/>
          </p:cNvCxnSpPr>
          <p:nvPr/>
        </p:nvCxnSpPr>
        <p:spPr bwMode="auto">
          <a:xfrm>
            <a:off x="3924300" y="3657600"/>
            <a:ext cx="1371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86717B2-1BF0-A246-971C-9ABCBFEE4909}"/>
              </a:ext>
            </a:extLst>
          </p:cNvPr>
          <p:cNvCxnSpPr>
            <a:stCxn id="113673" idx="2"/>
            <a:endCxn id="113683" idx="0"/>
          </p:cNvCxnSpPr>
          <p:nvPr/>
        </p:nvCxnSpPr>
        <p:spPr bwMode="auto">
          <a:xfrm>
            <a:off x="5295900" y="44196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2A992CB-2E0B-7848-A75F-1BAADAF04479}"/>
              </a:ext>
            </a:extLst>
          </p:cNvPr>
          <p:cNvCxnSpPr>
            <a:stCxn id="113683" idx="2"/>
            <a:endCxn id="113682" idx="0"/>
          </p:cNvCxnSpPr>
          <p:nvPr/>
        </p:nvCxnSpPr>
        <p:spPr bwMode="auto">
          <a:xfrm>
            <a:off x="5295900" y="51816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3236C83-4A7C-1140-A06A-031FD05FD221}"/>
              </a:ext>
            </a:extLst>
          </p:cNvPr>
          <p:cNvCxnSpPr>
            <a:stCxn id="113683" idx="2"/>
            <a:endCxn id="113681" idx="0"/>
          </p:cNvCxnSpPr>
          <p:nvPr/>
        </p:nvCxnSpPr>
        <p:spPr bwMode="auto">
          <a:xfrm flipH="1">
            <a:off x="2781300" y="5181600"/>
            <a:ext cx="2514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3E97A7-87C7-1841-A04C-D6BD68C7742B}"/>
              </a:ext>
            </a:extLst>
          </p:cNvPr>
          <p:cNvCxnSpPr>
            <a:stCxn id="113682" idx="2"/>
          </p:cNvCxnSpPr>
          <p:nvPr/>
        </p:nvCxnSpPr>
        <p:spPr bwMode="auto">
          <a:xfrm flipH="1">
            <a:off x="2286000" y="5943600"/>
            <a:ext cx="30099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3D2300D-7E63-0445-850A-A468E0BA4E8C}"/>
              </a:ext>
            </a:extLst>
          </p:cNvPr>
          <p:cNvCxnSpPr>
            <a:stCxn id="113682" idx="2"/>
            <a:endCxn id="113702" idx="0"/>
          </p:cNvCxnSpPr>
          <p:nvPr/>
        </p:nvCxnSpPr>
        <p:spPr bwMode="auto">
          <a:xfrm flipH="1">
            <a:off x="4686300" y="59436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F161488-5116-8A43-AD56-774673AE4313}"/>
              </a:ext>
            </a:extLst>
          </p:cNvPr>
          <p:cNvCxnSpPr>
            <a:stCxn id="113682" idx="2"/>
            <a:endCxn id="113703" idx="0"/>
          </p:cNvCxnSpPr>
          <p:nvPr/>
        </p:nvCxnSpPr>
        <p:spPr bwMode="auto">
          <a:xfrm>
            <a:off x="5295900" y="5943600"/>
            <a:ext cx="19050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22128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AB7EF-6D3B-3F41-8FE8-C7E39E9CD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Everything Together – Mortgage Calculator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6330B-0A7A-F943-885B-ABFF79155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419600"/>
          </a:xfrm>
        </p:spPr>
        <p:txBody>
          <a:bodyPr/>
          <a:lstStyle/>
          <a:p>
            <a:r>
              <a:rPr lang="en-US" dirty="0"/>
              <a:t>See the </a:t>
            </a:r>
            <a:r>
              <a:rPr lang="en-US" dirty="0">
                <a:hlinkClick r:id="rId2"/>
              </a:rPr>
              <a:t>mortgage calculator</a:t>
            </a:r>
            <a:r>
              <a:rPr lang="en-US" dirty="0"/>
              <a:t> at </a:t>
            </a:r>
            <a:r>
              <a:rPr lang="en-US" dirty="0">
                <a:hlinkClick r:id="rId3"/>
              </a:rPr>
              <a:t>bankrate.com</a:t>
            </a:r>
            <a:endParaRPr lang="en-US" dirty="0"/>
          </a:p>
          <a:p>
            <a:r>
              <a:rPr lang="en-US" dirty="0"/>
              <a:t>Given</a:t>
            </a:r>
          </a:p>
          <a:p>
            <a:pPr lvl="1"/>
            <a:r>
              <a:rPr lang="en-US" dirty="0"/>
              <a:t>Home price</a:t>
            </a:r>
          </a:p>
          <a:p>
            <a:pPr lvl="1"/>
            <a:r>
              <a:rPr lang="en-US" dirty="0"/>
              <a:t>Down payment percentage</a:t>
            </a:r>
          </a:p>
          <a:p>
            <a:pPr lvl="1"/>
            <a:r>
              <a:rPr lang="en-US" dirty="0"/>
              <a:t>Mortgage term (in years)</a:t>
            </a:r>
          </a:p>
          <a:p>
            <a:pPr lvl="1"/>
            <a:r>
              <a:rPr lang="en-US" dirty="0"/>
              <a:t>Annual interests rate</a:t>
            </a:r>
          </a:p>
          <a:p>
            <a:r>
              <a:rPr lang="en-US" dirty="0"/>
              <a:t>Display monthly payment</a:t>
            </a:r>
          </a:p>
        </p:txBody>
      </p:sp>
    </p:spTree>
    <p:extLst>
      <p:ext uri="{BB962C8B-B14F-4D97-AF65-F5344CB8AC3E}">
        <p14:creationId xmlns:p14="http://schemas.microsoft.com/office/powerpoint/2010/main" val="36854377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EC219-39C2-A541-BC86-AEB6EE54C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Do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A2380-C4AE-B64D-94C6-0BC0483EA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</a:t>
            </a:r>
            <a:r>
              <a:rPr lang="en-US" dirty="0">
                <a:hlinkClick r:id="rId2"/>
              </a:rPr>
              <a:t>monthly payment formula</a:t>
            </a:r>
            <a:r>
              <a:rPr lang="en-US" dirty="0"/>
              <a:t> (or in Computer Science terms, the </a:t>
            </a:r>
            <a:r>
              <a:rPr lang="en-US" i="1" dirty="0"/>
              <a:t>algorithm</a:t>
            </a:r>
            <a:r>
              <a:rPr lang="en-US" dirty="0"/>
              <a:t>)</a:t>
            </a:r>
          </a:p>
          <a:p>
            <a:r>
              <a:rPr lang="en-US" dirty="0"/>
              <a:t>Outline the steps in comments (i.e. </a:t>
            </a:r>
            <a:r>
              <a:rPr lang="en-US" i="1" dirty="0"/>
              <a:t>pseudo-code</a:t>
            </a:r>
            <a:r>
              <a:rPr lang="en-US" dirty="0"/>
              <a:t>)</a:t>
            </a:r>
          </a:p>
          <a:p>
            <a:r>
              <a:rPr lang="en-US" dirty="0"/>
              <a:t>Implement each step</a:t>
            </a:r>
          </a:p>
          <a:p>
            <a:r>
              <a:rPr lang="en-US" dirty="0"/>
              <a:t>Verify the result (i.e. </a:t>
            </a:r>
            <a:r>
              <a:rPr lang="en-US" i="1" dirty="0"/>
              <a:t>test and debug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9383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B149-C138-48D3-B5EA-4AC0F582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79686-5ECD-4A48-A4ED-086415B26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2 of the textbook (there will be a quiz next week)</a:t>
            </a:r>
          </a:p>
        </p:txBody>
      </p:sp>
    </p:spTree>
    <p:extLst>
      <p:ext uri="{BB962C8B-B14F-4D97-AF65-F5344CB8AC3E}">
        <p14:creationId xmlns:p14="http://schemas.microsoft.com/office/powerpoint/2010/main" val="105175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B7195-74EE-324B-8B37-0BE1EE21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CircleMeasurements.java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828AB4-55E4-E547-BF6B-ACC8257823EE}"/>
              </a:ext>
            </a:extLst>
          </p:cNvPr>
          <p:cNvSpPr txBox="1"/>
          <p:nvPr/>
        </p:nvSpPr>
        <p:spPr>
          <a:xfrm>
            <a:off x="660551" y="1905000"/>
            <a:ext cx="817864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public class </a:t>
            </a:r>
            <a:r>
              <a:rPr lang="en-US" dirty="0" err="1"/>
              <a:t>CircleMeasurements</a:t>
            </a:r>
            <a:r>
              <a:rPr lang="en-US" dirty="0"/>
              <a:t> {</a:t>
            </a:r>
          </a:p>
          <a:p>
            <a:endParaRPr lang="en-US" dirty="0"/>
          </a:p>
          <a:p>
            <a:r>
              <a:rPr lang="en-US" dirty="0"/>
              <a:t>  public static void main(String </a:t>
            </a:r>
            <a:r>
              <a:rPr lang="en-US" dirty="0" err="1"/>
              <a:t>args</a:t>
            </a:r>
            <a:r>
              <a:rPr lang="en-US" dirty="0"/>
              <a:t>[]) {</a:t>
            </a:r>
          </a:p>
          <a:p>
            <a:r>
              <a:rPr lang="en-US" dirty="0"/>
              <a:t>    </a:t>
            </a:r>
            <a:r>
              <a:rPr lang="en-US" dirty="0" err="1"/>
              <a:t>System.out.println</a:t>
            </a:r>
            <a:r>
              <a:rPr lang="en-US" dirty="0"/>
              <a:t>("Diameter is " + 6.5 * 2);</a:t>
            </a:r>
          </a:p>
          <a:p>
            <a:r>
              <a:rPr lang="en-US" dirty="0"/>
              <a:t>    </a:t>
            </a:r>
            <a:r>
              <a:rPr lang="en-US" dirty="0" err="1"/>
              <a:t>System.out.println</a:t>
            </a:r>
            <a:r>
              <a:rPr lang="en-US" dirty="0"/>
              <a:t>("Perimeter is " + 2 * 3.14159 * 6.5);</a:t>
            </a:r>
          </a:p>
          <a:p>
            <a:r>
              <a:rPr lang="en-US" dirty="0"/>
              <a:t>    </a:t>
            </a:r>
            <a:r>
              <a:rPr lang="en-US" dirty="0" err="1"/>
              <a:t>System.out.println</a:t>
            </a:r>
            <a:r>
              <a:rPr lang="en-US" dirty="0"/>
              <a:t>("Area is " + 3.14159 * 6.5 * 6.5);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3492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7255C-B748-FA42-BCB4-886ED1171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</a:t>
            </a:r>
            <a:r>
              <a:rPr lang="en-US" dirty="0" err="1"/>
              <a:t>CircleMeasurements.java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01048-D8E9-294D-B7EE-33812CFB9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04388"/>
            <a:ext cx="8001000" cy="1448812"/>
          </a:xfrm>
        </p:spPr>
        <p:txBody>
          <a:bodyPr/>
          <a:lstStyle/>
          <a:p>
            <a:r>
              <a:rPr lang="en-US" sz="2800" dirty="0"/>
              <a:t>Repeating the same value multiple times is bad</a:t>
            </a:r>
          </a:p>
          <a:p>
            <a:pPr lvl="1"/>
            <a:r>
              <a:rPr lang="en-US" sz="2400" dirty="0"/>
              <a:t>Tedious to type</a:t>
            </a:r>
          </a:p>
          <a:p>
            <a:pPr lvl="1"/>
            <a:r>
              <a:rPr lang="en-US" sz="2400" dirty="0"/>
              <a:t>Easy to make mistake (i.e. typo)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E2DE3C-4DDB-C642-8674-766725234C1C}"/>
              </a:ext>
            </a:extLst>
          </p:cNvPr>
          <p:cNvSpPr txBox="1"/>
          <p:nvPr/>
        </p:nvSpPr>
        <p:spPr>
          <a:xfrm>
            <a:off x="660551" y="1905000"/>
            <a:ext cx="817864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public class </a:t>
            </a:r>
            <a:r>
              <a:rPr lang="en-US" dirty="0" err="1"/>
              <a:t>CircleMeasurements</a:t>
            </a:r>
            <a:r>
              <a:rPr lang="en-US" dirty="0"/>
              <a:t> {</a:t>
            </a:r>
          </a:p>
          <a:p>
            <a:endParaRPr lang="en-US" dirty="0"/>
          </a:p>
          <a:p>
            <a:r>
              <a:rPr lang="en-US" dirty="0"/>
              <a:t>  public static void main(String </a:t>
            </a:r>
            <a:r>
              <a:rPr lang="en-US" dirty="0" err="1"/>
              <a:t>args</a:t>
            </a:r>
            <a:r>
              <a:rPr lang="en-US" dirty="0"/>
              <a:t>[]) {</a:t>
            </a:r>
          </a:p>
          <a:p>
            <a:r>
              <a:rPr lang="en-US" dirty="0"/>
              <a:t>    </a:t>
            </a:r>
            <a:r>
              <a:rPr lang="en-US" dirty="0" err="1"/>
              <a:t>System.out.println</a:t>
            </a:r>
            <a:r>
              <a:rPr lang="en-US" dirty="0"/>
              <a:t>("Diameter is " + </a:t>
            </a:r>
            <a:r>
              <a:rPr lang="en-US" dirty="0">
                <a:solidFill>
                  <a:srgbClr val="FF0000"/>
                </a:solidFill>
              </a:rPr>
              <a:t>6.5</a:t>
            </a:r>
            <a:r>
              <a:rPr lang="en-US" dirty="0"/>
              <a:t> * 2);</a:t>
            </a:r>
          </a:p>
          <a:p>
            <a:r>
              <a:rPr lang="en-US" dirty="0"/>
              <a:t>    </a:t>
            </a:r>
            <a:r>
              <a:rPr lang="en-US" dirty="0" err="1"/>
              <a:t>System.out.println</a:t>
            </a:r>
            <a:r>
              <a:rPr lang="en-US" dirty="0"/>
              <a:t>("Perimeter is " + 2 * </a:t>
            </a:r>
            <a:r>
              <a:rPr lang="en-US" dirty="0">
                <a:solidFill>
                  <a:srgbClr val="FF0000"/>
                </a:solidFill>
              </a:rPr>
              <a:t>3.14159</a:t>
            </a:r>
            <a:r>
              <a:rPr lang="en-US" dirty="0"/>
              <a:t> * </a:t>
            </a:r>
            <a:r>
              <a:rPr lang="en-US" dirty="0">
                <a:solidFill>
                  <a:srgbClr val="FF0000"/>
                </a:solidFill>
              </a:rPr>
              <a:t>6.5</a:t>
            </a:r>
            <a:r>
              <a:rPr lang="en-US" dirty="0"/>
              <a:t>);</a:t>
            </a:r>
          </a:p>
          <a:p>
            <a:r>
              <a:rPr lang="en-US" dirty="0"/>
              <a:t>    </a:t>
            </a:r>
            <a:r>
              <a:rPr lang="en-US" dirty="0" err="1"/>
              <a:t>System.out.println</a:t>
            </a:r>
            <a:r>
              <a:rPr lang="en-US" dirty="0"/>
              <a:t>("Area is " + </a:t>
            </a:r>
            <a:r>
              <a:rPr lang="en-US" dirty="0">
                <a:solidFill>
                  <a:srgbClr val="FF0000"/>
                </a:solidFill>
              </a:rPr>
              <a:t>3.14159</a:t>
            </a:r>
            <a:r>
              <a:rPr lang="en-US" dirty="0"/>
              <a:t> * </a:t>
            </a:r>
            <a:r>
              <a:rPr lang="en-US" dirty="0">
                <a:solidFill>
                  <a:srgbClr val="FF0000"/>
                </a:solidFill>
              </a:rPr>
              <a:t>6.5</a:t>
            </a:r>
            <a:r>
              <a:rPr lang="en-US" dirty="0"/>
              <a:t> * </a:t>
            </a:r>
            <a:r>
              <a:rPr lang="en-US" dirty="0">
                <a:solidFill>
                  <a:srgbClr val="FF0000"/>
                </a:solidFill>
              </a:rPr>
              <a:t>6.5</a:t>
            </a:r>
            <a:r>
              <a:rPr lang="en-US" dirty="0"/>
              <a:t>);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819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70F6C-E4CC-D44D-89EF-ADE102E72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Variable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46201E-EFEA-FA46-8FEB-1F44106C0701}"/>
              </a:ext>
            </a:extLst>
          </p:cNvPr>
          <p:cNvSpPr/>
          <p:nvPr/>
        </p:nvSpPr>
        <p:spPr>
          <a:xfrm>
            <a:off x="685800" y="3242608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double radius = 6.5;</a:t>
            </a:r>
          </a:p>
          <a:p>
            <a:endParaRPr lang="en-US" dirty="0"/>
          </a:p>
          <a:p>
            <a:r>
              <a:rPr lang="en-US" dirty="0" err="1"/>
              <a:t>System.out.println</a:t>
            </a:r>
            <a:r>
              <a:rPr lang="en-US" dirty="0"/>
              <a:t>("Diameter is " + 2*</a:t>
            </a:r>
            <a:r>
              <a:rPr lang="en-US" b="1" dirty="0">
                <a:solidFill>
                  <a:schemeClr val="tx2"/>
                </a:solidFill>
              </a:rPr>
              <a:t>radius</a:t>
            </a:r>
            <a:r>
              <a:rPr lang="en-US" dirty="0"/>
              <a:t>);</a:t>
            </a:r>
          </a:p>
          <a:p>
            <a:r>
              <a:rPr lang="en-US" dirty="0" err="1"/>
              <a:t>System.out.println</a:t>
            </a:r>
            <a:r>
              <a:rPr lang="en-US" dirty="0"/>
              <a:t>("Perimeter is " + 2*3.14159 * </a:t>
            </a:r>
            <a:r>
              <a:rPr lang="en-US" b="1" dirty="0">
                <a:solidFill>
                  <a:schemeClr val="tx2"/>
                </a:solidFill>
              </a:rPr>
              <a:t>radius</a:t>
            </a:r>
            <a:r>
              <a:rPr lang="en-US" dirty="0"/>
              <a:t>);</a:t>
            </a:r>
          </a:p>
          <a:p>
            <a:r>
              <a:rPr lang="en-US" dirty="0" err="1"/>
              <a:t>System.out.println</a:t>
            </a:r>
            <a:r>
              <a:rPr lang="en-US" dirty="0"/>
              <a:t>("Area is " + 3.14159* </a:t>
            </a:r>
            <a:r>
              <a:rPr lang="en-US" b="1" dirty="0">
                <a:solidFill>
                  <a:schemeClr val="tx2"/>
                </a:solidFill>
              </a:rPr>
              <a:t>radius</a:t>
            </a:r>
            <a:r>
              <a:rPr lang="en-US" dirty="0"/>
              <a:t>*</a:t>
            </a:r>
            <a:r>
              <a:rPr lang="en-US" b="1" dirty="0">
                <a:solidFill>
                  <a:schemeClr val="tx2"/>
                </a:solidFill>
              </a:rPr>
              <a:t>radius</a:t>
            </a:r>
            <a:r>
              <a:rPr lang="en-US" dirty="0"/>
              <a:t>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4AEDA8-1A41-3446-8967-EA72A293923E}"/>
              </a:ext>
            </a:extLst>
          </p:cNvPr>
          <p:cNvSpPr txBox="1"/>
          <p:nvPr/>
        </p:nvSpPr>
        <p:spPr>
          <a:xfrm>
            <a:off x="762000" y="1981200"/>
            <a:ext cx="1081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Variable</a:t>
            </a:r>
          </a:p>
          <a:p>
            <a:pPr algn="ctr"/>
            <a:r>
              <a:rPr lang="en-US" sz="2000" dirty="0"/>
              <a:t>Type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0917F-2582-0445-A682-E278A39CA7E6}"/>
              </a:ext>
            </a:extLst>
          </p:cNvPr>
          <p:cNvSpPr txBox="1"/>
          <p:nvPr/>
        </p:nvSpPr>
        <p:spPr>
          <a:xfrm>
            <a:off x="1878280" y="1981200"/>
            <a:ext cx="1081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Variable</a:t>
            </a:r>
          </a:p>
          <a:p>
            <a:pPr algn="ctr"/>
            <a:r>
              <a:rPr lang="en-US" sz="2000" dirty="0"/>
              <a:t>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4FD97D-A2D2-A443-85F6-8946099724C9}"/>
              </a:ext>
            </a:extLst>
          </p:cNvPr>
          <p:cNvSpPr txBox="1"/>
          <p:nvPr/>
        </p:nvSpPr>
        <p:spPr>
          <a:xfrm>
            <a:off x="2994560" y="1981200"/>
            <a:ext cx="1081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Variable</a:t>
            </a:r>
          </a:p>
          <a:p>
            <a:pPr algn="ctr"/>
            <a:r>
              <a:rPr lang="en-US" sz="2000" dirty="0"/>
              <a:t>Value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27083E1-409A-0341-97E7-536EE7CF78E9}"/>
              </a:ext>
            </a:extLst>
          </p:cNvPr>
          <p:cNvCxnSpPr/>
          <p:nvPr/>
        </p:nvCxnSpPr>
        <p:spPr bwMode="auto">
          <a:xfrm>
            <a:off x="1302885" y="2689086"/>
            <a:ext cx="0" cy="5535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2E139F-D937-2B4E-AA2A-744FBC375BED}"/>
              </a:ext>
            </a:extLst>
          </p:cNvPr>
          <p:cNvCxnSpPr>
            <a:stCxn id="5" idx="2"/>
          </p:cNvCxnSpPr>
          <p:nvPr/>
        </p:nvCxnSpPr>
        <p:spPr bwMode="auto">
          <a:xfrm>
            <a:off x="2419165" y="2689086"/>
            <a:ext cx="0" cy="5535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0006884-BDA5-D14E-9B22-12B93A5188A0}"/>
              </a:ext>
            </a:extLst>
          </p:cNvPr>
          <p:cNvCxnSpPr>
            <a:stCxn id="6" idx="2"/>
          </p:cNvCxnSpPr>
          <p:nvPr/>
        </p:nvCxnSpPr>
        <p:spPr bwMode="auto">
          <a:xfrm>
            <a:off x="3535445" y="2689086"/>
            <a:ext cx="0" cy="5535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4940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F698E-729F-0C4C-B9AF-68C9CAA82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Repeating Variables Is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20303-33B5-ED42-94A8-BBE3AA146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name is more </a:t>
            </a:r>
            <a:r>
              <a:rPr lang="en-US" i="1" dirty="0"/>
              <a:t>descriptive</a:t>
            </a:r>
            <a:r>
              <a:rPr lang="en-US" dirty="0"/>
              <a:t>, which makes the code more readable, thereby easier to understand and debug</a:t>
            </a:r>
          </a:p>
          <a:p>
            <a:r>
              <a:rPr lang="en-US" dirty="0"/>
              <a:t>Variable is more </a:t>
            </a:r>
            <a:r>
              <a:rPr lang="en-US" i="1" dirty="0"/>
              <a:t>reusable</a:t>
            </a:r>
            <a:r>
              <a:rPr lang="en-US" dirty="0"/>
              <a:t>, e.g. set radius to a different value and use the same formula</a:t>
            </a:r>
          </a:p>
          <a:p>
            <a:r>
              <a:rPr lang="en-US" dirty="0"/>
              <a:t>Compiler/IDE can help finding typos</a:t>
            </a:r>
          </a:p>
        </p:txBody>
      </p:sp>
    </p:spTree>
    <p:extLst>
      <p:ext uri="{BB962C8B-B14F-4D97-AF65-F5344CB8AC3E}">
        <p14:creationId xmlns:p14="http://schemas.microsoft.com/office/powerpoint/2010/main" val="2432458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54EE-79A7-E343-A6CB-3089CAC40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E02AF-6F4B-5441-BDD6-D4FBC0BAA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24400"/>
            <a:ext cx="7772400" cy="1524000"/>
          </a:xfrm>
        </p:spPr>
        <p:txBody>
          <a:bodyPr/>
          <a:lstStyle/>
          <a:p>
            <a:r>
              <a:rPr lang="en-US" sz="2800" dirty="0"/>
              <a:t>Variables can be declared anywhere in a method</a:t>
            </a:r>
          </a:p>
          <a:p>
            <a:r>
              <a:rPr lang="en-US" sz="2800" dirty="0"/>
              <a:t>A variable can only be used after it’s declared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39E216-D9DE-B341-8E32-915C6103B42C}"/>
              </a:ext>
            </a:extLst>
          </p:cNvPr>
          <p:cNvSpPr txBox="1"/>
          <p:nvPr/>
        </p:nvSpPr>
        <p:spPr>
          <a:xfrm>
            <a:off x="934888" y="1828800"/>
            <a:ext cx="5121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double radius = 6.5;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775418-22A7-8C40-803E-605B8D4B3E90}"/>
              </a:ext>
            </a:extLst>
          </p:cNvPr>
          <p:cNvSpPr txBox="1"/>
          <p:nvPr/>
        </p:nvSpPr>
        <p:spPr>
          <a:xfrm>
            <a:off x="934888" y="3265438"/>
            <a:ext cx="3640740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double radius;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radius = 6.5;</a:t>
            </a: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F47815FC-8F44-BB4E-BB87-0349CC405122}"/>
              </a:ext>
            </a:extLst>
          </p:cNvPr>
          <p:cNvSpPr/>
          <p:nvPr/>
        </p:nvSpPr>
        <p:spPr bwMode="auto">
          <a:xfrm>
            <a:off x="2286000" y="2524273"/>
            <a:ext cx="457200" cy="5334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B63BE4-5132-F343-B799-ED46F405FB1D}"/>
              </a:ext>
            </a:extLst>
          </p:cNvPr>
          <p:cNvSpPr txBox="1"/>
          <p:nvPr/>
        </p:nvSpPr>
        <p:spPr>
          <a:xfrm>
            <a:off x="4532803" y="3311098"/>
            <a:ext cx="2940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Declare a variable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3236C7-9B4C-5047-8E43-D2CD404DE337}"/>
              </a:ext>
            </a:extLst>
          </p:cNvPr>
          <p:cNvSpPr txBox="1"/>
          <p:nvPr/>
        </p:nvSpPr>
        <p:spPr>
          <a:xfrm>
            <a:off x="4532803" y="3844498"/>
            <a:ext cx="4230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Assign a value to a variable</a:t>
            </a:r>
          </a:p>
        </p:txBody>
      </p:sp>
    </p:spTree>
    <p:extLst>
      <p:ext uri="{BB962C8B-B14F-4D97-AF65-F5344CB8AC3E}">
        <p14:creationId xmlns:p14="http://schemas.microsoft.com/office/powerpoint/2010/main" val="394154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F8ADB-7217-404D-8AA7-3A7D67A68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Declaration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C9D80-6316-CF41-AB52-D02E64B7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0"/>
            <a:ext cx="7772400" cy="1676400"/>
          </a:xfrm>
        </p:spPr>
        <p:txBody>
          <a:bodyPr/>
          <a:lstStyle/>
          <a:p>
            <a:r>
              <a:rPr lang="en-US" sz="2400" dirty="0"/>
              <a:t>Compiler allocates a space in computer memory based on the size required by the </a:t>
            </a:r>
            <a:r>
              <a:rPr lang="en-US" sz="2400" i="1" dirty="0"/>
              <a:t>data type</a:t>
            </a:r>
          </a:p>
          <a:p>
            <a:r>
              <a:rPr lang="en-US" sz="2400" i="1" dirty="0"/>
              <a:t>Name</a:t>
            </a:r>
            <a:r>
              <a:rPr lang="en-US" sz="2400" dirty="0"/>
              <a:t> will be used to refer to whatever value stored in the space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B0521A-7DF4-514B-B29E-866CCBF50481}"/>
              </a:ext>
            </a:extLst>
          </p:cNvPr>
          <p:cNvSpPr txBox="1"/>
          <p:nvPr/>
        </p:nvSpPr>
        <p:spPr>
          <a:xfrm>
            <a:off x="1179096" y="2296180"/>
            <a:ext cx="3621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double   radius;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9B315B-DD2F-0C4B-8664-50FF82F4A4E4}"/>
              </a:ext>
            </a:extLst>
          </p:cNvPr>
          <p:cNvSpPr txBox="1"/>
          <p:nvPr/>
        </p:nvSpPr>
        <p:spPr>
          <a:xfrm>
            <a:off x="1179096" y="3439180"/>
            <a:ext cx="1783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Data Type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402C1E-DD38-B54A-87BF-B85D67103746}"/>
              </a:ext>
            </a:extLst>
          </p:cNvPr>
          <p:cNvSpPr txBox="1"/>
          <p:nvPr/>
        </p:nvSpPr>
        <p:spPr>
          <a:xfrm>
            <a:off x="3274706" y="3439180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Name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F5BDF30-6E71-C246-A40F-A6BBF3B219F3}"/>
              </a:ext>
            </a:extLst>
          </p:cNvPr>
          <p:cNvCxnSpPr/>
          <p:nvPr/>
        </p:nvCxnSpPr>
        <p:spPr bwMode="auto">
          <a:xfrm flipH="1" flipV="1">
            <a:off x="1941095" y="2880955"/>
            <a:ext cx="1" cy="5582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Line 20">
            <a:extLst>
              <a:ext uri="{FF2B5EF4-FFF2-40B4-BE49-F238E27FC236}">
                <a16:creationId xmlns:a16="http://schemas.microsoft.com/office/drawing/2014/main" id="{536116CC-D0E6-E142-83C0-545CE05AEF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5908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21">
            <a:extLst>
              <a:ext uri="{FF2B5EF4-FFF2-40B4-BE49-F238E27FC236}">
                <a16:creationId xmlns:a16="http://schemas.microsoft.com/office/drawing/2014/main" id="{5D1FB092-D332-A042-9EAF-0B17AC6646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9718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Line 22">
            <a:extLst>
              <a:ext uri="{FF2B5EF4-FFF2-40B4-BE49-F238E27FC236}">
                <a16:creationId xmlns:a16="http://schemas.microsoft.com/office/drawing/2014/main" id="{31B7B5CF-3046-5143-8304-1C0BCB150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3528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Line 23">
            <a:extLst>
              <a:ext uri="{FF2B5EF4-FFF2-40B4-BE49-F238E27FC236}">
                <a16:creationId xmlns:a16="http://schemas.microsoft.com/office/drawing/2014/main" id="{26E81928-FD99-CE4F-BCC3-74C03CE078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7338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24">
            <a:extLst>
              <a:ext uri="{FF2B5EF4-FFF2-40B4-BE49-F238E27FC236}">
                <a16:creationId xmlns:a16="http://schemas.microsoft.com/office/drawing/2014/main" id="{17A88D38-F47F-5F4C-958A-98045A5F3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1148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Line 25">
            <a:extLst>
              <a:ext uri="{FF2B5EF4-FFF2-40B4-BE49-F238E27FC236}">
                <a16:creationId xmlns:a16="http://schemas.microsoft.com/office/drawing/2014/main" id="{11C37195-2BBD-4945-809D-74F8B08447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590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Line 26">
            <a:extLst>
              <a:ext uri="{FF2B5EF4-FFF2-40B4-BE49-F238E27FC236}">
                <a16:creationId xmlns:a16="http://schemas.microsoft.com/office/drawing/2014/main" id="{ABEF296C-50DC-8D44-BCE6-E6408400A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590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27">
            <a:extLst>
              <a:ext uri="{FF2B5EF4-FFF2-40B4-BE49-F238E27FC236}">
                <a16:creationId xmlns:a16="http://schemas.microsoft.com/office/drawing/2014/main" id="{07029DF2-8251-9F4A-BADA-F63DF5176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590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Line 28">
            <a:extLst>
              <a:ext uri="{FF2B5EF4-FFF2-40B4-BE49-F238E27FC236}">
                <a16:creationId xmlns:a16="http://schemas.microsoft.com/office/drawing/2014/main" id="{F9785B1A-9DD3-C945-952E-2B66F98EE9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590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Line 29">
            <a:extLst>
              <a:ext uri="{FF2B5EF4-FFF2-40B4-BE49-F238E27FC236}">
                <a16:creationId xmlns:a16="http://schemas.microsoft.com/office/drawing/2014/main" id="{D25B41AD-5DEC-754F-B843-1D53DEF1C3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590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Line 30">
            <a:extLst>
              <a:ext uri="{FF2B5EF4-FFF2-40B4-BE49-F238E27FC236}">
                <a16:creationId xmlns:a16="http://schemas.microsoft.com/office/drawing/2014/main" id="{750136DB-3F7B-804E-BD51-BA3967D7D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590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Line 31">
            <a:extLst>
              <a:ext uri="{FF2B5EF4-FFF2-40B4-BE49-F238E27FC236}">
                <a16:creationId xmlns:a16="http://schemas.microsoft.com/office/drawing/2014/main" id="{576C02C9-B9CF-5548-A730-68130087E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Text Box 32">
            <a:extLst>
              <a:ext uri="{FF2B5EF4-FFF2-40B4-BE49-F238E27FC236}">
                <a16:creationId xmlns:a16="http://schemas.microsoft.com/office/drawing/2014/main" id="{60133C08-4BF9-7A4C-8C8F-95C8049FD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828800"/>
            <a:ext cx="267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Computer Memory</a:t>
            </a:r>
          </a:p>
        </p:txBody>
      </p:sp>
      <p:sp>
        <p:nvSpPr>
          <p:cNvPr id="25" name="Rectangle 36">
            <a:extLst>
              <a:ext uri="{FF2B5EF4-FFF2-40B4-BE49-F238E27FC236}">
                <a16:creationId xmlns:a16="http://schemas.microsoft.com/office/drawing/2014/main" id="{1387D220-D77D-B340-984E-BF75A59C9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3528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/>
              <a:t>radius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FAFD15-6130-9C48-91CC-B0FC24EBE104}"/>
              </a:ext>
            </a:extLst>
          </p:cNvPr>
          <p:cNvCxnSpPr/>
          <p:nvPr/>
        </p:nvCxnSpPr>
        <p:spPr bwMode="auto">
          <a:xfrm flipH="1" flipV="1">
            <a:off x="3841147" y="2880955"/>
            <a:ext cx="1" cy="5582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87963530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4924</TotalTime>
  <Words>1585</Words>
  <Application>Microsoft Macintosh PowerPoint</Application>
  <PresentationFormat>On-screen Show (4:3)</PresentationFormat>
  <Paragraphs>322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Courier New</vt:lpstr>
      <vt:lpstr>Tahoma</vt:lpstr>
      <vt:lpstr>Wingdings</vt:lpstr>
      <vt:lpstr>Blueprint</vt:lpstr>
      <vt:lpstr>CS2011 Introduction to Programming I Elementary Programming</vt:lpstr>
      <vt:lpstr>Overview</vt:lpstr>
      <vt:lpstr>Example: Circle Measurements</vt:lpstr>
      <vt:lpstr>CircleMeasurements.java</vt:lpstr>
      <vt:lpstr>Problem with CircleMeasurements.java</vt:lpstr>
      <vt:lpstr>Use a Variable</vt:lpstr>
      <vt:lpstr>Why Repeating Variables Is Better</vt:lpstr>
      <vt:lpstr>Create A Variable</vt:lpstr>
      <vt:lpstr>Variable Declaration</vt:lpstr>
      <vt:lpstr>Data Types in Java</vt:lpstr>
      <vt:lpstr>Primitive Numerical Types</vt:lpstr>
      <vt:lpstr>About float and double</vt:lpstr>
      <vt:lpstr>Assignment Statement</vt:lpstr>
      <vt:lpstr>Some Other Forms of Variable Declaration/Assignment </vt:lpstr>
      <vt:lpstr>Constant</vt:lpstr>
      <vt:lpstr>More About Numerical Operators</vt:lpstr>
      <vt:lpstr>Associativity and Precedence</vt:lpstr>
      <vt:lpstr>Convenience Operators …</vt:lpstr>
      <vt:lpstr>… Convenience Operators</vt:lpstr>
      <vt:lpstr>Exercise: Pre/Post Increment/Decrement</vt:lpstr>
      <vt:lpstr>Math.pow(x,y)</vt:lpstr>
      <vt:lpstr>Types of Literals</vt:lpstr>
      <vt:lpstr>Other Forms of Literals</vt:lpstr>
      <vt:lpstr>Type Mismatch</vt:lpstr>
      <vt:lpstr>Type Mismatch</vt:lpstr>
      <vt:lpstr>Implicit Type Conversion</vt:lpstr>
      <vt:lpstr>Explicit Type Conversion</vt:lpstr>
      <vt:lpstr>Result Types When Mixing Types in an Expression</vt:lpstr>
      <vt:lpstr>Circle Measurements with Input</vt:lpstr>
      <vt:lpstr>Console Output and Input</vt:lpstr>
      <vt:lpstr>Use Scanner</vt:lpstr>
      <vt:lpstr>About Import</vt:lpstr>
      <vt:lpstr>Commonly Used Methods in Scanner</vt:lpstr>
      <vt:lpstr>Example: Compute Average</vt:lpstr>
      <vt:lpstr>So Where Are We?</vt:lpstr>
      <vt:lpstr>Put Everything Together – Mortgage Calculator</vt:lpstr>
      <vt:lpstr>How Do We Do It?</vt:lpstr>
      <vt:lpstr>Readings</vt:lpstr>
    </vt:vector>
  </TitlesOfParts>
  <Company>University of California, Santa Barbara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366</cp:revision>
  <cp:lastPrinted>1601-01-01T00:00:00Z</cp:lastPrinted>
  <dcterms:created xsi:type="dcterms:W3CDTF">2003-06-24T23:22:57Z</dcterms:created>
  <dcterms:modified xsi:type="dcterms:W3CDTF">2018-08-29T23:57:38Z</dcterms:modified>
</cp:coreProperties>
</file>