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3"/>
  </p:notesMasterIdLst>
  <p:handoutMasterIdLst>
    <p:handoutMasterId r:id="rId24"/>
  </p:handoutMasterIdLst>
  <p:sldIdLst>
    <p:sldId id="256" r:id="rId2"/>
    <p:sldId id="412" r:id="rId3"/>
    <p:sldId id="413" r:id="rId4"/>
    <p:sldId id="414" r:id="rId5"/>
    <p:sldId id="415" r:id="rId6"/>
    <p:sldId id="416" r:id="rId7"/>
    <p:sldId id="418" r:id="rId8"/>
    <p:sldId id="419" r:id="rId9"/>
    <p:sldId id="281" r:id="rId10"/>
    <p:sldId id="420" r:id="rId11"/>
    <p:sldId id="421" r:id="rId12"/>
    <p:sldId id="422" r:id="rId13"/>
    <p:sldId id="417" r:id="rId14"/>
    <p:sldId id="423" r:id="rId15"/>
    <p:sldId id="424" r:id="rId16"/>
    <p:sldId id="278" r:id="rId17"/>
    <p:sldId id="425" r:id="rId18"/>
    <p:sldId id="426" r:id="rId19"/>
    <p:sldId id="268" r:id="rId20"/>
    <p:sldId id="427" r:id="rId21"/>
    <p:sldId id="428" r:id="rId2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54" autoAdjust="0"/>
    <p:restoredTop sz="96349" autoAdjust="0"/>
  </p:normalViewPr>
  <p:slideViewPr>
    <p:cSldViewPr>
      <p:cViewPr varScale="1">
        <p:scale>
          <a:sx n="109" d="100"/>
          <a:sy n="109" d="100"/>
        </p:scale>
        <p:origin x="33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9.xml"/><Relationship Id="rId2" Type="http://schemas.openxmlformats.org/officeDocument/2006/relationships/slide" Target="slides/slide16.xml"/><Relationship Id="rId1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0D7BDCA4-2C57-41D9-9FC6-87B59A539D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5420677-0FEC-4065-B0AE-8FB0EAA361D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algn="r"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4D967090-9E4D-4935-9667-87F8153F33F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63F8C257-FD11-475F-8598-851A564A8E0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/>
            </a:lvl1pPr>
          </a:lstStyle>
          <a:p>
            <a:pPr>
              <a:defRPr/>
            </a:pPr>
            <a:fld id="{D2ACC898-A7EC-479C-B714-7CC5C4BABB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95840-621E-46D3-9E0F-D37429CD394B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B67A9-4F22-45F6-8BC9-60E885F63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56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>
            <a:extLst>
              <a:ext uri="{FF2B5EF4-FFF2-40B4-BE49-F238E27FC236}">
                <a16:creationId xmlns:a16="http://schemas.microsoft.com/office/drawing/2014/main" id="{BA6FF91C-FBF8-4ED5-830F-C94A33E37FA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68">
              <a:extLst>
                <a:ext uri="{FF2B5EF4-FFF2-40B4-BE49-F238E27FC236}">
                  <a16:creationId xmlns:a16="http://schemas.microsoft.com/office/drawing/2014/main" id="{8EB7372A-DDBF-472A-AE3C-2585C3D607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E3DA28C8-8FBD-47B8-9A60-34C79D838F67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grpSp>
            <p:nvGrpSpPr>
              <p:cNvPr id="16" name="Group 4">
                <a:extLst>
                  <a:ext uri="{FF2B5EF4-FFF2-40B4-BE49-F238E27FC236}">
                    <a16:creationId xmlns:a16="http://schemas.microsoft.com/office/drawing/2014/main" id="{1687B4BB-1E28-4212-8DFC-D653BD6A9120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>
                  <a:extLst>
                    <a:ext uri="{FF2B5EF4-FFF2-40B4-BE49-F238E27FC236}">
                      <a16:creationId xmlns:a16="http://schemas.microsoft.com/office/drawing/2014/main" id="{E22436B1-E098-4485-B64C-35C9259F1E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>
                  <a:extLst>
                    <a:ext uri="{FF2B5EF4-FFF2-40B4-BE49-F238E27FC236}">
                      <a16:creationId xmlns:a16="http://schemas.microsoft.com/office/drawing/2014/main" id="{0C456F5F-682A-4812-B96E-FF08B2F89B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>
                  <a:extLst>
                    <a:ext uri="{FF2B5EF4-FFF2-40B4-BE49-F238E27FC236}">
                      <a16:creationId xmlns:a16="http://schemas.microsoft.com/office/drawing/2014/main" id="{091F3D45-A89B-4908-988F-E84BC5720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>
                  <a:extLst>
                    <a:ext uri="{FF2B5EF4-FFF2-40B4-BE49-F238E27FC236}">
                      <a16:creationId xmlns:a16="http://schemas.microsoft.com/office/drawing/2014/main" id="{75DD04ED-7A2A-4DA7-9B0F-B91161F45C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>
                  <a:extLst>
                    <a:ext uri="{FF2B5EF4-FFF2-40B4-BE49-F238E27FC236}">
                      <a16:creationId xmlns:a16="http://schemas.microsoft.com/office/drawing/2014/main" id="{60D949FC-16E9-4BAD-962F-E22714A219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>
                  <a:extLst>
                    <a:ext uri="{FF2B5EF4-FFF2-40B4-BE49-F238E27FC236}">
                      <a16:creationId xmlns:a16="http://schemas.microsoft.com/office/drawing/2014/main" id="{F5BDE8BB-6FA6-4574-A6C2-02855898C9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>
                  <a:extLst>
                    <a:ext uri="{FF2B5EF4-FFF2-40B4-BE49-F238E27FC236}">
                      <a16:creationId xmlns:a16="http://schemas.microsoft.com/office/drawing/2014/main" id="{EFC49A16-90EC-4EBC-AB84-4C4B67ADEE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>
                  <a:extLst>
                    <a:ext uri="{FF2B5EF4-FFF2-40B4-BE49-F238E27FC236}">
                      <a16:creationId xmlns:a16="http://schemas.microsoft.com/office/drawing/2014/main" id="{E3E43F42-28A2-4765-8DB7-2619967727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>
                  <a:extLst>
                    <a:ext uri="{FF2B5EF4-FFF2-40B4-BE49-F238E27FC236}">
                      <a16:creationId xmlns:a16="http://schemas.microsoft.com/office/drawing/2014/main" id="{42F6BD2C-5876-45AF-80AF-007E42EB90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>
                  <a:extLst>
                    <a:ext uri="{FF2B5EF4-FFF2-40B4-BE49-F238E27FC236}">
                      <a16:creationId xmlns:a16="http://schemas.microsoft.com/office/drawing/2014/main" id="{A89C6663-D233-44AD-B43E-4C9F3825D0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>
                  <a:extLst>
                    <a:ext uri="{FF2B5EF4-FFF2-40B4-BE49-F238E27FC236}">
                      <a16:creationId xmlns:a16="http://schemas.microsoft.com/office/drawing/2014/main" id="{D30E8566-BD4D-4DE0-A377-29FC368BB9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BE6DE5FA-1853-45A3-9B43-EB49D7EC70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>
                  <a:extLst>
                    <a:ext uri="{FF2B5EF4-FFF2-40B4-BE49-F238E27FC236}">
                      <a16:creationId xmlns:a16="http://schemas.microsoft.com/office/drawing/2014/main" id="{6B5BB6F4-964D-420C-BC0C-549A0A21F5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>
                  <a:extLst>
                    <a:ext uri="{FF2B5EF4-FFF2-40B4-BE49-F238E27FC236}">
                      <a16:creationId xmlns:a16="http://schemas.microsoft.com/office/drawing/2014/main" id="{7AF44A33-E66E-4B09-9844-12C58FC739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>
                  <a:extLst>
                    <a:ext uri="{FF2B5EF4-FFF2-40B4-BE49-F238E27FC236}">
                      <a16:creationId xmlns:a16="http://schemas.microsoft.com/office/drawing/2014/main" id="{262468E3-FEC3-478D-B662-C45B582446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>
                  <a:extLst>
                    <a:ext uri="{FF2B5EF4-FFF2-40B4-BE49-F238E27FC236}">
                      <a16:creationId xmlns:a16="http://schemas.microsoft.com/office/drawing/2014/main" id="{60E23C24-8AF5-4977-8943-9599563F70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>
                  <a:extLst>
                    <a:ext uri="{FF2B5EF4-FFF2-40B4-BE49-F238E27FC236}">
                      <a16:creationId xmlns:a16="http://schemas.microsoft.com/office/drawing/2014/main" id="{E7DB6FD7-8C64-4A5D-AC4F-8C0B634F5E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>
                  <a:extLst>
                    <a:ext uri="{FF2B5EF4-FFF2-40B4-BE49-F238E27FC236}">
                      <a16:creationId xmlns:a16="http://schemas.microsoft.com/office/drawing/2014/main" id="{8E46FA94-0460-4635-BE3F-FF9192CB9C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>
                  <a:extLst>
                    <a:ext uri="{FF2B5EF4-FFF2-40B4-BE49-F238E27FC236}">
                      <a16:creationId xmlns:a16="http://schemas.microsoft.com/office/drawing/2014/main" id="{1A54A62F-2B84-439D-B300-5DA1B44A0A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>
                  <a:extLst>
                    <a:ext uri="{FF2B5EF4-FFF2-40B4-BE49-F238E27FC236}">
                      <a16:creationId xmlns:a16="http://schemas.microsoft.com/office/drawing/2014/main" id="{EBBEE7C8-BB4B-4805-A190-A88E75C619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>
                  <a:extLst>
                    <a:ext uri="{FF2B5EF4-FFF2-40B4-BE49-F238E27FC236}">
                      <a16:creationId xmlns:a16="http://schemas.microsoft.com/office/drawing/2014/main" id="{C89111C3-51BD-463F-98D4-96C1DCDE61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>
                  <a:extLst>
                    <a:ext uri="{FF2B5EF4-FFF2-40B4-BE49-F238E27FC236}">
                      <a16:creationId xmlns:a16="http://schemas.microsoft.com/office/drawing/2014/main" id="{1627D613-81C9-4086-9719-DCD0ADB1D0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>
                  <a:extLst>
                    <a:ext uri="{FF2B5EF4-FFF2-40B4-BE49-F238E27FC236}">
                      <a16:creationId xmlns:a16="http://schemas.microsoft.com/office/drawing/2014/main" id="{B139A8B8-B0F0-4DBA-A52E-274B0A9C19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>
                  <a:extLst>
                    <a:ext uri="{FF2B5EF4-FFF2-40B4-BE49-F238E27FC236}">
                      <a16:creationId xmlns:a16="http://schemas.microsoft.com/office/drawing/2014/main" id="{0555CE92-B003-4F60-81D6-99B7E4DBDB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>
                  <a:extLst>
                    <a:ext uri="{FF2B5EF4-FFF2-40B4-BE49-F238E27FC236}">
                      <a16:creationId xmlns:a16="http://schemas.microsoft.com/office/drawing/2014/main" id="{6FE4AC15-79F5-43B2-8073-95E6DD0B0A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>
                  <a:extLst>
                    <a:ext uri="{FF2B5EF4-FFF2-40B4-BE49-F238E27FC236}">
                      <a16:creationId xmlns:a16="http://schemas.microsoft.com/office/drawing/2014/main" id="{98F93A54-3895-46C0-BCEC-E48846C8ED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>
                  <a:extLst>
                    <a:ext uri="{FF2B5EF4-FFF2-40B4-BE49-F238E27FC236}">
                      <a16:creationId xmlns:a16="http://schemas.microsoft.com/office/drawing/2014/main" id="{F97CBC7A-6D67-4662-826D-841716CB2C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>
                  <a:extLst>
                    <a:ext uri="{FF2B5EF4-FFF2-40B4-BE49-F238E27FC236}">
                      <a16:creationId xmlns:a16="http://schemas.microsoft.com/office/drawing/2014/main" id="{9223C9CB-6156-4967-8BA2-6EDC99C942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>
                  <a:extLst>
                    <a:ext uri="{FF2B5EF4-FFF2-40B4-BE49-F238E27FC236}">
                      <a16:creationId xmlns:a16="http://schemas.microsoft.com/office/drawing/2014/main" id="{67F34308-391D-4F29-93A3-0ED1366410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>
                  <a:extLst>
                    <a:ext uri="{FF2B5EF4-FFF2-40B4-BE49-F238E27FC236}">
                      <a16:creationId xmlns:a16="http://schemas.microsoft.com/office/drawing/2014/main" id="{1544B33B-D486-4051-99F8-77ECD1A691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>
                  <a:extLst>
                    <a:ext uri="{FF2B5EF4-FFF2-40B4-BE49-F238E27FC236}">
                      <a16:creationId xmlns:a16="http://schemas.microsoft.com/office/drawing/2014/main" id="{91D315F8-B6D0-4D05-9813-3275F3D6B4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>
                  <a:extLst>
                    <a:ext uri="{FF2B5EF4-FFF2-40B4-BE49-F238E27FC236}">
                      <a16:creationId xmlns:a16="http://schemas.microsoft.com/office/drawing/2014/main" id="{73F6C514-2E13-457D-A946-1DB930FDA8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>
                  <a:extLst>
                    <a:ext uri="{FF2B5EF4-FFF2-40B4-BE49-F238E27FC236}">
                      <a16:creationId xmlns:a16="http://schemas.microsoft.com/office/drawing/2014/main" id="{D97B6FF2-4541-4E4B-81B3-A0EB061CF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>
                  <a:extLst>
                    <a:ext uri="{FF2B5EF4-FFF2-40B4-BE49-F238E27FC236}">
                      <a16:creationId xmlns:a16="http://schemas.microsoft.com/office/drawing/2014/main" id="{5CA7DB8F-446C-4E05-8679-78DEE3ECD8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>
                  <a:extLst>
                    <a:ext uri="{FF2B5EF4-FFF2-40B4-BE49-F238E27FC236}">
                      <a16:creationId xmlns:a16="http://schemas.microsoft.com/office/drawing/2014/main" id="{D1C2D978-4663-4626-86DC-E95E04E311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>
                  <a:extLst>
                    <a:ext uri="{FF2B5EF4-FFF2-40B4-BE49-F238E27FC236}">
                      <a16:creationId xmlns:a16="http://schemas.microsoft.com/office/drawing/2014/main" id="{576C61F4-88E4-4D79-A800-1B49388CE4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>
                  <a:extLst>
                    <a:ext uri="{FF2B5EF4-FFF2-40B4-BE49-F238E27FC236}">
                      <a16:creationId xmlns:a16="http://schemas.microsoft.com/office/drawing/2014/main" id="{E069A7B0-4512-4A55-8CDD-8BED5DB77A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>
                  <a:extLst>
                    <a:ext uri="{FF2B5EF4-FFF2-40B4-BE49-F238E27FC236}">
                      <a16:creationId xmlns:a16="http://schemas.microsoft.com/office/drawing/2014/main" id="{F072D93E-0E3E-4BF4-927D-5D814F4F32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>
                  <a:extLst>
                    <a:ext uri="{FF2B5EF4-FFF2-40B4-BE49-F238E27FC236}">
                      <a16:creationId xmlns:a16="http://schemas.microsoft.com/office/drawing/2014/main" id="{E0E4F55F-4F76-4196-8C1C-20C35D43C3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>
                  <a:extLst>
                    <a:ext uri="{FF2B5EF4-FFF2-40B4-BE49-F238E27FC236}">
                      <a16:creationId xmlns:a16="http://schemas.microsoft.com/office/drawing/2014/main" id="{2961AEF9-84C2-4DBB-A15B-98094E78C5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>
                  <a:extLst>
                    <a:ext uri="{FF2B5EF4-FFF2-40B4-BE49-F238E27FC236}">
                      <a16:creationId xmlns:a16="http://schemas.microsoft.com/office/drawing/2014/main" id="{4EB31354-25B5-4536-A589-CED9A59635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>
                  <a:extLst>
                    <a:ext uri="{FF2B5EF4-FFF2-40B4-BE49-F238E27FC236}">
                      <a16:creationId xmlns:a16="http://schemas.microsoft.com/office/drawing/2014/main" id="{8A16587F-A6AC-4422-B27B-555DA70324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>
                  <a:extLst>
                    <a:ext uri="{FF2B5EF4-FFF2-40B4-BE49-F238E27FC236}">
                      <a16:creationId xmlns:a16="http://schemas.microsoft.com/office/drawing/2014/main" id="{B7121244-0388-43FD-8671-BFFB7FD756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>
                  <a:extLst>
                    <a:ext uri="{FF2B5EF4-FFF2-40B4-BE49-F238E27FC236}">
                      <a16:creationId xmlns:a16="http://schemas.microsoft.com/office/drawing/2014/main" id="{A33CA963-BBD0-4FEF-8E2C-1F454C350D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>
                  <a:extLst>
                    <a:ext uri="{FF2B5EF4-FFF2-40B4-BE49-F238E27FC236}">
                      <a16:creationId xmlns:a16="http://schemas.microsoft.com/office/drawing/2014/main" id="{19E7B081-6AE0-48F8-B8E9-F152E4AF6F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>
                  <a:extLst>
                    <a:ext uri="{FF2B5EF4-FFF2-40B4-BE49-F238E27FC236}">
                      <a16:creationId xmlns:a16="http://schemas.microsoft.com/office/drawing/2014/main" id="{74F96B96-5CE1-4B1A-AB6B-14574C729D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>
                  <a:extLst>
                    <a:ext uri="{FF2B5EF4-FFF2-40B4-BE49-F238E27FC236}">
                      <a16:creationId xmlns:a16="http://schemas.microsoft.com/office/drawing/2014/main" id="{1D5FDC09-64F2-442C-83A2-FF264E24DC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>
                  <a:extLst>
                    <a:ext uri="{FF2B5EF4-FFF2-40B4-BE49-F238E27FC236}">
                      <a16:creationId xmlns:a16="http://schemas.microsoft.com/office/drawing/2014/main" id="{9525C2C3-2A81-4A7E-81C4-E2550FFE27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>
                  <a:extLst>
                    <a:ext uri="{FF2B5EF4-FFF2-40B4-BE49-F238E27FC236}">
                      <a16:creationId xmlns:a16="http://schemas.microsoft.com/office/drawing/2014/main" id="{C6EDEE13-FDCF-4434-9E73-FA368A2F94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>
                  <a:extLst>
                    <a:ext uri="{FF2B5EF4-FFF2-40B4-BE49-F238E27FC236}">
                      <a16:creationId xmlns:a16="http://schemas.microsoft.com/office/drawing/2014/main" id="{9753293A-6773-4B0E-BEFE-462575235F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>
                  <a:extLst>
                    <a:ext uri="{FF2B5EF4-FFF2-40B4-BE49-F238E27FC236}">
                      <a16:creationId xmlns:a16="http://schemas.microsoft.com/office/drawing/2014/main" id="{DBC30EE6-0CD5-425F-9BAB-A173314096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>
                <a:extLst>
                  <a:ext uri="{FF2B5EF4-FFF2-40B4-BE49-F238E27FC236}">
                    <a16:creationId xmlns:a16="http://schemas.microsoft.com/office/drawing/2014/main" id="{CE6A3C26-E21C-43E6-B655-1E65AA5FE1B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>
              <a:extLst>
                <a:ext uri="{FF2B5EF4-FFF2-40B4-BE49-F238E27FC236}">
                  <a16:creationId xmlns:a16="http://schemas.microsoft.com/office/drawing/2014/main" id="{6461456B-8826-40D0-B2C9-3E723AB1C3A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>
                <a:extLst>
                  <a:ext uri="{FF2B5EF4-FFF2-40B4-BE49-F238E27FC236}">
                    <a16:creationId xmlns:a16="http://schemas.microsoft.com/office/drawing/2014/main" id="{E8EE20DE-4345-44CE-A1D7-B1632073B71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>
                <a:extLst>
                  <a:ext uri="{FF2B5EF4-FFF2-40B4-BE49-F238E27FC236}">
                    <a16:creationId xmlns:a16="http://schemas.microsoft.com/office/drawing/2014/main" id="{83D18937-F448-4535-887A-3E1B505C193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>
                <a:extLst>
                  <a:ext uri="{FF2B5EF4-FFF2-40B4-BE49-F238E27FC236}">
                    <a16:creationId xmlns:a16="http://schemas.microsoft.com/office/drawing/2014/main" id="{C890D9B2-87C6-42FF-B0C0-ADB78A4C370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>
                <a:extLst>
                  <a:ext uri="{FF2B5EF4-FFF2-40B4-BE49-F238E27FC236}">
                    <a16:creationId xmlns:a16="http://schemas.microsoft.com/office/drawing/2014/main" id="{A06B1F79-AA96-490B-A315-0ADBE497EC3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>
              <a:extLst>
                <a:ext uri="{FF2B5EF4-FFF2-40B4-BE49-F238E27FC236}">
                  <a16:creationId xmlns:a16="http://schemas.microsoft.com/office/drawing/2014/main" id="{766BCD5F-2072-4BB5-966A-6CE33D87508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>
                <a:extLst>
                  <a:ext uri="{FF2B5EF4-FFF2-40B4-BE49-F238E27FC236}">
                    <a16:creationId xmlns:a16="http://schemas.microsoft.com/office/drawing/2014/main" id="{1BFE7FFB-83A3-473A-9EA5-3F2C919B1A3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>
                <a:extLst>
                  <a:ext uri="{FF2B5EF4-FFF2-40B4-BE49-F238E27FC236}">
                    <a16:creationId xmlns:a16="http://schemas.microsoft.com/office/drawing/2014/main" id="{679D6805-0C3A-4B98-9A79-CB40E9325BD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>
                <a:extLst>
                  <a:ext uri="{FF2B5EF4-FFF2-40B4-BE49-F238E27FC236}">
                    <a16:creationId xmlns:a16="http://schemas.microsoft.com/office/drawing/2014/main" id="{2D0DB07C-CEB4-46A2-B2A8-0A95E6460C6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71">
            <a:extLst>
              <a:ext uri="{FF2B5EF4-FFF2-40B4-BE49-F238E27FC236}">
                <a16:creationId xmlns:a16="http://schemas.microsoft.com/office/drawing/2014/main" id="{B5D9CDF1-22D1-4474-BC21-2D9B5787B68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2">
            <a:extLst>
              <a:ext uri="{FF2B5EF4-FFF2-40B4-BE49-F238E27FC236}">
                <a16:creationId xmlns:a16="http://schemas.microsoft.com/office/drawing/2014/main" id="{CFF4D230-B61B-4AC0-A6AE-E8B5302AAB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3">
            <a:extLst>
              <a:ext uri="{FF2B5EF4-FFF2-40B4-BE49-F238E27FC236}">
                <a16:creationId xmlns:a16="http://schemas.microsoft.com/office/drawing/2014/main" id="{3DB51D83-06E5-4A94-93A1-12032CBC6B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85BE-ECDB-49B6-A7EE-F624C6C269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7002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6707BE6D-6B0A-492C-B067-1B0DB33E96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27C5A28-618E-40FF-A1B6-A316B1CC92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3FAD5CB2-6795-450C-92C3-B98D6E3F5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4CD92-1310-45D2-AF46-A2B79E475F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37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47833F7-E9DB-4F06-A74A-93023BBFFE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26CFCB13-4326-4A5C-824E-FAEDF4E9FF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8F0C84C-1D03-41A6-AA19-356FF4AC94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4C699-5ECC-4B58-A5C2-78F095D743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70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8C44816-4383-4690-8836-F116DCADF6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B63879BF-76EE-4458-9AD7-B4537CECE2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A19CC086-313B-461A-8A4C-C42FBABD56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A7036-AA17-425D-BA44-A016ABF99C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69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DCFCA7F6-57DC-47E3-BE37-F8197AB117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4D2AA29-EC03-495A-AE1F-693580490B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B46605AD-87E0-4695-AABE-E4DBE4B069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7B478-66FB-4150-ADFD-770390C183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376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BA540B32-DD0C-416F-A400-5CCC2BB42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FFF867-8358-4EB7-9FC5-A14C2A7A93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2D1D7FA9-EC99-4FB7-806E-D08BDF73F6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FBDF0-4172-4981-A494-6C34DF312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32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id="{2CCB8505-A069-4628-B93D-772C35C3DF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63D3C9BB-25BF-420E-9E66-CA7CD40B18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>
            <a:extLst>
              <a:ext uri="{FF2B5EF4-FFF2-40B4-BE49-F238E27FC236}">
                <a16:creationId xmlns:a16="http://schemas.microsoft.com/office/drawing/2014/main" id="{A1417105-5BAC-466A-9EF1-7221FD4377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3F225-C380-4436-9AFD-E9DC8751D6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80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5B9D11A5-E611-419D-8BED-1570411589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71DD539A-D7F8-4618-8E26-B66C1FC4CA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0B1620EC-5E62-416C-952B-BB8B3CB7C2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6FB92-60F8-422B-B563-1DDE8EF902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13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>
            <a:extLst>
              <a:ext uri="{FF2B5EF4-FFF2-40B4-BE49-F238E27FC236}">
                <a16:creationId xmlns:a16="http://schemas.microsoft.com/office/drawing/2014/main" id="{379865B0-4353-41BE-BFAD-D6886CF259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6B9C5B1B-38AB-4DF6-8F9C-9F70B46AF5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DD11604F-2047-473E-B0D2-A3E371489D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387B-1E3A-496C-8C29-0AB81DC345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28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E84B0914-8CEE-44C2-BB92-7E13966279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C624523A-25FB-421F-B574-263863DCC2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EE5C6D9E-177B-4E3A-BC68-3FABC7B3F5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602C6-6574-4190-9AAE-13439F22FF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85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5684CC40-B431-4E74-A2F8-413469AD26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D0D2E4-A470-4B31-91CB-61EC34E628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361CC9DC-37A3-49AA-92D0-5C2A121507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50321-EAA6-44D1-8012-868CC209CF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07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52DAE6E-3C68-458D-89A1-4300B456108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4B18F097-65ED-4C5E-BC19-B6303ECA6C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81907454-922C-4894-980E-03FD982981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C24B6A0B-3FED-4E72-8EDC-9065E73ECB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ED0EA0F1-4F91-4A0B-BFCB-06945431B3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0B00E8B8-BA73-4F2C-A715-1EB94AB6D2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3644FE30-B6BE-47FA-B66D-4CE7B7A0E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D53F610F-8576-4D98-B7B4-335E801F14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8E66207A-9370-4515-9B20-AECB143ECD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474AE7AB-F362-4D06-8D58-99FF684E73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B0F16555-89CA-4BBC-9A78-BD5C5279C3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B3CB258F-CE7C-4163-B2B9-6134458E40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362893B7-5FC5-4A68-B669-4C359E9CB4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E053D416-03B8-4579-87ED-9961CD7E63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2C7D79D1-2EAA-4906-A433-CB81EE8B07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25A2B640-929E-4BA2-9FC3-57DE7DE378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93CAFF04-39D9-4A0C-A588-65054877F0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A0FD6D8D-94C5-4574-81C0-0AECA866A6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CB2DBE68-F1FD-49F2-9CC0-A04013FB3B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FA46151C-A898-497D-8A11-DBC8A311A9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E7D0112C-9552-48BC-B114-FE8E531C0B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E18FD1CD-9EEA-46B8-B1F7-30B6E714B2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17DB7BDC-9793-439E-94A4-8740767E00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AFB267D7-998B-4608-84C0-B425E1A3EB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1AB8ACDB-46BB-4004-AB7B-F0B0C96E67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0404B618-4628-4DD1-8F48-F2A3FC391D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E00E4E5B-DD05-4214-A118-309A8F062A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68722909-573C-4F0E-A610-4170DB053D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E55D38F2-170A-475E-94DD-427C0EB0AA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DF34D8D1-336E-4287-929B-9BDBF88E1D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413B4056-E4B8-41DD-90BA-B1563A7CDB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5162082F-CF9F-4E02-BB50-98B6AE29B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D9F209DA-9750-4D9E-AD5B-8517D9D679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EA07F0E3-B735-47BF-9987-6F43481DA6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5962CABE-A2AB-4022-84C6-7CB4968EDE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49035AFF-4AAB-4995-9942-B4524D8E3E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3CD08784-44B1-42E6-818C-7185CE5613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3438847B-E3D8-406D-874C-96F65AF5B0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6682F76D-E082-4FB3-83C2-F3B56FD448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3342577F-3F09-4076-8CE8-820DEA06BC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56EFB08F-7E6F-415D-8D60-6293FA9019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34AF76CC-0F99-4612-9948-B718E500D0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F4FE22B0-B2CB-4B71-83CE-5D323CF619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AFD44D35-BCCF-483A-9AAB-3705E98D50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406F184F-A34A-4220-9C64-F6DEDDE378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D82044CF-4F30-4A1D-875D-DE89BBB187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A4920A13-EDC9-4313-8A4F-D5427AE34C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67C58C81-D6D3-4025-9552-8D642F711A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DF287603-D1B0-4D75-9F88-F3AA4940EF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8C55C810-F855-4BF2-9D8C-45501F6A95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CDA4C99D-785C-43D6-A037-099A48E4B6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FD027976-923A-4EA7-8948-0CF1318CAC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343A1829-9046-4939-8DB6-00605E5B36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93271950-6189-4E0D-B72E-354F27E139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94B5F8FF-5E76-41A9-B9DB-4BC1A3D9D9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4C29CFC2-6E4C-4202-9F1D-160A4BA23BA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59AD442B-6541-4E23-82E3-82272857F309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1AFB57CB-B467-496F-9576-A2DF18FCFA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4BF7841A-D03E-451C-B37D-50C28E64355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9A1F9F8A-E73F-4410-A3A4-EC5EAFDB274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8DBD8068-FD2A-4DE9-A1A9-97F2E5DAC740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CDDC37E8-05C0-4C71-A304-40E4DF89EE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BB18A178-9689-42EA-B838-C3E7D93C06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92" name="Rectangle 68">
            <a:extLst>
              <a:ext uri="{FF2B5EF4-FFF2-40B4-BE49-F238E27FC236}">
                <a16:creationId xmlns:a16="http://schemas.microsoft.com/office/drawing/2014/main" id="{C89879D1-0821-4065-B8D8-A0578EAACD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3" name="Rectangle 69">
            <a:extLst>
              <a:ext uri="{FF2B5EF4-FFF2-40B4-BE49-F238E27FC236}">
                <a16:creationId xmlns:a16="http://schemas.microsoft.com/office/drawing/2014/main" id="{A009F1CB-71D6-480D-BA78-5D4E37E128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4" name="Rectangle 70">
            <a:extLst>
              <a:ext uri="{FF2B5EF4-FFF2-40B4-BE49-F238E27FC236}">
                <a16:creationId xmlns:a16="http://schemas.microsoft.com/office/drawing/2014/main" id="{FFE68323-AD72-468F-9D84-72C3CE0015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2AAF830-2496-467D-8486-D9F2AEA42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AD80496-B798-4810-9CBA-BFFAA6E383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CS2011 Introduction to Programming I</a:t>
            </a:r>
            <a:br>
              <a:rPr lang="en-US" altLang="en-US" sz="3200" dirty="0"/>
            </a:br>
            <a:r>
              <a:rPr lang="en-US" altLang="en-US" sz="2400" dirty="0"/>
              <a:t>Objects and Classes</a:t>
            </a:r>
          </a:p>
        </p:txBody>
      </p:sp>
      <p:sp>
        <p:nvSpPr>
          <p:cNvPr id="409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7823ADCE-945F-4BDE-B272-EDA10F51B41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962400"/>
            <a:ext cx="6400800" cy="1100138"/>
          </a:xfrm>
        </p:spPr>
        <p:txBody>
          <a:bodyPr/>
          <a:lstStyle/>
          <a:p>
            <a:pPr algn="r" eaLnBrk="1" hangingPunct="1"/>
            <a:r>
              <a:rPr lang="en-US" altLang="en-US" sz="2400"/>
              <a:t>Chengyu Sun</a:t>
            </a:r>
          </a:p>
          <a:p>
            <a:pPr algn="r" eaLnBrk="1" hangingPunct="1"/>
            <a:r>
              <a:rPr lang="en-US" altLang="en-US" sz="2400"/>
              <a:t>California State University, Los Angeles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21FF0-E3F7-4B32-9D2E-05D63FDCE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in Java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4B139D-C92A-4AF9-AC46-7AE3D091E563}"/>
              </a:ext>
            </a:extLst>
          </p:cNvPr>
          <p:cNvSpPr txBox="1"/>
          <p:nvPr/>
        </p:nvSpPr>
        <p:spPr>
          <a:xfrm>
            <a:off x="1236761" y="2743200"/>
            <a:ext cx="7297639" cy="35086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public class Customer {</a:t>
            </a:r>
          </a:p>
          <a:p>
            <a:r>
              <a:rPr lang="en-US" dirty="0"/>
              <a:t>    String name;</a:t>
            </a:r>
          </a:p>
          <a:p>
            <a:pPr>
              <a:spcAft>
                <a:spcPts val="2400"/>
              </a:spcAft>
            </a:pPr>
            <a:r>
              <a:rPr lang="en-US" dirty="0"/>
              <a:t>    String address;</a:t>
            </a:r>
          </a:p>
          <a:p>
            <a:r>
              <a:rPr lang="en-US" dirty="0"/>
              <a:t>    public Customer(String </a:t>
            </a:r>
            <a:r>
              <a:rPr lang="en-US" dirty="0" err="1"/>
              <a:t>cname</a:t>
            </a:r>
            <a:r>
              <a:rPr lang="en-US" dirty="0"/>
              <a:t>, String </a:t>
            </a:r>
            <a:r>
              <a:rPr lang="en-US" dirty="0" err="1"/>
              <a:t>caddress</a:t>
            </a:r>
            <a:r>
              <a:rPr lang="en-US" dirty="0"/>
              <a:t>) {</a:t>
            </a:r>
          </a:p>
          <a:p>
            <a:r>
              <a:rPr lang="en-US" dirty="0"/>
              <a:t>        name = </a:t>
            </a:r>
            <a:r>
              <a:rPr lang="en-US" dirty="0" err="1"/>
              <a:t>cname</a:t>
            </a:r>
            <a:r>
              <a:rPr lang="en-US" dirty="0"/>
              <a:t>;</a:t>
            </a:r>
          </a:p>
          <a:p>
            <a:r>
              <a:rPr lang="en-US" dirty="0"/>
              <a:t>        address = </a:t>
            </a:r>
            <a:r>
              <a:rPr lang="en-US" dirty="0" err="1"/>
              <a:t>caddress</a:t>
            </a:r>
            <a:r>
              <a:rPr lang="en-US" dirty="0"/>
              <a:t>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FD2E27-E93D-4E76-99FB-B172B2E15319}"/>
              </a:ext>
            </a:extLst>
          </p:cNvPr>
          <p:cNvSpPr txBox="1"/>
          <p:nvPr/>
        </p:nvSpPr>
        <p:spPr>
          <a:xfrm>
            <a:off x="931961" y="1752600"/>
            <a:ext cx="2293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Access modifier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AB062F0-40F2-4BF1-AD26-8EF6BBD46AE9}"/>
              </a:ext>
            </a:extLst>
          </p:cNvPr>
          <p:cNvCxnSpPr>
            <a:stCxn id="5" idx="2"/>
          </p:cNvCxnSpPr>
          <p:nvPr/>
        </p:nvCxnSpPr>
        <p:spPr bwMode="auto">
          <a:xfrm flipH="1">
            <a:off x="1922561" y="2214265"/>
            <a:ext cx="156349" cy="52893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14B74F0-8CE5-43B2-910D-B6DC490D7BFD}"/>
              </a:ext>
            </a:extLst>
          </p:cNvPr>
          <p:cNvSpPr txBox="1"/>
          <p:nvPr/>
        </p:nvSpPr>
        <p:spPr>
          <a:xfrm>
            <a:off x="3522761" y="1724637"/>
            <a:ext cx="1726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Class name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DCB1FA4-8E46-4C57-BA2E-F8B99103CA52}"/>
              </a:ext>
            </a:extLst>
          </p:cNvPr>
          <p:cNvCxnSpPr>
            <a:stCxn id="8" idx="2"/>
          </p:cNvCxnSpPr>
          <p:nvPr/>
        </p:nvCxnSpPr>
        <p:spPr bwMode="auto">
          <a:xfrm flipH="1">
            <a:off x="3598961" y="2186302"/>
            <a:ext cx="787178" cy="55689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810E39F-D60C-4570-8E00-20EEF3DE103E}"/>
              </a:ext>
            </a:extLst>
          </p:cNvPr>
          <p:cNvSpPr txBox="1"/>
          <p:nvPr/>
        </p:nvSpPr>
        <p:spPr>
          <a:xfrm>
            <a:off x="5805005" y="2064603"/>
            <a:ext cx="25945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Fields</a:t>
            </a:r>
            <a:r>
              <a:rPr lang="en-US" dirty="0"/>
              <a:t>, a.k.a.</a:t>
            </a:r>
          </a:p>
          <a:p>
            <a:r>
              <a:rPr lang="en-US" i="1" dirty="0"/>
              <a:t>instance variables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CA99320-C4D1-4989-8BE7-CCC49700329D}"/>
              </a:ext>
            </a:extLst>
          </p:cNvPr>
          <p:cNvSpPr txBox="1"/>
          <p:nvPr/>
        </p:nvSpPr>
        <p:spPr>
          <a:xfrm>
            <a:off x="5805005" y="3195935"/>
            <a:ext cx="1752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Constructor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59C9C37-E72E-4B58-A703-282C519A561F}"/>
              </a:ext>
            </a:extLst>
          </p:cNvPr>
          <p:cNvCxnSpPr>
            <a:stCxn id="11" idx="1"/>
          </p:cNvCxnSpPr>
          <p:nvPr/>
        </p:nvCxnSpPr>
        <p:spPr bwMode="auto">
          <a:xfrm flipH="1">
            <a:off x="3903761" y="2480102"/>
            <a:ext cx="1901244" cy="110129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3C9B53-2476-4584-990E-75082DF7A906}"/>
              </a:ext>
            </a:extLst>
          </p:cNvPr>
          <p:cNvCxnSpPr>
            <a:stCxn id="11" idx="1"/>
          </p:cNvCxnSpPr>
          <p:nvPr/>
        </p:nvCxnSpPr>
        <p:spPr bwMode="auto">
          <a:xfrm flipH="1">
            <a:off x="3903761" y="2480102"/>
            <a:ext cx="1901244" cy="148229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74AB3BC-0F2C-43A4-A766-0075875B69EC}"/>
              </a:ext>
            </a:extLst>
          </p:cNvPr>
          <p:cNvCxnSpPr>
            <a:cxnSpLocks/>
            <a:stCxn id="12" idx="2"/>
          </p:cNvCxnSpPr>
          <p:nvPr/>
        </p:nvCxnSpPr>
        <p:spPr bwMode="auto">
          <a:xfrm flipH="1">
            <a:off x="3522761" y="3657600"/>
            <a:ext cx="3158446" cy="72029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88673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6788E-DC00-438A-9FD0-C28BB006D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Constructor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99702-9F91-4495-A0A3-25756DCA9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 constructor is a special method: </a:t>
            </a:r>
            <a:r>
              <a:rPr lang="en-US" sz="2800" i="1" dirty="0"/>
              <a:t>no return type</a:t>
            </a:r>
            <a:r>
              <a:rPr lang="en-US" sz="2800" dirty="0"/>
              <a:t>, and same name as class</a:t>
            </a:r>
          </a:p>
          <a:p>
            <a:r>
              <a:rPr lang="en-US" sz="2800" dirty="0"/>
              <a:t>Constructors are used to create new objects (often called </a:t>
            </a:r>
            <a:r>
              <a:rPr lang="en-US" sz="2800" i="1" dirty="0"/>
              <a:t>instances</a:t>
            </a:r>
            <a:r>
              <a:rPr lang="en-US" sz="2800" dirty="0"/>
              <a:t>) of a class</a:t>
            </a:r>
          </a:p>
          <a:p>
            <a:r>
              <a:rPr lang="en-US" sz="2800" dirty="0"/>
              <a:t>A class must have at least one constructor</a:t>
            </a:r>
          </a:p>
          <a:p>
            <a:r>
              <a:rPr lang="en-US" sz="2800" dirty="0"/>
              <a:t>If a class doesn’t have a constructor, JVM will automatically creates one for the class, known as the </a:t>
            </a:r>
            <a:r>
              <a:rPr lang="en-US" sz="2800" i="1" dirty="0"/>
              <a:t>default constructor</a:t>
            </a:r>
          </a:p>
        </p:txBody>
      </p:sp>
    </p:spTree>
    <p:extLst>
      <p:ext uri="{BB962C8B-B14F-4D97-AF65-F5344CB8AC3E}">
        <p14:creationId xmlns:p14="http://schemas.microsoft.com/office/powerpoint/2010/main" val="2514421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58F0E-433E-4364-A2FF-9D19A69CA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and Access An Object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D90546-BF87-4903-A697-0C1604772206}"/>
              </a:ext>
            </a:extLst>
          </p:cNvPr>
          <p:cNvSpPr txBox="1"/>
          <p:nvPr/>
        </p:nvSpPr>
        <p:spPr>
          <a:xfrm>
            <a:off x="1015881" y="1828800"/>
            <a:ext cx="7366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Customer c = new Customer("John", "123 Main St");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0FDAF07-4352-44F2-A640-F5970B73F30A}"/>
              </a:ext>
            </a:extLst>
          </p:cNvPr>
          <p:cNvCxnSpPr/>
          <p:nvPr/>
        </p:nvCxnSpPr>
        <p:spPr bwMode="auto">
          <a:xfrm>
            <a:off x="3810000" y="2357735"/>
            <a:ext cx="4191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030D060-7913-4445-88BC-5E8A0685E9B6}"/>
              </a:ext>
            </a:extLst>
          </p:cNvPr>
          <p:cNvCxnSpPr>
            <a:cxnSpLocks/>
          </p:cNvCxnSpPr>
          <p:nvPr/>
        </p:nvCxnSpPr>
        <p:spPr bwMode="auto">
          <a:xfrm>
            <a:off x="3048000" y="2357735"/>
            <a:ext cx="609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60AAD24-DEB9-4422-9B83-816C01F6CC4C}"/>
              </a:ext>
            </a:extLst>
          </p:cNvPr>
          <p:cNvCxnSpPr>
            <a:cxnSpLocks/>
          </p:cNvCxnSpPr>
          <p:nvPr/>
        </p:nvCxnSpPr>
        <p:spPr bwMode="auto">
          <a:xfrm>
            <a:off x="3352800" y="2357735"/>
            <a:ext cx="0" cy="533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F4D60C4-88CE-41F7-A2C6-0D1DE941FD8C}"/>
              </a:ext>
            </a:extLst>
          </p:cNvPr>
          <p:cNvSpPr txBox="1"/>
          <p:nvPr/>
        </p:nvSpPr>
        <p:spPr>
          <a:xfrm>
            <a:off x="1447800" y="2967335"/>
            <a:ext cx="36662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Use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 keyword like</a:t>
            </a:r>
          </a:p>
          <a:p>
            <a:r>
              <a:rPr lang="en-US" dirty="0"/>
              <a:t>when creating an array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57BDD66-D9A7-4089-9244-FC47C41C93EA}"/>
              </a:ext>
            </a:extLst>
          </p:cNvPr>
          <p:cNvCxnSpPr>
            <a:cxnSpLocks/>
          </p:cNvCxnSpPr>
          <p:nvPr/>
        </p:nvCxnSpPr>
        <p:spPr bwMode="auto">
          <a:xfrm>
            <a:off x="6096000" y="2357735"/>
            <a:ext cx="0" cy="1524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EC1DE09-B4B9-4D9D-88F6-4F481F0820AF}"/>
              </a:ext>
            </a:extLst>
          </p:cNvPr>
          <p:cNvSpPr txBox="1"/>
          <p:nvPr/>
        </p:nvSpPr>
        <p:spPr>
          <a:xfrm>
            <a:off x="4191000" y="4034135"/>
            <a:ext cx="39221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Call one of the constructors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0CD9C41-6103-4E42-A976-A8EADF58DF23}"/>
              </a:ext>
            </a:extLst>
          </p:cNvPr>
          <p:cNvSpPr txBox="1"/>
          <p:nvPr/>
        </p:nvSpPr>
        <p:spPr>
          <a:xfrm>
            <a:off x="990600" y="4724400"/>
            <a:ext cx="41878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System.out.println</a:t>
            </a:r>
            <a:r>
              <a:rPr lang="en-US" dirty="0"/>
              <a:t>( c</a:t>
            </a:r>
            <a:r>
              <a:rPr lang="en-US" b="1" dirty="0"/>
              <a:t>.</a:t>
            </a:r>
            <a:r>
              <a:rPr lang="en-US" dirty="0"/>
              <a:t>name );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5D4A1D-7F85-4193-9CBE-69DB9B3A86DF}"/>
              </a:ext>
            </a:extLst>
          </p:cNvPr>
          <p:cNvCxnSpPr>
            <a:cxnSpLocks/>
          </p:cNvCxnSpPr>
          <p:nvPr/>
        </p:nvCxnSpPr>
        <p:spPr bwMode="auto">
          <a:xfrm>
            <a:off x="3657600" y="5257800"/>
            <a:ext cx="1143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5C50803-4D54-49B3-8578-9EED5F528F44}"/>
              </a:ext>
            </a:extLst>
          </p:cNvPr>
          <p:cNvCxnSpPr/>
          <p:nvPr/>
        </p:nvCxnSpPr>
        <p:spPr bwMode="auto">
          <a:xfrm>
            <a:off x="4191000" y="5257800"/>
            <a:ext cx="0" cy="533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C0908DF2-DBD8-4A13-A6DB-3B419B69B10B}"/>
              </a:ext>
            </a:extLst>
          </p:cNvPr>
          <p:cNvSpPr txBox="1"/>
          <p:nvPr/>
        </p:nvSpPr>
        <p:spPr>
          <a:xfrm>
            <a:off x="990600" y="5867400"/>
            <a:ext cx="764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Use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/>
              <a:t> operator to access object fields and methods</a:t>
            </a:r>
          </a:p>
        </p:txBody>
      </p:sp>
    </p:spTree>
    <p:extLst>
      <p:ext uri="{BB962C8B-B14F-4D97-AF65-F5344CB8AC3E}">
        <p14:creationId xmlns:p14="http://schemas.microsoft.com/office/powerpoint/2010/main" val="26836035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436BB-C131-47E9-BB28-D295E2399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As Type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C0642-F37A-4461-A6B0-A669B51A4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143000"/>
          </a:xfrm>
        </p:spPr>
        <p:txBody>
          <a:bodyPr/>
          <a:lstStyle/>
          <a:p>
            <a:r>
              <a:rPr lang="en-US" dirty="0"/>
              <a:t>A class can be considered a user-defined type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5E353E-14CF-473A-98C1-134EC8A14A30}"/>
              </a:ext>
            </a:extLst>
          </p:cNvPr>
          <p:cNvSpPr txBox="1"/>
          <p:nvPr/>
        </p:nvSpPr>
        <p:spPr>
          <a:xfrm>
            <a:off x="1066800" y="5100935"/>
            <a:ext cx="6421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Customer[] customers = new Customer[100];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0419F9-75F1-493A-B446-DAA0C2A5F1D8}"/>
              </a:ext>
            </a:extLst>
          </p:cNvPr>
          <p:cNvSpPr txBox="1"/>
          <p:nvPr/>
        </p:nvSpPr>
        <p:spPr>
          <a:xfrm>
            <a:off x="1066800" y="3352800"/>
            <a:ext cx="7366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Customer c = new Customer("John", "123 Main St");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0767CBD-3575-4190-800B-20144934BE3A}"/>
              </a:ext>
            </a:extLst>
          </p:cNvPr>
          <p:cNvSpPr txBox="1"/>
          <p:nvPr/>
        </p:nvSpPr>
        <p:spPr>
          <a:xfrm>
            <a:off x="3725340" y="4191000"/>
            <a:ext cx="9287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Type</a:t>
            </a:r>
            <a:endParaRPr lang="en-US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E005FC1-620D-4D3C-953B-60D0E3B91D4C}"/>
              </a:ext>
            </a:extLst>
          </p:cNvPr>
          <p:cNvCxnSpPr/>
          <p:nvPr/>
        </p:nvCxnSpPr>
        <p:spPr bwMode="auto">
          <a:xfrm flipH="1" flipV="1">
            <a:off x="1803519" y="3886200"/>
            <a:ext cx="1828800" cy="381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A48C29B-3F11-4A95-91DB-C01A0906B5CD}"/>
              </a:ext>
            </a:extLst>
          </p:cNvPr>
          <p:cNvCxnSpPr>
            <a:cxnSpLocks/>
          </p:cNvCxnSpPr>
          <p:nvPr/>
        </p:nvCxnSpPr>
        <p:spPr bwMode="auto">
          <a:xfrm flipH="1">
            <a:off x="1905000" y="4572000"/>
            <a:ext cx="1727319" cy="52893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12B4BB4-DCE0-44A1-9CA2-CADEBE384DC0}"/>
              </a:ext>
            </a:extLst>
          </p:cNvPr>
          <p:cNvCxnSpPr>
            <a:cxnSpLocks/>
          </p:cNvCxnSpPr>
          <p:nvPr/>
        </p:nvCxnSpPr>
        <p:spPr bwMode="auto">
          <a:xfrm>
            <a:off x="4654120" y="4533974"/>
            <a:ext cx="1213280" cy="56696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058230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E1A75-BA80-4E21-A237-DDCCCC6FF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Banking System: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A023E-6963-4F0C-A44D-A3A892A57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bank manages a number of customers and accounts</a:t>
            </a:r>
          </a:p>
          <a:p>
            <a:pPr lvl="1"/>
            <a:r>
              <a:rPr lang="en-US" dirty="0"/>
              <a:t>Use arrays to store customers and accounts</a:t>
            </a:r>
          </a:p>
          <a:p>
            <a:pPr lvl="1"/>
            <a:r>
              <a:rPr lang="en-US" dirty="0"/>
              <a:t>Use counts to keep track the actual number of customers and accounts</a:t>
            </a:r>
          </a:p>
        </p:txBody>
      </p:sp>
    </p:spTree>
    <p:extLst>
      <p:ext uri="{BB962C8B-B14F-4D97-AF65-F5344CB8AC3E}">
        <p14:creationId xmlns:p14="http://schemas.microsoft.com/office/powerpoint/2010/main" val="2489874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1E8BE-ED80-4115-8063-8CDB6AB5E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Are More Than Just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41C66-29A5-428B-9572-E4101F4D6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Example: add account operations like deposit, withdraw, and get balance</a:t>
            </a:r>
          </a:p>
        </p:txBody>
      </p:sp>
    </p:spTree>
    <p:extLst>
      <p:ext uri="{BB962C8B-B14F-4D97-AF65-F5344CB8AC3E}">
        <p14:creationId xmlns:p14="http://schemas.microsoft.com/office/powerpoint/2010/main" val="3753135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>
            <a:extLst>
              <a:ext uri="{FF2B5EF4-FFF2-40B4-BE49-F238E27FC236}">
                <a16:creationId xmlns:a16="http://schemas.microsoft.com/office/drawing/2014/main" id="{E6F60C93-2DFD-4FD2-9C8F-F9ABAD2602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altLang="en-US" dirty="0"/>
              <a:t> vs Non-static</a:t>
            </a:r>
          </a:p>
        </p:txBody>
      </p:sp>
      <p:sp>
        <p:nvSpPr>
          <p:cNvPr id="16281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F5E6F88F-3E6E-4680-8A98-E757D30221F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A </a:t>
            </a:r>
            <a:r>
              <a:rPr lang="en-US" altLang="en-US" sz="2800">
                <a:latin typeface="Courier New" panose="02070309020205020404" pitchFamily="49" charset="0"/>
              </a:rPr>
              <a:t>static</a:t>
            </a:r>
            <a:r>
              <a:rPr lang="en-US" altLang="en-US" sz="2800"/>
              <a:t> member of a class is shared by all objects of the class</a:t>
            </a:r>
          </a:p>
        </p:txBody>
      </p:sp>
      <p:sp>
        <p:nvSpPr>
          <p:cNvPr id="162820" name="Text Box 4">
            <a:extLst>
              <a:ext uri="{FF2B5EF4-FFF2-40B4-BE49-F238E27FC236}">
                <a16:creationId xmlns:a16="http://schemas.microsoft.com/office/drawing/2014/main" id="{A5B05808-C1E5-40CE-9479-6D6E5B75F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1600200"/>
            <a:ext cx="2981325" cy="503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 dirty="0"/>
              <a:t>public class Foo {</a:t>
            </a:r>
          </a:p>
          <a:p>
            <a:endParaRPr lang="en-US" altLang="en-US" sz="1800" dirty="0"/>
          </a:p>
          <a:p>
            <a:r>
              <a:rPr lang="en-US" altLang="en-US" sz="1800" dirty="0"/>
              <a:t>    static </a:t>
            </a:r>
            <a:r>
              <a:rPr lang="en-US" altLang="en-US" sz="1800" dirty="0" err="1"/>
              <a:t>int</a:t>
            </a:r>
            <a:r>
              <a:rPr lang="en-US" altLang="en-US" sz="1800" dirty="0"/>
              <a:t> a = 0;</a:t>
            </a:r>
          </a:p>
          <a:p>
            <a:r>
              <a:rPr lang="en-US" altLang="en-US" sz="1800" dirty="0"/>
              <a:t>    </a:t>
            </a:r>
            <a:r>
              <a:rPr lang="en-US" altLang="en-US" sz="1800" dirty="0" err="1"/>
              <a:t>int</a:t>
            </a:r>
            <a:r>
              <a:rPr lang="en-US" altLang="en-US" sz="1800" dirty="0"/>
              <a:t> b;</a:t>
            </a:r>
          </a:p>
          <a:p>
            <a:endParaRPr lang="en-US" altLang="en-US" sz="1800" dirty="0"/>
          </a:p>
          <a:p>
            <a:r>
              <a:rPr lang="en-US" altLang="en-US" sz="1800" dirty="0"/>
              <a:t>    Foo() { b = 0; }</a:t>
            </a:r>
          </a:p>
          <a:p>
            <a:endParaRPr lang="en-US" altLang="en-US" sz="1800" dirty="0"/>
          </a:p>
          <a:p>
            <a:r>
              <a:rPr lang="en-US" altLang="en-US" sz="1800" dirty="0"/>
              <a:t>    public void </a:t>
            </a:r>
            <a:r>
              <a:rPr lang="en-US" altLang="en-US" sz="1800" dirty="0" err="1"/>
              <a:t>inc</a:t>
            </a:r>
            <a:r>
              <a:rPr lang="en-US" altLang="en-US" sz="1800" dirty="0"/>
              <a:t>()</a:t>
            </a:r>
          </a:p>
          <a:p>
            <a:r>
              <a:rPr lang="en-US" altLang="en-US" sz="1800" dirty="0"/>
              <a:t>    {</a:t>
            </a:r>
          </a:p>
          <a:p>
            <a:r>
              <a:rPr lang="en-US" altLang="en-US" sz="1800" dirty="0"/>
              <a:t>        ++a; ++b;</a:t>
            </a:r>
          </a:p>
          <a:p>
            <a:r>
              <a:rPr lang="en-US" altLang="en-US" sz="1800" dirty="0"/>
              <a:t>    }</a:t>
            </a:r>
          </a:p>
          <a:p>
            <a:endParaRPr lang="en-US" altLang="en-US" sz="1800" dirty="0"/>
          </a:p>
          <a:p>
            <a:r>
              <a:rPr lang="en-US" altLang="en-US" sz="1800" dirty="0"/>
              <a:t>    public void print()</a:t>
            </a:r>
          </a:p>
          <a:p>
            <a:r>
              <a:rPr lang="en-US" altLang="en-US" sz="1800" dirty="0"/>
              <a:t>    {</a:t>
            </a:r>
          </a:p>
          <a:p>
            <a:r>
              <a:rPr lang="en-US" altLang="en-US" sz="1800" dirty="0"/>
              <a:t>        </a:t>
            </a:r>
            <a:r>
              <a:rPr lang="en-US" altLang="en-US" sz="1800" dirty="0" err="1"/>
              <a:t>System.out.println</a:t>
            </a:r>
            <a:r>
              <a:rPr lang="en-US" altLang="en-US" sz="1800" dirty="0"/>
              <a:t>(a);</a:t>
            </a:r>
          </a:p>
          <a:p>
            <a:r>
              <a:rPr lang="en-US" altLang="en-US" sz="1800" dirty="0"/>
              <a:t>        </a:t>
            </a:r>
            <a:r>
              <a:rPr lang="en-US" altLang="en-US" sz="1800" dirty="0" err="1"/>
              <a:t>System.out.println</a:t>
            </a:r>
            <a:r>
              <a:rPr lang="en-US" altLang="en-US" sz="1800" dirty="0"/>
              <a:t>(b);</a:t>
            </a:r>
          </a:p>
          <a:p>
            <a:r>
              <a:rPr lang="en-US" altLang="en-US" sz="1800" dirty="0"/>
              <a:t>    }</a:t>
            </a:r>
          </a:p>
          <a:p>
            <a:r>
              <a:rPr lang="en-US" altLang="en-US" sz="1800" dirty="0"/>
              <a:t>}</a:t>
            </a:r>
          </a:p>
        </p:txBody>
      </p:sp>
      <p:sp>
        <p:nvSpPr>
          <p:cNvPr id="162821" name="Text Box 5">
            <a:extLst>
              <a:ext uri="{FF2B5EF4-FFF2-40B4-BE49-F238E27FC236}">
                <a16:creationId xmlns:a16="http://schemas.microsoft.com/office/drawing/2014/main" id="{2CF8FD36-CEEA-41F1-A696-C779E1CBF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962400"/>
            <a:ext cx="2792752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 dirty="0"/>
              <a:t>Foo f1 = new Foo();</a:t>
            </a:r>
          </a:p>
          <a:p>
            <a:r>
              <a:rPr lang="en-US" altLang="en-US" sz="1800" dirty="0"/>
              <a:t>Foo f2 = new Foo();</a:t>
            </a:r>
          </a:p>
          <a:p>
            <a:endParaRPr lang="en-US" altLang="en-US" sz="1800" dirty="0"/>
          </a:p>
          <a:p>
            <a:r>
              <a:rPr lang="en-US" altLang="en-US" sz="1800" dirty="0"/>
              <a:t>f1.print(); f2.print(); // ??</a:t>
            </a:r>
          </a:p>
          <a:p>
            <a:endParaRPr lang="en-US" altLang="en-US" sz="1800" dirty="0"/>
          </a:p>
          <a:p>
            <a:r>
              <a:rPr lang="en-US" altLang="en-US" sz="1800" dirty="0"/>
              <a:t>f1.inc(); f1.print(); // ??</a:t>
            </a:r>
          </a:p>
          <a:p>
            <a:endParaRPr lang="en-US" altLang="en-US" sz="1800" dirty="0"/>
          </a:p>
          <a:p>
            <a:r>
              <a:rPr lang="en-US" altLang="en-US" sz="1800" dirty="0"/>
              <a:t>f2.inc(); f2.print(); // ??</a:t>
            </a:r>
          </a:p>
        </p:txBody>
      </p:sp>
    </p:spTree>
    <p:extLst>
      <p:ext uri="{BB962C8B-B14F-4D97-AF65-F5344CB8AC3E}">
        <p14:creationId xmlns:p14="http://schemas.microsoft.com/office/powerpoint/2010/main" val="7047238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6B6B4-C267-40E5-8A42-7C39E9E8C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 An Object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941ED-9CD0-40AD-BFC8-03789B34E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Example: open an account in a bank</a:t>
            </a:r>
          </a:p>
          <a:p>
            <a:pPr lvl="1"/>
            <a:r>
              <a:rPr lang="en-US" dirty="0"/>
              <a:t>(name, address, initial deposit)</a:t>
            </a:r>
          </a:p>
          <a:p>
            <a:r>
              <a:rPr lang="en-US" dirty="0"/>
              <a:t>Just like arrays, objects are created on the heap</a:t>
            </a:r>
          </a:p>
          <a:p>
            <a:r>
              <a:rPr lang="en-US" dirty="0"/>
              <a:t>Returning an object means returning the </a:t>
            </a:r>
            <a:r>
              <a:rPr lang="en-US" i="1" dirty="0"/>
              <a:t>reference</a:t>
            </a:r>
            <a:r>
              <a:rPr lang="en-US" dirty="0"/>
              <a:t> (i.e. the address) of the object</a:t>
            </a:r>
          </a:p>
        </p:txBody>
      </p:sp>
    </p:spTree>
    <p:extLst>
      <p:ext uri="{BB962C8B-B14F-4D97-AF65-F5344CB8AC3E}">
        <p14:creationId xmlns:p14="http://schemas.microsoft.com/office/powerpoint/2010/main" val="35799994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06779-16E6-4027-A501-D52DE51D5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Object to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BAC2F-8EFE-4646-A0E3-E35CAAFE1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arrays, object parameters are </a:t>
            </a:r>
            <a:r>
              <a:rPr lang="en-US" i="1" dirty="0"/>
              <a:t>pass-by-reference</a:t>
            </a:r>
          </a:p>
          <a:p>
            <a:r>
              <a:rPr lang="en-US" dirty="0"/>
              <a:t>Example: transfer money from one account to another</a:t>
            </a:r>
          </a:p>
        </p:txBody>
      </p:sp>
    </p:spTree>
    <p:extLst>
      <p:ext uri="{BB962C8B-B14F-4D97-AF65-F5344CB8AC3E}">
        <p14:creationId xmlns:p14="http://schemas.microsoft.com/office/powerpoint/2010/main" val="42863732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26">
            <a:extLst>
              <a:ext uri="{FF2B5EF4-FFF2-40B4-BE49-F238E27FC236}">
                <a16:creationId xmlns:a16="http://schemas.microsoft.com/office/drawing/2014/main" id="{351B1BC7-22A6-4E9C-BA75-871C824BFE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Keyword </a:t>
            </a:r>
            <a:r>
              <a:rPr lang="en-US" altLang="en-US">
                <a:latin typeface="Courier New" panose="02070309020205020404" pitchFamily="49" charset="0"/>
              </a:rPr>
              <a:t>this</a:t>
            </a:r>
          </a:p>
        </p:txBody>
      </p:sp>
      <p:sp>
        <p:nvSpPr>
          <p:cNvPr id="152579" name="Rectangle 1027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C55A0E0B-E224-461B-8D0B-543B7B34AE7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 dirty="0"/>
              <a:t>A reference to an object itself</a:t>
            </a:r>
          </a:p>
          <a:p>
            <a:pPr lvl="1"/>
            <a:r>
              <a:rPr lang="en-US" altLang="en-US" sz="2400" i="1" dirty="0"/>
              <a:t>De-shadowing</a:t>
            </a:r>
          </a:p>
          <a:p>
            <a:r>
              <a:rPr lang="en-US" altLang="en-US" sz="2800" dirty="0"/>
              <a:t>A reference to a constructor</a:t>
            </a:r>
          </a:p>
        </p:txBody>
      </p:sp>
      <p:sp>
        <p:nvSpPr>
          <p:cNvPr id="152580" name="Text Box 1028">
            <a:extLst>
              <a:ext uri="{FF2B5EF4-FFF2-40B4-BE49-F238E27FC236}">
                <a16:creationId xmlns:a16="http://schemas.microsoft.com/office/drawing/2014/main" id="{760AAD0C-D2A7-49A1-B0B9-79E8376A4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987550"/>
            <a:ext cx="2708562" cy="3939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en-US" sz="2000" dirty="0"/>
              <a:t>public class Foo {</a:t>
            </a:r>
          </a:p>
          <a:p>
            <a:pPr>
              <a:spcAft>
                <a:spcPts val="2400"/>
              </a:spcAft>
            </a:pPr>
            <a:r>
              <a:rPr lang="en-US" altLang="en-US" sz="2000" dirty="0"/>
              <a:t>    </a:t>
            </a:r>
            <a:r>
              <a:rPr lang="en-US" altLang="en-US" sz="2000" dirty="0" err="1"/>
              <a:t>int</a:t>
            </a:r>
            <a:r>
              <a:rPr lang="en-US" altLang="en-US" sz="2000" dirty="0"/>
              <a:t> x;</a:t>
            </a:r>
          </a:p>
          <a:p>
            <a:pPr>
              <a:spcAft>
                <a:spcPts val="600"/>
              </a:spcAft>
            </a:pPr>
            <a:r>
              <a:rPr lang="en-US" altLang="en-US" sz="2000" dirty="0"/>
              <a:t>    public Foo( </a:t>
            </a:r>
            <a:r>
              <a:rPr lang="en-US" altLang="en-US" sz="2000" dirty="0" err="1"/>
              <a:t>int</a:t>
            </a:r>
            <a:r>
              <a:rPr lang="en-US" altLang="en-US" sz="2000" dirty="0"/>
              <a:t> x ) {</a:t>
            </a:r>
          </a:p>
          <a:p>
            <a:pPr>
              <a:spcAft>
                <a:spcPts val="600"/>
              </a:spcAft>
            </a:pPr>
            <a:r>
              <a:rPr lang="en-US" altLang="en-US" sz="2000" dirty="0"/>
              <a:t>        </a:t>
            </a:r>
            <a:r>
              <a:rPr lang="en-US" altLang="en-US" sz="2000" dirty="0" err="1">
                <a:solidFill>
                  <a:schemeClr val="tx2"/>
                </a:solidFill>
              </a:rPr>
              <a:t>this</a:t>
            </a:r>
            <a:r>
              <a:rPr lang="en-US" altLang="en-US" sz="2000" dirty="0" err="1"/>
              <a:t>.x</a:t>
            </a:r>
            <a:r>
              <a:rPr lang="en-US" altLang="en-US" sz="2000" dirty="0"/>
              <a:t> = x;</a:t>
            </a:r>
          </a:p>
          <a:p>
            <a:pPr>
              <a:spcAft>
                <a:spcPts val="2400"/>
              </a:spcAft>
            </a:pPr>
            <a:r>
              <a:rPr lang="en-US" altLang="en-US" sz="2000" dirty="0"/>
              <a:t>    }</a:t>
            </a:r>
          </a:p>
          <a:p>
            <a:pPr>
              <a:spcAft>
                <a:spcPts val="600"/>
              </a:spcAft>
            </a:pPr>
            <a:r>
              <a:rPr lang="en-US" altLang="en-US" sz="2000" dirty="0"/>
              <a:t>    public Foo() {</a:t>
            </a:r>
          </a:p>
          <a:p>
            <a:pPr>
              <a:spcAft>
                <a:spcPts val="600"/>
              </a:spcAft>
            </a:pPr>
            <a:r>
              <a:rPr lang="en-US" altLang="en-US" sz="2000" dirty="0"/>
              <a:t>        </a:t>
            </a:r>
            <a:r>
              <a:rPr lang="en-US" altLang="en-US" sz="2000" dirty="0">
                <a:solidFill>
                  <a:schemeClr val="tx2"/>
                </a:solidFill>
              </a:rPr>
              <a:t>this</a:t>
            </a:r>
            <a:r>
              <a:rPr lang="en-US" altLang="en-US" sz="2000" dirty="0"/>
              <a:t>(-1);</a:t>
            </a:r>
          </a:p>
          <a:p>
            <a:pPr>
              <a:spcAft>
                <a:spcPts val="600"/>
              </a:spcAft>
            </a:pPr>
            <a:r>
              <a:rPr lang="en-US" altLang="en-US" sz="2000" dirty="0"/>
              <a:t>    }</a:t>
            </a:r>
          </a:p>
          <a:p>
            <a:pPr>
              <a:spcAft>
                <a:spcPts val="600"/>
              </a:spcAft>
            </a:pPr>
            <a:r>
              <a:rPr lang="en-US" altLang="en-US" sz="2000" dirty="0"/>
              <a:t>}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B233D008-4278-4851-AE34-3F8B36805E03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6515068" y="3351752"/>
            <a:ext cx="1073787" cy="85357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01D08115-D207-4A4C-849D-2ABA4826878D}"/>
              </a:ext>
            </a:extLst>
          </p:cNvPr>
          <p:cNvSpPr txBox="1"/>
          <p:nvPr/>
        </p:nvSpPr>
        <p:spPr>
          <a:xfrm>
            <a:off x="6629400" y="4191000"/>
            <a:ext cx="2334613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The parameter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000" dirty="0"/>
              <a:t> </a:t>
            </a:r>
            <a:r>
              <a:rPr lang="en-US" sz="2000" i="1" dirty="0"/>
              <a:t>shadows</a:t>
            </a:r>
            <a:r>
              <a:rPr lang="en-US" sz="2000" dirty="0"/>
              <a:t> the</a:t>
            </a:r>
          </a:p>
          <a:p>
            <a:r>
              <a:rPr lang="en-US" sz="2000" dirty="0"/>
              <a:t>field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000" dirty="0"/>
              <a:t>, meaning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000" dirty="0"/>
              <a:t> inside the</a:t>
            </a:r>
          </a:p>
          <a:p>
            <a:r>
              <a:rPr lang="en-US" sz="2000" dirty="0"/>
              <a:t>method refers to</a:t>
            </a:r>
          </a:p>
          <a:p>
            <a:r>
              <a:rPr lang="en-US" sz="2000" dirty="0"/>
              <a:t>the parameter</a:t>
            </a:r>
          </a:p>
          <a:p>
            <a:r>
              <a:rPr lang="en-US" sz="2000" dirty="0"/>
              <a:t>instead of the field</a:t>
            </a:r>
          </a:p>
        </p:txBody>
      </p:sp>
    </p:spTree>
    <p:extLst>
      <p:ext uri="{BB962C8B-B14F-4D97-AF65-F5344CB8AC3E}">
        <p14:creationId xmlns:p14="http://schemas.microsoft.com/office/powerpoint/2010/main" val="3869698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4C4B4-8EB0-41EE-BB0E-958330EE2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9E822-8535-4A07-8084-A9529F1324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r>
              <a:rPr lang="en-US" dirty="0"/>
              <a:t>To process data using computers, we first need to represent the data in a programming language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8CC5A0-3E6D-4483-8C4B-FC25A6E9B517}"/>
              </a:ext>
            </a:extLst>
          </p:cNvPr>
          <p:cNvSpPr txBox="1"/>
          <p:nvPr/>
        </p:nvSpPr>
        <p:spPr>
          <a:xfrm>
            <a:off x="6144513" y="1981200"/>
            <a:ext cx="521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BB5E4E-FDBD-4845-AF59-87D463CBDAF8}"/>
              </a:ext>
            </a:extLst>
          </p:cNvPr>
          <p:cNvSpPr txBox="1"/>
          <p:nvPr/>
        </p:nvSpPr>
        <p:spPr>
          <a:xfrm>
            <a:off x="7543800" y="1981200"/>
            <a:ext cx="5293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int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F44E07-8FDC-4696-A3DE-D6017921EF6B}"/>
              </a:ext>
            </a:extLst>
          </p:cNvPr>
          <p:cNvSpPr txBox="1"/>
          <p:nvPr/>
        </p:nvSpPr>
        <p:spPr>
          <a:xfrm>
            <a:off x="5546593" y="2667000"/>
            <a:ext cx="11192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3.1415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5E11A9-6F91-473C-9D14-9C7B16617582}"/>
              </a:ext>
            </a:extLst>
          </p:cNvPr>
          <p:cNvSpPr txBox="1"/>
          <p:nvPr/>
        </p:nvSpPr>
        <p:spPr>
          <a:xfrm>
            <a:off x="7543800" y="2667000"/>
            <a:ext cx="1095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double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1131B6-67AA-43ED-A2DC-D0EE61BF9A8E}"/>
              </a:ext>
            </a:extLst>
          </p:cNvPr>
          <p:cNvSpPr txBox="1"/>
          <p:nvPr/>
        </p:nvSpPr>
        <p:spPr>
          <a:xfrm>
            <a:off x="5592183" y="3431232"/>
            <a:ext cx="1073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"hello"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0F578A-CE3D-42CA-A5E0-F083F9F607A1}"/>
              </a:ext>
            </a:extLst>
          </p:cNvPr>
          <p:cNvSpPr txBox="1"/>
          <p:nvPr/>
        </p:nvSpPr>
        <p:spPr>
          <a:xfrm>
            <a:off x="7543800" y="3431232"/>
            <a:ext cx="981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String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0F30688-5C0B-4884-9E8B-DFC34219482E}"/>
              </a:ext>
            </a:extLst>
          </p:cNvPr>
          <p:cNvSpPr txBox="1"/>
          <p:nvPr/>
        </p:nvSpPr>
        <p:spPr>
          <a:xfrm>
            <a:off x="4924628" y="4211652"/>
            <a:ext cx="1741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90, 100, 95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DBC4AD9-C4D4-4881-8FAD-A5A94316C5AA}"/>
              </a:ext>
            </a:extLst>
          </p:cNvPr>
          <p:cNvSpPr txBox="1"/>
          <p:nvPr/>
        </p:nvSpPr>
        <p:spPr>
          <a:xfrm>
            <a:off x="7543800" y="4211652"/>
            <a:ext cx="766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  <a:r>
              <a:rPr lang="en-US"/>
              <a:t>nt</a:t>
            </a:r>
            <a:r>
              <a:rPr lang="en-US" dirty="0"/>
              <a:t>[]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EACFBC-CB9F-495A-948C-0A886A318D58}"/>
              </a:ext>
            </a:extLst>
          </p:cNvPr>
          <p:cNvSpPr txBox="1"/>
          <p:nvPr/>
        </p:nvSpPr>
        <p:spPr>
          <a:xfrm>
            <a:off x="4924628" y="4866884"/>
            <a:ext cx="174118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90, 100, 95</a:t>
            </a:r>
          </a:p>
          <a:p>
            <a:r>
              <a:rPr lang="en-US" dirty="0"/>
              <a:t>85, 90, 100</a:t>
            </a:r>
          </a:p>
          <a:p>
            <a:r>
              <a:rPr lang="en-US" dirty="0"/>
              <a:t>79, 80, 90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A61E8EE-1C51-4D02-BEF4-81A2E440CFA5}"/>
              </a:ext>
            </a:extLst>
          </p:cNvPr>
          <p:cNvSpPr txBox="1"/>
          <p:nvPr/>
        </p:nvSpPr>
        <p:spPr>
          <a:xfrm>
            <a:off x="7543800" y="5253335"/>
            <a:ext cx="10038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int</a:t>
            </a:r>
            <a:r>
              <a:rPr lang="en-US" dirty="0"/>
              <a:t>[][]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E36E950-1AF7-4804-91C2-66B1DB4B646E}"/>
              </a:ext>
            </a:extLst>
          </p:cNvPr>
          <p:cNvCxnSpPr>
            <a:cxnSpLocks/>
          </p:cNvCxnSpPr>
          <p:nvPr/>
        </p:nvCxnSpPr>
        <p:spPr bwMode="auto">
          <a:xfrm>
            <a:off x="6858000" y="2209800"/>
            <a:ext cx="6096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0BB34E7-88BC-48E4-8F65-F603D104017F}"/>
              </a:ext>
            </a:extLst>
          </p:cNvPr>
          <p:cNvCxnSpPr>
            <a:cxnSpLocks/>
          </p:cNvCxnSpPr>
          <p:nvPr/>
        </p:nvCxnSpPr>
        <p:spPr bwMode="auto">
          <a:xfrm>
            <a:off x="6858000" y="2895600"/>
            <a:ext cx="6096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283038D-017E-4BA2-B170-FF0AA7C31DD7}"/>
              </a:ext>
            </a:extLst>
          </p:cNvPr>
          <p:cNvCxnSpPr>
            <a:cxnSpLocks/>
          </p:cNvCxnSpPr>
          <p:nvPr/>
        </p:nvCxnSpPr>
        <p:spPr bwMode="auto">
          <a:xfrm>
            <a:off x="6858000" y="3657600"/>
            <a:ext cx="6096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2B97887-7906-4A71-9084-6FF3042284C9}"/>
              </a:ext>
            </a:extLst>
          </p:cNvPr>
          <p:cNvCxnSpPr>
            <a:cxnSpLocks/>
          </p:cNvCxnSpPr>
          <p:nvPr/>
        </p:nvCxnSpPr>
        <p:spPr bwMode="auto">
          <a:xfrm>
            <a:off x="6858000" y="4419600"/>
            <a:ext cx="6096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D2E3FFA-EB09-414C-9F0F-6C3941B29D86}"/>
              </a:ext>
            </a:extLst>
          </p:cNvPr>
          <p:cNvCxnSpPr>
            <a:cxnSpLocks/>
          </p:cNvCxnSpPr>
          <p:nvPr/>
        </p:nvCxnSpPr>
        <p:spPr bwMode="auto">
          <a:xfrm>
            <a:off x="6858000" y="5486400"/>
            <a:ext cx="6096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7282834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F9FF4-3A3C-447F-9809-44FDC3B94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About OO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20F56-CC5F-49FD-8937-E8E55C9A3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Encapsulation</a:t>
            </a:r>
          </a:p>
          <a:p>
            <a:r>
              <a:rPr lang="en-US" dirty="0"/>
              <a:t>Inheritance</a:t>
            </a:r>
          </a:p>
          <a:p>
            <a:r>
              <a:rPr lang="en-US" dirty="0"/>
              <a:t>Polymorphism</a:t>
            </a:r>
          </a:p>
        </p:txBody>
      </p:sp>
    </p:spTree>
    <p:extLst>
      <p:ext uri="{BB962C8B-B14F-4D97-AF65-F5344CB8AC3E}">
        <p14:creationId xmlns:p14="http://schemas.microsoft.com/office/powerpoint/2010/main" val="33336979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583BE-91C4-4DE8-8F8F-8AD36B9F4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95C18-E08F-4171-BBE0-D2A815CA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Chapter 9 of the textbook</a:t>
            </a:r>
          </a:p>
        </p:txBody>
      </p:sp>
    </p:spTree>
    <p:extLst>
      <p:ext uri="{BB962C8B-B14F-4D97-AF65-F5344CB8AC3E}">
        <p14:creationId xmlns:p14="http://schemas.microsoft.com/office/powerpoint/2010/main" val="2766691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24278-AFBC-4C36-8F8F-BA91ADC3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Banking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EC41E-7264-4C94-8D88-DE35E4E9C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2667000"/>
          </a:xfrm>
        </p:spPr>
        <p:txBody>
          <a:bodyPr/>
          <a:lstStyle/>
          <a:p>
            <a:r>
              <a:rPr lang="en-US" dirty="0"/>
              <a:t>Create a banking system that helps a bank to manage customers and accounts, e.g. open an account, get the balance of an account, deposit, withdraw, transfer, and so 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0F188D-1BCD-4DE5-B9BA-011066AEB207}"/>
              </a:ext>
            </a:extLst>
          </p:cNvPr>
          <p:cNvSpPr txBox="1"/>
          <p:nvPr/>
        </p:nvSpPr>
        <p:spPr>
          <a:xfrm>
            <a:off x="826635" y="4876800"/>
            <a:ext cx="78601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How do we represent customers and accounts??</a:t>
            </a:r>
          </a:p>
        </p:txBody>
      </p:sp>
    </p:spTree>
    <p:extLst>
      <p:ext uri="{BB962C8B-B14F-4D97-AF65-F5344CB8AC3E}">
        <p14:creationId xmlns:p14="http://schemas.microsoft.com/office/powerpoint/2010/main" val="45219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418F5-756B-4EAF-B185-120FCC200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Information Do We Need to Keep?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7DF9CF-9FF3-4186-A6DE-DE8C4DDC2A4A}"/>
              </a:ext>
            </a:extLst>
          </p:cNvPr>
          <p:cNvSpPr txBox="1"/>
          <p:nvPr/>
        </p:nvSpPr>
        <p:spPr>
          <a:xfrm>
            <a:off x="1645910" y="2057400"/>
            <a:ext cx="16979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Customer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557DA3-F107-4CA3-9EEA-DC6EB8835018}"/>
              </a:ext>
            </a:extLst>
          </p:cNvPr>
          <p:cNvSpPr txBox="1"/>
          <p:nvPr/>
        </p:nvSpPr>
        <p:spPr>
          <a:xfrm>
            <a:off x="1057081" y="3048000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name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CE3189-720C-4489-BD1E-44682DDE0020}"/>
              </a:ext>
            </a:extLst>
          </p:cNvPr>
          <p:cNvSpPr txBox="1"/>
          <p:nvPr/>
        </p:nvSpPr>
        <p:spPr>
          <a:xfrm>
            <a:off x="762000" y="4008594"/>
            <a:ext cx="1233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address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1A431DB-CFE9-4FE8-AF8F-A3D0B772F837}"/>
              </a:ext>
            </a:extLst>
          </p:cNvPr>
          <p:cNvSpPr txBox="1"/>
          <p:nvPr/>
        </p:nvSpPr>
        <p:spPr>
          <a:xfrm>
            <a:off x="5908583" y="2057400"/>
            <a:ext cx="14452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Account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577903D-1E59-4BA6-8CB4-5EE5AC3DE5D9}"/>
              </a:ext>
            </a:extLst>
          </p:cNvPr>
          <p:cNvCxnSpPr/>
          <p:nvPr/>
        </p:nvCxnSpPr>
        <p:spPr bwMode="auto">
          <a:xfrm>
            <a:off x="2057400" y="3276600"/>
            <a:ext cx="9144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7E55611-8501-4452-8014-443F6095B141}"/>
              </a:ext>
            </a:extLst>
          </p:cNvPr>
          <p:cNvCxnSpPr/>
          <p:nvPr/>
        </p:nvCxnSpPr>
        <p:spPr bwMode="auto">
          <a:xfrm>
            <a:off x="2057400" y="4227703"/>
            <a:ext cx="9144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7A91CFC-AA98-4877-9CB3-EEB7C94EC12D}"/>
              </a:ext>
            </a:extLst>
          </p:cNvPr>
          <p:cNvSpPr txBox="1"/>
          <p:nvPr/>
        </p:nvSpPr>
        <p:spPr>
          <a:xfrm>
            <a:off x="3144715" y="3048000"/>
            <a:ext cx="981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String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C6EF052-EC62-4625-9B3F-CCBC7329A37C}"/>
              </a:ext>
            </a:extLst>
          </p:cNvPr>
          <p:cNvSpPr txBox="1"/>
          <p:nvPr/>
        </p:nvSpPr>
        <p:spPr>
          <a:xfrm>
            <a:off x="3144715" y="4008594"/>
            <a:ext cx="981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String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7750FCD-BF0F-4EB5-A23C-408C5F9B95C3}"/>
              </a:ext>
            </a:extLst>
          </p:cNvPr>
          <p:cNvSpPr txBox="1"/>
          <p:nvPr/>
        </p:nvSpPr>
        <p:spPr>
          <a:xfrm>
            <a:off x="5780212" y="3048000"/>
            <a:ext cx="425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DBF4542-651F-46B7-8788-C7BE9F76D298}"/>
              </a:ext>
            </a:extLst>
          </p:cNvPr>
          <p:cNvSpPr txBox="1"/>
          <p:nvPr/>
        </p:nvSpPr>
        <p:spPr>
          <a:xfrm>
            <a:off x="4980313" y="4008594"/>
            <a:ext cx="12250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balance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B4CBDE2-5482-458F-8C65-F642215BB669}"/>
              </a:ext>
            </a:extLst>
          </p:cNvPr>
          <p:cNvCxnSpPr/>
          <p:nvPr/>
        </p:nvCxnSpPr>
        <p:spPr bwMode="auto">
          <a:xfrm>
            <a:off x="6275713" y="3276600"/>
            <a:ext cx="9144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93ECEE5-EA82-4A3E-8FFB-1EA56B669387}"/>
              </a:ext>
            </a:extLst>
          </p:cNvPr>
          <p:cNvCxnSpPr/>
          <p:nvPr/>
        </p:nvCxnSpPr>
        <p:spPr bwMode="auto">
          <a:xfrm>
            <a:off x="6275713" y="4227703"/>
            <a:ext cx="9144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89CA8B42-DF1D-4A0F-8A6E-292DFBF366F0}"/>
              </a:ext>
            </a:extLst>
          </p:cNvPr>
          <p:cNvSpPr txBox="1"/>
          <p:nvPr/>
        </p:nvSpPr>
        <p:spPr>
          <a:xfrm>
            <a:off x="7363028" y="3048000"/>
            <a:ext cx="5293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int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F61348C-A7A3-4141-819F-FBE9CCD95BF1}"/>
              </a:ext>
            </a:extLst>
          </p:cNvPr>
          <p:cNvSpPr txBox="1"/>
          <p:nvPr/>
        </p:nvSpPr>
        <p:spPr>
          <a:xfrm>
            <a:off x="7363028" y="4008594"/>
            <a:ext cx="1095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double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AF97061-DBE8-4BDB-8113-D3CFF553936D}"/>
              </a:ext>
            </a:extLst>
          </p:cNvPr>
          <p:cNvSpPr txBox="1"/>
          <p:nvPr/>
        </p:nvSpPr>
        <p:spPr>
          <a:xfrm>
            <a:off x="5180689" y="5105401"/>
            <a:ext cx="1024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owner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73440F4-DBB4-4DD8-9E7C-94E1FB994620}"/>
              </a:ext>
            </a:extLst>
          </p:cNvPr>
          <p:cNvCxnSpPr/>
          <p:nvPr/>
        </p:nvCxnSpPr>
        <p:spPr bwMode="auto">
          <a:xfrm>
            <a:off x="6275713" y="5324510"/>
            <a:ext cx="9144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938C4E72-FF66-42FC-B616-C5C5B75D47CD}"/>
              </a:ext>
            </a:extLst>
          </p:cNvPr>
          <p:cNvSpPr txBox="1"/>
          <p:nvPr/>
        </p:nvSpPr>
        <p:spPr>
          <a:xfrm>
            <a:off x="7363028" y="5105401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??</a:t>
            </a:r>
          </a:p>
        </p:txBody>
      </p:sp>
    </p:spTree>
    <p:extLst>
      <p:ext uri="{BB962C8B-B14F-4D97-AF65-F5344CB8AC3E}">
        <p14:creationId xmlns:p14="http://schemas.microsoft.com/office/powerpoint/2010/main" val="1162683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2885D-3477-4F75-B6B0-CFCC2F7F5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Way to Implement a Bank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5AFCEB-7E97-4B0B-B4F3-F62E26583FD1}"/>
              </a:ext>
            </a:extLst>
          </p:cNvPr>
          <p:cNvSpPr txBox="1"/>
          <p:nvPr/>
        </p:nvSpPr>
        <p:spPr>
          <a:xfrm>
            <a:off x="1981200" y="2133600"/>
            <a:ext cx="4984634" cy="30623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/>
              <a:t>String[] </a:t>
            </a:r>
            <a:r>
              <a:rPr lang="en-US" sz="2800" dirty="0" err="1"/>
              <a:t>customerNames</a:t>
            </a:r>
            <a:r>
              <a:rPr lang="en-US" sz="2800" dirty="0"/>
              <a:t>;</a:t>
            </a:r>
          </a:p>
          <a:p>
            <a:pPr>
              <a:spcAft>
                <a:spcPts val="600"/>
              </a:spcAft>
            </a:pPr>
            <a:r>
              <a:rPr lang="en-US" sz="2800" dirty="0"/>
              <a:t>String[] </a:t>
            </a:r>
            <a:r>
              <a:rPr lang="en-US" sz="2800" dirty="0" err="1"/>
              <a:t>customerAddresses</a:t>
            </a:r>
            <a:r>
              <a:rPr lang="en-US" sz="2800" dirty="0"/>
              <a:t>;</a:t>
            </a:r>
          </a:p>
          <a:p>
            <a:pPr>
              <a:spcAft>
                <a:spcPts val="600"/>
              </a:spcAft>
            </a:pPr>
            <a:endParaRPr lang="en-US" sz="2800" dirty="0"/>
          </a:p>
          <a:p>
            <a:pPr>
              <a:spcAft>
                <a:spcPts val="600"/>
              </a:spcAft>
            </a:pPr>
            <a:r>
              <a:rPr lang="en-US" sz="2800" dirty="0" err="1"/>
              <a:t>int</a:t>
            </a:r>
            <a:r>
              <a:rPr lang="en-US" sz="2800" dirty="0"/>
              <a:t>[] </a:t>
            </a:r>
            <a:r>
              <a:rPr lang="en-US" sz="2800" dirty="0" err="1"/>
              <a:t>accountIds</a:t>
            </a:r>
            <a:r>
              <a:rPr lang="en-US" sz="2800" dirty="0"/>
              <a:t>;</a:t>
            </a:r>
          </a:p>
          <a:p>
            <a:pPr>
              <a:spcAft>
                <a:spcPts val="600"/>
              </a:spcAft>
            </a:pPr>
            <a:r>
              <a:rPr lang="en-US" sz="2800" dirty="0"/>
              <a:t>double[] </a:t>
            </a:r>
            <a:r>
              <a:rPr lang="en-US" sz="2800" dirty="0" err="1"/>
              <a:t>accountBalances</a:t>
            </a:r>
            <a:r>
              <a:rPr lang="en-US" sz="2800" dirty="0"/>
              <a:t>;</a:t>
            </a:r>
          </a:p>
          <a:p>
            <a:pPr>
              <a:spcAft>
                <a:spcPts val="600"/>
              </a:spcAft>
            </a:pPr>
            <a:r>
              <a:rPr lang="en-US" sz="2800" dirty="0"/>
              <a:t>String[] </a:t>
            </a:r>
            <a:r>
              <a:rPr lang="en-US" sz="2800" dirty="0" err="1"/>
              <a:t>accountOwnerNames</a:t>
            </a:r>
            <a:r>
              <a:rPr lang="en-US" sz="28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202106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2FAE6-955D-426C-A12E-FEF901D88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Better Way to Implement A Bank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CB1824-6237-4D9E-8BE0-8633327F307B}"/>
              </a:ext>
            </a:extLst>
          </p:cNvPr>
          <p:cNvSpPr txBox="1"/>
          <p:nvPr/>
        </p:nvSpPr>
        <p:spPr>
          <a:xfrm>
            <a:off x="2408072" y="4724400"/>
            <a:ext cx="3674404" cy="10310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/>
              <a:t>Customer[] customer;</a:t>
            </a:r>
          </a:p>
          <a:p>
            <a:pPr>
              <a:spcAft>
                <a:spcPts val="600"/>
              </a:spcAft>
            </a:pPr>
            <a:r>
              <a:rPr lang="en-US" sz="2800" dirty="0"/>
              <a:t>Account[] accounts;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CF3778-D5D6-4FB4-9400-32ABBEC53553}"/>
              </a:ext>
            </a:extLst>
          </p:cNvPr>
          <p:cNvSpPr txBox="1"/>
          <p:nvPr/>
        </p:nvSpPr>
        <p:spPr>
          <a:xfrm>
            <a:off x="1402994" y="1828800"/>
            <a:ext cx="261975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class Customer {</a:t>
            </a:r>
          </a:p>
          <a:p>
            <a:r>
              <a:rPr lang="en-US" dirty="0"/>
              <a:t>    String name;</a:t>
            </a:r>
          </a:p>
          <a:p>
            <a:r>
              <a:rPr lang="en-US" dirty="0"/>
              <a:t>    String address;</a:t>
            </a:r>
          </a:p>
          <a:p>
            <a:r>
              <a:rPr lang="en-US" dirty="0"/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8CA33A-5F4F-419E-A729-B0B8F9D25FD6}"/>
              </a:ext>
            </a:extLst>
          </p:cNvPr>
          <p:cNvSpPr txBox="1"/>
          <p:nvPr/>
        </p:nvSpPr>
        <p:spPr>
          <a:xfrm>
            <a:off x="4788032" y="1828800"/>
            <a:ext cx="29081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class Account {</a:t>
            </a:r>
          </a:p>
          <a:p>
            <a:r>
              <a:rPr lang="en-US" dirty="0"/>
              <a:t>    </a:t>
            </a:r>
            <a:r>
              <a:rPr lang="en-US" dirty="0" err="1"/>
              <a:t>int</a:t>
            </a:r>
            <a:r>
              <a:rPr lang="en-US" dirty="0"/>
              <a:t> id;</a:t>
            </a:r>
          </a:p>
          <a:p>
            <a:r>
              <a:rPr lang="en-US" dirty="0"/>
              <a:t>    double balance;</a:t>
            </a:r>
          </a:p>
          <a:p>
            <a:r>
              <a:rPr lang="en-US" dirty="0"/>
              <a:t>    Customer owner;</a:t>
            </a:r>
          </a:p>
          <a:p>
            <a:r>
              <a:rPr lang="en-US" dirty="0"/>
              <a:t>}</a:t>
            </a: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8C1CEF0E-0622-48FD-8C8F-A245FC848540}"/>
              </a:ext>
            </a:extLst>
          </p:cNvPr>
          <p:cNvSpPr/>
          <p:nvPr/>
        </p:nvSpPr>
        <p:spPr bwMode="auto">
          <a:xfrm>
            <a:off x="4022750" y="3962400"/>
            <a:ext cx="381000" cy="457200"/>
          </a:xfrm>
          <a:prstGeom prst="down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664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FEFEC-A03F-4025-8EE2-E367AFD6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Object-Oriented Paradigm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FBA5E-361E-4DBC-9E1F-1C1F3511A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Computer programs are usually created to facilitate real-world tasks</a:t>
            </a:r>
          </a:p>
          <a:p>
            <a:r>
              <a:rPr lang="en-US" dirty="0"/>
              <a:t>A good programming language should make it easier to mimic (i.e. </a:t>
            </a:r>
            <a:r>
              <a:rPr lang="en-US" i="1" dirty="0"/>
              <a:t>model</a:t>
            </a:r>
            <a:r>
              <a:rPr lang="en-US" dirty="0"/>
              <a:t>) real-world matters</a:t>
            </a:r>
          </a:p>
        </p:txBody>
      </p:sp>
    </p:spTree>
    <p:extLst>
      <p:ext uri="{BB962C8B-B14F-4D97-AF65-F5344CB8AC3E}">
        <p14:creationId xmlns:p14="http://schemas.microsoft.com/office/powerpoint/2010/main" val="1769905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3B3CB-98F9-4945-921C-96D98FF97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The Object-Oriented Paradigm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BAAC1D-4464-4BEE-AC49-4DE491E11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world consists of </a:t>
            </a:r>
            <a:r>
              <a:rPr lang="en-US" dirty="0">
                <a:solidFill>
                  <a:schemeClr val="tx2"/>
                </a:solidFill>
              </a:rPr>
              <a:t>objects</a:t>
            </a:r>
          </a:p>
          <a:p>
            <a:r>
              <a:rPr lang="en-US" dirty="0"/>
              <a:t>Each object has some </a:t>
            </a:r>
            <a:r>
              <a:rPr lang="en-US" dirty="0">
                <a:solidFill>
                  <a:schemeClr val="tx2"/>
                </a:solidFill>
              </a:rPr>
              <a:t>attributes</a:t>
            </a:r>
            <a:r>
              <a:rPr lang="en-US" dirty="0"/>
              <a:t>, and is often associated with some </a:t>
            </a:r>
            <a:r>
              <a:rPr lang="en-US" dirty="0">
                <a:solidFill>
                  <a:schemeClr val="tx2"/>
                </a:solidFill>
              </a:rPr>
              <a:t>operations</a:t>
            </a:r>
          </a:p>
          <a:p>
            <a:r>
              <a:rPr lang="en-US" dirty="0"/>
              <a:t>The same </a:t>
            </a:r>
            <a:r>
              <a:rPr lang="en-US" dirty="0">
                <a:solidFill>
                  <a:schemeClr val="tx2"/>
                </a:solidFill>
              </a:rPr>
              <a:t>type</a:t>
            </a:r>
            <a:r>
              <a:rPr lang="en-US" dirty="0"/>
              <a:t> of objects share the same set of attributes and/or operations</a:t>
            </a:r>
          </a:p>
        </p:txBody>
      </p:sp>
    </p:spTree>
    <p:extLst>
      <p:ext uri="{BB962C8B-B14F-4D97-AF65-F5344CB8AC3E}">
        <p14:creationId xmlns:p14="http://schemas.microsoft.com/office/powerpoint/2010/main" val="3576879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1026">
            <a:extLst>
              <a:ext uri="{FF2B5EF4-FFF2-40B4-BE49-F238E27FC236}">
                <a16:creationId xmlns:a16="http://schemas.microsoft.com/office/drawing/2014/main" id="{49FACD1B-63B6-4006-A58F-6601FEDAA3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From Concept to Code</a:t>
            </a:r>
          </a:p>
        </p:txBody>
      </p:sp>
      <p:sp>
        <p:nvSpPr>
          <p:cNvPr id="165892" name="Rectangle 1028">
            <a:extLst>
              <a:ext uri="{FF2B5EF4-FFF2-40B4-BE49-F238E27FC236}">
                <a16:creationId xmlns:a16="http://schemas.microsoft.com/office/drawing/2014/main" id="{82B33A98-4F4E-4CB7-8E60-581B64215F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140803"/>
            <a:ext cx="2438400" cy="2667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893" name="Rectangle 1029">
            <a:extLst>
              <a:ext uri="{FF2B5EF4-FFF2-40B4-BE49-F238E27FC236}">
                <a16:creationId xmlns:a16="http://schemas.microsoft.com/office/drawing/2014/main" id="{9E5EC4F6-3DD6-4A53-84E8-EC14F8EA1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140803"/>
            <a:ext cx="2438400" cy="2667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896" name="Text Box 1032">
            <a:extLst>
              <a:ext uri="{FF2B5EF4-FFF2-40B4-BE49-F238E27FC236}">
                <a16:creationId xmlns:a16="http://schemas.microsoft.com/office/drawing/2014/main" id="{7B0E05B9-BD99-46D8-B184-574067CFB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140803"/>
            <a:ext cx="842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Type</a:t>
            </a:r>
          </a:p>
        </p:txBody>
      </p:sp>
      <p:sp>
        <p:nvSpPr>
          <p:cNvPr id="165897" name="Text Box 1033">
            <a:extLst>
              <a:ext uri="{FF2B5EF4-FFF2-40B4-BE49-F238E27FC236}">
                <a16:creationId xmlns:a16="http://schemas.microsoft.com/office/drawing/2014/main" id="{784A51AA-6EC3-4A49-BB1B-911CE5D34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140803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Class</a:t>
            </a:r>
          </a:p>
        </p:txBody>
      </p:sp>
      <p:sp>
        <p:nvSpPr>
          <p:cNvPr id="165898" name="Rectangle 1034">
            <a:extLst>
              <a:ext uri="{FF2B5EF4-FFF2-40B4-BE49-F238E27FC236}">
                <a16:creationId xmlns:a16="http://schemas.microsoft.com/office/drawing/2014/main" id="{BDC19B03-1D8C-4D11-8ABC-DB7C4F555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826603"/>
            <a:ext cx="19050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Attributes</a:t>
            </a:r>
          </a:p>
        </p:txBody>
      </p:sp>
      <p:sp>
        <p:nvSpPr>
          <p:cNvPr id="165900" name="Rectangle 1036">
            <a:extLst>
              <a:ext uri="{FF2B5EF4-FFF2-40B4-BE49-F238E27FC236}">
                <a16:creationId xmlns:a16="http://schemas.microsoft.com/office/drawing/2014/main" id="{841EDBB4-B0D9-4191-96D1-ECE267DB50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741003"/>
            <a:ext cx="19050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Operations</a:t>
            </a:r>
          </a:p>
        </p:txBody>
      </p:sp>
      <p:sp>
        <p:nvSpPr>
          <p:cNvPr id="165901" name="Rectangle 1037">
            <a:extLst>
              <a:ext uri="{FF2B5EF4-FFF2-40B4-BE49-F238E27FC236}">
                <a16:creationId xmlns:a16="http://schemas.microsoft.com/office/drawing/2014/main" id="{856D1983-C8DB-4979-9092-9847DD0D6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2826603"/>
            <a:ext cx="19050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dirty="0"/>
              <a:t>Variables</a:t>
            </a:r>
          </a:p>
        </p:txBody>
      </p:sp>
      <p:sp>
        <p:nvSpPr>
          <p:cNvPr id="165902" name="Rectangle 1038">
            <a:extLst>
              <a:ext uri="{FF2B5EF4-FFF2-40B4-BE49-F238E27FC236}">
                <a16:creationId xmlns:a16="http://schemas.microsoft.com/office/drawing/2014/main" id="{9DE0CB3F-E7E5-4465-B39C-1F45F952F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3741003"/>
            <a:ext cx="19050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Methods</a:t>
            </a:r>
          </a:p>
        </p:txBody>
      </p:sp>
      <p:sp>
        <p:nvSpPr>
          <p:cNvPr id="165903" name="Line 1039">
            <a:extLst>
              <a:ext uri="{FF2B5EF4-FFF2-40B4-BE49-F238E27FC236}">
                <a16:creationId xmlns:a16="http://schemas.microsoft.com/office/drawing/2014/main" id="{77D116C5-C986-4BAA-A41B-5F00754885F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2445603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5904" name="Line 1040">
            <a:extLst>
              <a:ext uri="{FF2B5EF4-FFF2-40B4-BE49-F238E27FC236}">
                <a16:creationId xmlns:a16="http://schemas.microsoft.com/office/drawing/2014/main" id="{95BE1A6F-11EB-45BB-8E12-5889DDC4E0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3131403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5905" name="Line 1041">
            <a:extLst>
              <a:ext uri="{FF2B5EF4-FFF2-40B4-BE49-F238E27FC236}">
                <a16:creationId xmlns:a16="http://schemas.microsoft.com/office/drawing/2014/main" id="{C2A6BB8F-8ABF-40BE-B4C8-EBBADA6C25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4083903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5924" name="Text Box 1060">
            <a:extLst>
              <a:ext uri="{FF2B5EF4-FFF2-40B4-BE49-F238E27FC236}">
                <a16:creationId xmlns:a16="http://schemas.microsoft.com/office/drawing/2014/main" id="{4E4F4121-7BCB-41F7-8EC9-FC3DF32D51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0942" y="5188803"/>
            <a:ext cx="214045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dirty="0"/>
              <a:t>Objects in</a:t>
            </a:r>
          </a:p>
          <a:p>
            <a:pPr algn="ctr"/>
            <a:r>
              <a:rPr lang="en-US" altLang="en-US" dirty="0"/>
              <a:t>the real world</a:t>
            </a:r>
          </a:p>
        </p:txBody>
      </p:sp>
      <p:sp>
        <p:nvSpPr>
          <p:cNvPr id="31" name="Text Box 1060">
            <a:extLst>
              <a:ext uri="{FF2B5EF4-FFF2-40B4-BE49-F238E27FC236}">
                <a16:creationId xmlns:a16="http://schemas.microsoft.com/office/drawing/2014/main" id="{266CAA62-01BD-4784-A7C0-C3EE354886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9195" y="5188803"/>
            <a:ext cx="154240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dirty="0"/>
              <a:t>Objects in</a:t>
            </a:r>
          </a:p>
          <a:p>
            <a:pPr algn="ctr"/>
            <a:r>
              <a:rPr lang="en-US" altLang="en-US" dirty="0"/>
              <a:t>programs</a:t>
            </a:r>
          </a:p>
        </p:txBody>
      </p:sp>
    </p:spTree>
    <p:extLst>
      <p:ext uri="{BB962C8B-B14F-4D97-AF65-F5344CB8AC3E}">
        <p14:creationId xmlns:p14="http://schemas.microsoft.com/office/powerpoint/2010/main" val="690297039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10069</TotalTime>
  <Words>825</Words>
  <Application>Microsoft Office PowerPoint</Application>
  <PresentationFormat>On-screen Show (4:3)</PresentationFormat>
  <Paragraphs>169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Calibri</vt:lpstr>
      <vt:lpstr>Courier New</vt:lpstr>
      <vt:lpstr>Tahoma</vt:lpstr>
      <vt:lpstr>Wingdings</vt:lpstr>
      <vt:lpstr>Blueprint</vt:lpstr>
      <vt:lpstr>CS2011 Introduction to Programming I Objects and Classes</vt:lpstr>
      <vt:lpstr>Represent Data</vt:lpstr>
      <vt:lpstr>Example: Banking System</vt:lpstr>
      <vt:lpstr>What Information Do We Need to Keep?</vt:lpstr>
      <vt:lpstr>One Way to Implement a Bank</vt:lpstr>
      <vt:lpstr>A Better Way to Implement A Bank</vt:lpstr>
      <vt:lpstr>The Object-Oriented Paradigm …</vt:lpstr>
      <vt:lpstr>… The Object-Oriented Paradigm</vt:lpstr>
      <vt:lpstr>From Concept to Code</vt:lpstr>
      <vt:lpstr>Class in Java</vt:lpstr>
      <vt:lpstr>About Constructor</vt:lpstr>
      <vt:lpstr>Create and Access An Object</vt:lpstr>
      <vt:lpstr>Class As Type </vt:lpstr>
      <vt:lpstr>Banking System: Data</vt:lpstr>
      <vt:lpstr>Classes Are More Than Just Data</vt:lpstr>
      <vt:lpstr>static vs Non-static</vt:lpstr>
      <vt:lpstr>Return An Object</vt:lpstr>
      <vt:lpstr>Pass Object to Method</vt:lpstr>
      <vt:lpstr>Keyword this</vt:lpstr>
      <vt:lpstr>More About OO Programming</vt:lpstr>
      <vt:lpstr>Readings</vt:lpstr>
    </vt:vector>
  </TitlesOfParts>
  <Company>University of California, Santa Barbara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 Java Programming Basic Language Features</dc:title>
  <dc:creator>cysun</dc:creator>
  <cp:lastModifiedBy>cysun</cp:lastModifiedBy>
  <cp:revision>664</cp:revision>
  <cp:lastPrinted>1601-01-01T00:00:00Z</cp:lastPrinted>
  <dcterms:created xsi:type="dcterms:W3CDTF">2003-06-24T23:22:57Z</dcterms:created>
  <dcterms:modified xsi:type="dcterms:W3CDTF">2018-12-04T16:09:45Z</dcterms:modified>
</cp:coreProperties>
</file>