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9"/>
  </p:notesMasterIdLst>
  <p:handoutMasterIdLst>
    <p:handoutMasterId r:id="rId20"/>
  </p:handoutMasterIdLst>
  <p:sldIdLst>
    <p:sldId id="256" r:id="rId2"/>
    <p:sldId id="411" r:id="rId3"/>
    <p:sldId id="416" r:id="rId4"/>
    <p:sldId id="413" r:id="rId5"/>
    <p:sldId id="414" r:id="rId6"/>
    <p:sldId id="415" r:id="rId7"/>
    <p:sldId id="418" r:id="rId8"/>
    <p:sldId id="417" r:id="rId9"/>
    <p:sldId id="419" r:id="rId10"/>
    <p:sldId id="420" r:id="rId11"/>
    <p:sldId id="421" r:id="rId12"/>
    <p:sldId id="422" r:id="rId13"/>
    <p:sldId id="423" r:id="rId14"/>
    <p:sldId id="424" r:id="rId15"/>
    <p:sldId id="425" r:id="rId16"/>
    <p:sldId id="426" r:id="rId17"/>
    <p:sldId id="357" r:id="rId1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547" autoAdjust="0"/>
    <p:restoredTop sz="96349" autoAdjust="0"/>
  </p:normalViewPr>
  <p:slideViewPr>
    <p:cSldViewPr>
      <p:cViewPr varScale="1">
        <p:scale>
          <a:sx n="95" d="100"/>
          <a:sy n="95" d="100"/>
        </p:scale>
        <p:origin x="139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1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0D7BDCA4-2C57-41D9-9FC6-87B59A539D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5420677-0FEC-4065-B0AE-8FB0EAA361D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algn="r"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4D967090-9E4D-4935-9667-87F8153F33F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63F8C257-FD11-475F-8598-851A564A8E0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/>
            </a:lvl1pPr>
          </a:lstStyle>
          <a:p>
            <a:pPr>
              <a:defRPr/>
            </a:pPr>
            <a:fld id="{D2ACC898-A7EC-479C-B714-7CC5C4BABB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95840-621E-46D3-9E0F-D37429CD394B}" type="datetimeFigureOut">
              <a:rPr lang="en-US" smtClean="0"/>
              <a:t>11/26/18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B67A9-4F22-45F6-8BC9-60E885F63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56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>
            <a:extLst>
              <a:ext uri="{FF2B5EF4-FFF2-40B4-BE49-F238E27FC236}">
                <a16:creationId xmlns:a16="http://schemas.microsoft.com/office/drawing/2014/main" id="{BA6FF91C-FBF8-4ED5-830F-C94A33E37FA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68">
              <a:extLst>
                <a:ext uri="{FF2B5EF4-FFF2-40B4-BE49-F238E27FC236}">
                  <a16:creationId xmlns:a16="http://schemas.microsoft.com/office/drawing/2014/main" id="{8EB7372A-DDBF-472A-AE3C-2585C3D607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E3DA28C8-8FBD-47B8-9A60-34C79D838F67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grpSp>
            <p:nvGrpSpPr>
              <p:cNvPr id="16" name="Group 4">
                <a:extLst>
                  <a:ext uri="{FF2B5EF4-FFF2-40B4-BE49-F238E27FC236}">
                    <a16:creationId xmlns:a16="http://schemas.microsoft.com/office/drawing/2014/main" id="{1687B4BB-1E28-4212-8DFC-D653BD6A9120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>
                  <a:extLst>
                    <a:ext uri="{FF2B5EF4-FFF2-40B4-BE49-F238E27FC236}">
                      <a16:creationId xmlns:a16="http://schemas.microsoft.com/office/drawing/2014/main" id="{E22436B1-E098-4485-B64C-35C9259F1E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>
                  <a:extLst>
                    <a:ext uri="{FF2B5EF4-FFF2-40B4-BE49-F238E27FC236}">
                      <a16:creationId xmlns:a16="http://schemas.microsoft.com/office/drawing/2014/main" id="{0C456F5F-682A-4812-B96E-FF08B2F89B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>
                  <a:extLst>
                    <a:ext uri="{FF2B5EF4-FFF2-40B4-BE49-F238E27FC236}">
                      <a16:creationId xmlns:a16="http://schemas.microsoft.com/office/drawing/2014/main" id="{091F3D45-A89B-4908-988F-E84BC5720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>
                  <a:extLst>
                    <a:ext uri="{FF2B5EF4-FFF2-40B4-BE49-F238E27FC236}">
                      <a16:creationId xmlns:a16="http://schemas.microsoft.com/office/drawing/2014/main" id="{75DD04ED-7A2A-4DA7-9B0F-B91161F45C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>
                  <a:extLst>
                    <a:ext uri="{FF2B5EF4-FFF2-40B4-BE49-F238E27FC236}">
                      <a16:creationId xmlns:a16="http://schemas.microsoft.com/office/drawing/2014/main" id="{60D949FC-16E9-4BAD-962F-E22714A219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>
                  <a:extLst>
                    <a:ext uri="{FF2B5EF4-FFF2-40B4-BE49-F238E27FC236}">
                      <a16:creationId xmlns:a16="http://schemas.microsoft.com/office/drawing/2014/main" id="{F5BDE8BB-6FA6-4574-A6C2-02855898C9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>
                  <a:extLst>
                    <a:ext uri="{FF2B5EF4-FFF2-40B4-BE49-F238E27FC236}">
                      <a16:creationId xmlns:a16="http://schemas.microsoft.com/office/drawing/2014/main" id="{EFC49A16-90EC-4EBC-AB84-4C4B67ADEE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>
                  <a:extLst>
                    <a:ext uri="{FF2B5EF4-FFF2-40B4-BE49-F238E27FC236}">
                      <a16:creationId xmlns:a16="http://schemas.microsoft.com/office/drawing/2014/main" id="{E3E43F42-28A2-4765-8DB7-2619967727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>
                  <a:extLst>
                    <a:ext uri="{FF2B5EF4-FFF2-40B4-BE49-F238E27FC236}">
                      <a16:creationId xmlns:a16="http://schemas.microsoft.com/office/drawing/2014/main" id="{42F6BD2C-5876-45AF-80AF-007E42EB90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>
                  <a:extLst>
                    <a:ext uri="{FF2B5EF4-FFF2-40B4-BE49-F238E27FC236}">
                      <a16:creationId xmlns:a16="http://schemas.microsoft.com/office/drawing/2014/main" id="{A89C6663-D233-44AD-B43E-4C9F3825D0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>
                  <a:extLst>
                    <a:ext uri="{FF2B5EF4-FFF2-40B4-BE49-F238E27FC236}">
                      <a16:creationId xmlns:a16="http://schemas.microsoft.com/office/drawing/2014/main" id="{D30E8566-BD4D-4DE0-A377-29FC368BB9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BE6DE5FA-1853-45A3-9B43-EB49D7EC70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>
                  <a:extLst>
                    <a:ext uri="{FF2B5EF4-FFF2-40B4-BE49-F238E27FC236}">
                      <a16:creationId xmlns:a16="http://schemas.microsoft.com/office/drawing/2014/main" id="{6B5BB6F4-964D-420C-BC0C-549A0A21F5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>
                  <a:extLst>
                    <a:ext uri="{FF2B5EF4-FFF2-40B4-BE49-F238E27FC236}">
                      <a16:creationId xmlns:a16="http://schemas.microsoft.com/office/drawing/2014/main" id="{7AF44A33-E66E-4B09-9844-12C58FC739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>
                  <a:extLst>
                    <a:ext uri="{FF2B5EF4-FFF2-40B4-BE49-F238E27FC236}">
                      <a16:creationId xmlns:a16="http://schemas.microsoft.com/office/drawing/2014/main" id="{262468E3-FEC3-478D-B662-C45B582446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>
                  <a:extLst>
                    <a:ext uri="{FF2B5EF4-FFF2-40B4-BE49-F238E27FC236}">
                      <a16:creationId xmlns:a16="http://schemas.microsoft.com/office/drawing/2014/main" id="{60E23C24-8AF5-4977-8943-9599563F70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>
                  <a:extLst>
                    <a:ext uri="{FF2B5EF4-FFF2-40B4-BE49-F238E27FC236}">
                      <a16:creationId xmlns:a16="http://schemas.microsoft.com/office/drawing/2014/main" id="{E7DB6FD7-8C64-4A5D-AC4F-8C0B634F5E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>
                  <a:extLst>
                    <a:ext uri="{FF2B5EF4-FFF2-40B4-BE49-F238E27FC236}">
                      <a16:creationId xmlns:a16="http://schemas.microsoft.com/office/drawing/2014/main" id="{8E46FA94-0460-4635-BE3F-FF9192CB9C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>
                  <a:extLst>
                    <a:ext uri="{FF2B5EF4-FFF2-40B4-BE49-F238E27FC236}">
                      <a16:creationId xmlns:a16="http://schemas.microsoft.com/office/drawing/2014/main" id="{1A54A62F-2B84-439D-B300-5DA1B44A0A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>
                  <a:extLst>
                    <a:ext uri="{FF2B5EF4-FFF2-40B4-BE49-F238E27FC236}">
                      <a16:creationId xmlns:a16="http://schemas.microsoft.com/office/drawing/2014/main" id="{EBBEE7C8-BB4B-4805-A190-A88E75C619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>
                  <a:extLst>
                    <a:ext uri="{FF2B5EF4-FFF2-40B4-BE49-F238E27FC236}">
                      <a16:creationId xmlns:a16="http://schemas.microsoft.com/office/drawing/2014/main" id="{C89111C3-51BD-463F-98D4-96C1DCDE61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>
                  <a:extLst>
                    <a:ext uri="{FF2B5EF4-FFF2-40B4-BE49-F238E27FC236}">
                      <a16:creationId xmlns:a16="http://schemas.microsoft.com/office/drawing/2014/main" id="{1627D613-81C9-4086-9719-DCD0ADB1D0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>
                  <a:extLst>
                    <a:ext uri="{FF2B5EF4-FFF2-40B4-BE49-F238E27FC236}">
                      <a16:creationId xmlns:a16="http://schemas.microsoft.com/office/drawing/2014/main" id="{B139A8B8-B0F0-4DBA-A52E-274B0A9C19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>
                  <a:extLst>
                    <a:ext uri="{FF2B5EF4-FFF2-40B4-BE49-F238E27FC236}">
                      <a16:creationId xmlns:a16="http://schemas.microsoft.com/office/drawing/2014/main" id="{0555CE92-B003-4F60-81D6-99B7E4DBDB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>
                  <a:extLst>
                    <a:ext uri="{FF2B5EF4-FFF2-40B4-BE49-F238E27FC236}">
                      <a16:creationId xmlns:a16="http://schemas.microsoft.com/office/drawing/2014/main" id="{6FE4AC15-79F5-43B2-8073-95E6DD0B0A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>
                  <a:extLst>
                    <a:ext uri="{FF2B5EF4-FFF2-40B4-BE49-F238E27FC236}">
                      <a16:creationId xmlns:a16="http://schemas.microsoft.com/office/drawing/2014/main" id="{98F93A54-3895-46C0-BCEC-E48846C8ED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>
                  <a:extLst>
                    <a:ext uri="{FF2B5EF4-FFF2-40B4-BE49-F238E27FC236}">
                      <a16:creationId xmlns:a16="http://schemas.microsoft.com/office/drawing/2014/main" id="{F97CBC7A-6D67-4662-826D-841716CB2C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>
                  <a:extLst>
                    <a:ext uri="{FF2B5EF4-FFF2-40B4-BE49-F238E27FC236}">
                      <a16:creationId xmlns:a16="http://schemas.microsoft.com/office/drawing/2014/main" id="{9223C9CB-6156-4967-8BA2-6EDC99C942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>
                  <a:extLst>
                    <a:ext uri="{FF2B5EF4-FFF2-40B4-BE49-F238E27FC236}">
                      <a16:creationId xmlns:a16="http://schemas.microsoft.com/office/drawing/2014/main" id="{67F34308-391D-4F29-93A3-0ED1366410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>
                  <a:extLst>
                    <a:ext uri="{FF2B5EF4-FFF2-40B4-BE49-F238E27FC236}">
                      <a16:creationId xmlns:a16="http://schemas.microsoft.com/office/drawing/2014/main" id="{1544B33B-D486-4051-99F8-77ECD1A691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>
                  <a:extLst>
                    <a:ext uri="{FF2B5EF4-FFF2-40B4-BE49-F238E27FC236}">
                      <a16:creationId xmlns:a16="http://schemas.microsoft.com/office/drawing/2014/main" id="{91D315F8-B6D0-4D05-9813-3275F3D6B4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>
                  <a:extLst>
                    <a:ext uri="{FF2B5EF4-FFF2-40B4-BE49-F238E27FC236}">
                      <a16:creationId xmlns:a16="http://schemas.microsoft.com/office/drawing/2014/main" id="{73F6C514-2E13-457D-A946-1DB930FDA8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>
                  <a:extLst>
                    <a:ext uri="{FF2B5EF4-FFF2-40B4-BE49-F238E27FC236}">
                      <a16:creationId xmlns:a16="http://schemas.microsoft.com/office/drawing/2014/main" id="{D97B6FF2-4541-4E4B-81B3-A0EB061CF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>
                  <a:extLst>
                    <a:ext uri="{FF2B5EF4-FFF2-40B4-BE49-F238E27FC236}">
                      <a16:creationId xmlns:a16="http://schemas.microsoft.com/office/drawing/2014/main" id="{5CA7DB8F-446C-4E05-8679-78DEE3ECD8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>
                  <a:extLst>
                    <a:ext uri="{FF2B5EF4-FFF2-40B4-BE49-F238E27FC236}">
                      <a16:creationId xmlns:a16="http://schemas.microsoft.com/office/drawing/2014/main" id="{D1C2D978-4663-4626-86DC-E95E04E311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>
                  <a:extLst>
                    <a:ext uri="{FF2B5EF4-FFF2-40B4-BE49-F238E27FC236}">
                      <a16:creationId xmlns:a16="http://schemas.microsoft.com/office/drawing/2014/main" id="{576C61F4-88E4-4D79-A800-1B49388CE4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>
                  <a:extLst>
                    <a:ext uri="{FF2B5EF4-FFF2-40B4-BE49-F238E27FC236}">
                      <a16:creationId xmlns:a16="http://schemas.microsoft.com/office/drawing/2014/main" id="{E069A7B0-4512-4A55-8CDD-8BED5DB77A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>
                  <a:extLst>
                    <a:ext uri="{FF2B5EF4-FFF2-40B4-BE49-F238E27FC236}">
                      <a16:creationId xmlns:a16="http://schemas.microsoft.com/office/drawing/2014/main" id="{F072D93E-0E3E-4BF4-927D-5D814F4F32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>
                  <a:extLst>
                    <a:ext uri="{FF2B5EF4-FFF2-40B4-BE49-F238E27FC236}">
                      <a16:creationId xmlns:a16="http://schemas.microsoft.com/office/drawing/2014/main" id="{E0E4F55F-4F76-4196-8C1C-20C35D43C3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>
                  <a:extLst>
                    <a:ext uri="{FF2B5EF4-FFF2-40B4-BE49-F238E27FC236}">
                      <a16:creationId xmlns:a16="http://schemas.microsoft.com/office/drawing/2014/main" id="{2961AEF9-84C2-4DBB-A15B-98094E78C5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>
                  <a:extLst>
                    <a:ext uri="{FF2B5EF4-FFF2-40B4-BE49-F238E27FC236}">
                      <a16:creationId xmlns:a16="http://schemas.microsoft.com/office/drawing/2014/main" id="{4EB31354-25B5-4536-A589-CED9A59635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>
                  <a:extLst>
                    <a:ext uri="{FF2B5EF4-FFF2-40B4-BE49-F238E27FC236}">
                      <a16:creationId xmlns:a16="http://schemas.microsoft.com/office/drawing/2014/main" id="{8A16587F-A6AC-4422-B27B-555DA70324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>
                  <a:extLst>
                    <a:ext uri="{FF2B5EF4-FFF2-40B4-BE49-F238E27FC236}">
                      <a16:creationId xmlns:a16="http://schemas.microsoft.com/office/drawing/2014/main" id="{B7121244-0388-43FD-8671-BFFB7FD756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>
                  <a:extLst>
                    <a:ext uri="{FF2B5EF4-FFF2-40B4-BE49-F238E27FC236}">
                      <a16:creationId xmlns:a16="http://schemas.microsoft.com/office/drawing/2014/main" id="{A33CA963-BBD0-4FEF-8E2C-1F454C350D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>
                  <a:extLst>
                    <a:ext uri="{FF2B5EF4-FFF2-40B4-BE49-F238E27FC236}">
                      <a16:creationId xmlns:a16="http://schemas.microsoft.com/office/drawing/2014/main" id="{19E7B081-6AE0-48F8-B8E9-F152E4AF6F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>
                  <a:extLst>
                    <a:ext uri="{FF2B5EF4-FFF2-40B4-BE49-F238E27FC236}">
                      <a16:creationId xmlns:a16="http://schemas.microsoft.com/office/drawing/2014/main" id="{74F96B96-5CE1-4B1A-AB6B-14574C729D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>
                  <a:extLst>
                    <a:ext uri="{FF2B5EF4-FFF2-40B4-BE49-F238E27FC236}">
                      <a16:creationId xmlns:a16="http://schemas.microsoft.com/office/drawing/2014/main" id="{1D5FDC09-64F2-442C-83A2-FF264E24DC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>
                  <a:extLst>
                    <a:ext uri="{FF2B5EF4-FFF2-40B4-BE49-F238E27FC236}">
                      <a16:creationId xmlns:a16="http://schemas.microsoft.com/office/drawing/2014/main" id="{9525C2C3-2A81-4A7E-81C4-E2550FFE27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>
                  <a:extLst>
                    <a:ext uri="{FF2B5EF4-FFF2-40B4-BE49-F238E27FC236}">
                      <a16:creationId xmlns:a16="http://schemas.microsoft.com/office/drawing/2014/main" id="{C6EDEE13-FDCF-4434-9E73-FA368A2F94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>
                  <a:extLst>
                    <a:ext uri="{FF2B5EF4-FFF2-40B4-BE49-F238E27FC236}">
                      <a16:creationId xmlns:a16="http://schemas.microsoft.com/office/drawing/2014/main" id="{9753293A-6773-4B0E-BEFE-462575235F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>
                  <a:extLst>
                    <a:ext uri="{FF2B5EF4-FFF2-40B4-BE49-F238E27FC236}">
                      <a16:creationId xmlns:a16="http://schemas.microsoft.com/office/drawing/2014/main" id="{DBC30EE6-0CD5-425F-9BAB-A173314096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>
                <a:extLst>
                  <a:ext uri="{FF2B5EF4-FFF2-40B4-BE49-F238E27FC236}">
                    <a16:creationId xmlns:a16="http://schemas.microsoft.com/office/drawing/2014/main" id="{CE6A3C26-E21C-43E6-B655-1E65AA5FE1B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>
              <a:extLst>
                <a:ext uri="{FF2B5EF4-FFF2-40B4-BE49-F238E27FC236}">
                  <a16:creationId xmlns:a16="http://schemas.microsoft.com/office/drawing/2014/main" id="{6461456B-8826-40D0-B2C9-3E723AB1C3A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>
                <a:extLst>
                  <a:ext uri="{FF2B5EF4-FFF2-40B4-BE49-F238E27FC236}">
                    <a16:creationId xmlns:a16="http://schemas.microsoft.com/office/drawing/2014/main" id="{E8EE20DE-4345-44CE-A1D7-B1632073B71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>
                <a:extLst>
                  <a:ext uri="{FF2B5EF4-FFF2-40B4-BE49-F238E27FC236}">
                    <a16:creationId xmlns:a16="http://schemas.microsoft.com/office/drawing/2014/main" id="{83D18937-F448-4535-887A-3E1B505C193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>
                <a:extLst>
                  <a:ext uri="{FF2B5EF4-FFF2-40B4-BE49-F238E27FC236}">
                    <a16:creationId xmlns:a16="http://schemas.microsoft.com/office/drawing/2014/main" id="{C890D9B2-87C6-42FF-B0C0-ADB78A4C370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>
                <a:extLst>
                  <a:ext uri="{FF2B5EF4-FFF2-40B4-BE49-F238E27FC236}">
                    <a16:creationId xmlns:a16="http://schemas.microsoft.com/office/drawing/2014/main" id="{A06B1F79-AA96-490B-A315-0ADBE497EC3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>
              <a:extLst>
                <a:ext uri="{FF2B5EF4-FFF2-40B4-BE49-F238E27FC236}">
                  <a16:creationId xmlns:a16="http://schemas.microsoft.com/office/drawing/2014/main" id="{766BCD5F-2072-4BB5-966A-6CE33D87508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>
                <a:extLst>
                  <a:ext uri="{FF2B5EF4-FFF2-40B4-BE49-F238E27FC236}">
                    <a16:creationId xmlns:a16="http://schemas.microsoft.com/office/drawing/2014/main" id="{1BFE7FFB-83A3-473A-9EA5-3F2C919B1A3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>
                <a:extLst>
                  <a:ext uri="{FF2B5EF4-FFF2-40B4-BE49-F238E27FC236}">
                    <a16:creationId xmlns:a16="http://schemas.microsoft.com/office/drawing/2014/main" id="{679D6805-0C3A-4B98-9A79-CB40E9325BD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>
                <a:extLst>
                  <a:ext uri="{FF2B5EF4-FFF2-40B4-BE49-F238E27FC236}">
                    <a16:creationId xmlns:a16="http://schemas.microsoft.com/office/drawing/2014/main" id="{2D0DB07C-CEB4-46A2-B2A8-0A95E6460C6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71">
            <a:extLst>
              <a:ext uri="{FF2B5EF4-FFF2-40B4-BE49-F238E27FC236}">
                <a16:creationId xmlns:a16="http://schemas.microsoft.com/office/drawing/2014/main" id="{B5D9CDF1-22D1-4474-BC21-2D9B5787B68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2">
            <a:extLst>
              <a:ext uri="{FF2B5EF4-FFF2-40B4-BE49-F238E27FC236}">
                <a16:creationId xmlns:a16="http://schemas.microsoft.com/office/drawing/2014/main" id="{CFF4D230-B61B-4AC0-A6AE-E8B5302AAB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3">
            <a:extLst>
              <a:ext uri="{FF2B5EF4-FFF2-40B4-BE49-F238E27FC236}">
                <a16:creationId xmlns:a16="http://schemas.microsoft.com/office/drawing/2014/main" id="{3DB51D83-06E5-4A94-93A1-12032CBC6B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85BE-ECDB-49B6-A7EE-F624C6C269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7002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6707BE6D-6B0A-492C-B067-1B0DB33E96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27C5A28-618E-40FF-A1B6-A316B1CC92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3FAD5CB2-6795-450C-92C3-B98D6E3F5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4CD92-1310-45D2-AF46-A2B79E475F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37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47833F7-E9DB-4F06-A74A-93023BBFFE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26CFCB13-4326-4A5C-824E-FAEDF4E9FF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8F0C84C-1D03-41A6-AA19-356FF4AC94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4C699-5ECC-4B58-A5C2-78F095D743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70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8C44816-4383-4690-8836-F116DCADF6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B63879BF-76EE-4458-9AD7-B4537CECE2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A19CC086-313B-461A-8A4C-C42FBABD56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A7036-AA17-425D-BA44-A016ABF99C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69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DCFCA7F6-57DC-47E3-BE37-F8197AB117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4D2AA29-EC03-495A-AE1F-693580490B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B46605AD-87E0-4695-AABE-E4DBE4B069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7B478-66FB-4150-ADFD-770390C183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376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BA540B32-DD0C-416F-A400-5CCC2BB42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FFF867-8358-4EB7-9FC5-A14C2A7A93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2D1D7FA9-EC99-4FB7-806E-D08BDF73F6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FBDF0-4172-4981-A494-6C34DF312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32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id="{2CCB8505-A069-4628-B93D-772C35C3DF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63D3C9BB-25BF-420E-9E66-CA7CD40B18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>
            <a:extLst>
              <a:ext uri="{FF2B5EF4-FFF2-40B4-BE49-F238E27FC236}">
                <a16:creationId xmlns:a16="http://schemas.microsoft.com/office/drawing/2014/main" id="{A1417105-5BAC-466A-9EF1-7221FD4377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3F225-C380-4436-9AFD-E9DC8751D6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80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5B9D11A5-E611-419D-8BED-1570411589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71DD539A-D7F8-4618-8E26-B66C1FC4CA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0B1620EC-5E62-416C-952B-BB8B3CB7C2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6FB92-60F8-422B-B563-1DDE8EF902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13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>
            <a:extLst>
              <a:ext uri="{FF2B5EF4-FFF2-40B4-BE49-F238E27FC236}">
                <a16:creationId xmlns:a16="http://schemas.microsoft.com/office/drawing/2014/main" id="{379865B0-4353-41BE-BFAD-D6886CF259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6B9C5B1B-38AB-4DF6-8F9C-9F70B46AF5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DD11604F-2047-473E-B0D2-A3E371489D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387B-1E3A-496C-8C29-0AB81DC345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28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E84B0914-8CEE-44C2-BB92-7E13966279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C624523A-25FB-421F-B574-263863DCC2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EE5C6D9E-177B-4E3A-BC68-3FABC7B3F5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602C6-6574-4190-9AAE-13439F22FF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85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5684CC40-B431-4E74-A2F8-413469AD26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D0D2E4-A470-4B31-91CB-61EC34E628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361CC9DC-37A3-49AA-92D0-5C2A121507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50321-EAA6-44D1-8012-868CC209CF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07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52DAE6E-3C68-458D-89A1-4300B456108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4B18F097-65ED-4C5E-BC19-B6303ECA6C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81907454-922C-4894-980E-03FD982981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C24B6A0B-3FED-4E72-8EDC-9065E73ECB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ED0EA0F1-4F91-4A0B-BFCB-06945431B3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0B00E8B8-BA73-4F2C-A715-1EB94AB6D2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3644FE30-B6BE-47FA-B66D-4CE7B7A0E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D53F610F-8576-4D98-B7B4-335E801F14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8E66207A-9370-4515-9B20-AECB143ECD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474AE7AB-F362-4D06-8D58-99FF684E73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B0F16555-89CA-4BBC-9A78-BD5C5279C3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B3CB258F-CE7C-4163-B2B9-6134458E40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362893B7-5FC5-4A68-B669-4C359E9CB4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E053D416-03B8-4579-87ED-9961CD7E63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2C7D79D1-2EAA-4906-A433-CB81EE8B07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25A2B640-929E-4BA2-9FC3-57DE7DE378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93CAFF04-39D9-4A0C-A588-65054877F0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A0FD6D8D-94C5-4574-81C0-0AECA866A6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CB2DBE68-F1FD-49F2-9CC0-A04013FB3B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FA46151C-A898-497D-8A11-DBC8A311A9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E7D0112C-9552-48BC-B114-FE8E531C0B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E18FD1CD-9EEA-46B8-B1F7-30B6E714B2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17DB7BDC-9793-439E-94A4-8740767E00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AFB267D7-998B-4608-84C0-B425E1A3EB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1AB8ACDB-46BB-4004-AB7B-F0B0C96E67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0404B618-4628-4DD1-8F48-F2A3FC391D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E00E4E5B-DD05-4214-A118-309A8F062A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68722909-573C-4F0E-A610-4170DB053D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E55D38F2-170A-475E-94DD-427C0EB0AA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DF34D8D1-336E-4287-929B-9BDBF88E1D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413B4056-E4B8-41DD-90BA-B1563A7CDB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5162082F-CF9F-4E02-BB50-98B6AE29B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D9F209DA-9750-4D9E-AD5B-8517D9D679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EA07F0E3-B735-47BF-9987-6F43481DA6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5962CABE-A2AB-4022-84C6-7CB4968EDE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49035AFF-4AAB-4995-9942-B4524D8E3E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3CD08784-44B1-42E6-818C-7185CE5613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3438847B-E3D8-406D-874C-96F65AF5B0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6682F76D-E082-4FB3-83C2-F3B56FD448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3342577F-3F09-4076-8CE8-820DEA06BC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56EFB08F-7E6F-415D-8D60-6293FA9019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34AF76CC-0F99-4612-9948-B718E500D0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F4FE22B0-B2CB-4B71-83CE-5D323CF619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AFD44D35-BCCF-483A-9AAB-3705E98D50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406F184F-A34A-4220-9C64-F6DEDDE378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D82044CF-4F30-4A1D-875D-DE89BBB187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A4920A13-EDC9-4313-8A4F-D5427AE34C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67C58C81-D6D3-4025-9552-8D642F711A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DF287603-D1B0-4D75-9F88-F3AA4940EF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8C55C810-F855-4BF2-9D8C-45501F6A95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CDA4C99D-785C-43D6-A037-099A48E4B6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FD027976-923A-4EA7-8948-0CF1318CAC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343A1829-9046-4939-8DB6-00605E5B36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93271950-6189-4E0D-B72E-354F27E139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94B5F8FF-5E76-41A9-B9DB-4BC1A3D9D9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4C29CFC2-6E4C-4202-9F1D-160A4BA23BA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59AD442B-6541-4E23-82E3-82272857F309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1AFB57CB-B467-496F-9576-A2DF18FCFA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4BF7841A-D03E-451C-B37D-50C28E64355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9A1F9F8A-E73F-4410-A3A4-EC5EAFDB274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8DBD8068-FD2A-4DE9-A1A9-97F2E5DAC740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CDDC37E8-05C0-4C71-A304-40E4DF89EE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BB18A178-9689-42EA-B838-C3E7D93C06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92" name="Rectangle 68">
            <a:extLst>
              <a:ext uri="{FF2B5EF4-FFF2-40B4-BE49-F238E27FC236}">
                <a16:creationId xmlns:a16="http://schemas.microsoft.com/office/drawing/2014/main" id="{C89879D1-0821-4065-B8D8-A0578EAACD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3" name="Rectangle 69">
            <a:extLst>
              <a:ext uri="{FF2B5EF4-FFF2-40B4-BE49-F238E27FC236}">
                <a16:creationId xmlns:a16="http://schemas.microsoft.com/office/drawing/2014/main" id="{A009F1CB-71D6-480D-BA78-5D4E37E128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4" name="Rectangle 70">
            <a:extLst>
              <a:ext uri="{FF2B5EF4-FFF2-40B4-BE49-F238E27FC236}">
                <a16:creationId xmlns:a16="http://schemas.microsoft.com/office/drawing/2014/main" id="{FFE68323-AD72-468F-9D84-72C3CE0015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2AAF830-2496-467D-8486-D9F2AEA42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AD80496-B798-4810-9CBA-BFFAA6E383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CS2011 Introduction to Programming I</a:t>
            </a:r>
            <a:br>
              <a:rPr lang="en-US" altLang="en-US" sz="3200" dirty="0"/>
            </a:br>
            <a:r>
              <a:rPr lang="en-US" altLang="en-US" sz="2400" dirty="0"/>
              <a:t>Multidimensional Arrays</a:t>
            </a:r>
          </a:p>
        </p:txBody>
      </p:sp>
      <p:sp>
        <p:nvSpPr>
          <p:cNvPr id="409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7823ADCE-945F-4BDE-B272-EDA10F51B41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962400"/>
            <a:ext cx="6400800" cy="1100138"/>
          </a:xfrm>
        </p:spPr>
        <p:txBody>
          <a:bodyPr/>
          <a:lstStyle/>
          <a:p>
            <a:pPr algn="r" eaLnBrk="1" hangingPunct="1"/>
            <a:r>
              <a:rPr lang="en-US" altLang="en-US" sz="2400"/>
              <a:t>Chengyu Sun</a:t>
            </a:r>
          </a:p>
          <a:p>
            <a:pPr algn="r" eaLnBrk="1" hangingPunct="1"/>
            <a:r>
              <a:rPr lang="en-US" altLang="en-US" sz="2400"/>
              <a:t>California State University, Los Angeles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52BFD-818B-4AF2-8A68-F1CE21CE5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Ragged Arrays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912A73-5934-4DB6-9A9B-AC69BCDEFB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975" y="1981200"/>
            <a:ext cx="7515225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415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9C49D-9534-49A2-8DE9-28C0DF62F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Sizes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23CABE-6DA1-490E-A4B0-0EB06737B1F5}"/>
              </a:ext>
            </a:extLst>
          </p:cNvPr>
          <p:cNvSpPr txBox="1"/>
          <p:nvPr/>
        </p:nvSpPr>
        <p:spPr>
          <a:xfrm>
            <a:off x="914400" y="2923908"/>
            <a:ext cx="72427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int[][] b = { {1, 2, 3, 4}, {2, 3, 4, 5}, {3, 4, 5, 6} };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70235F-A3F6-4E79-8152-2EFB7513482D}"/>
              </a:ext>
            </a:extLst>
          </p:cNvPr>
          <p:cNvSpPr txBox="1"/>
          <p:nvPr/>
        </p:nvSpPr>
        <p:spPr>
          <a:xfrm>
            <a:off x="914400" y="1937773"/>
            <a:ext cx="3086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int[] a = {1, 2, 3, 4};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71F5DF-C5DC-4290-B368-1CEFF9F9D818}"/>
              </a:ext>
            </a:extLst>
          </p:cNvPr>
          <p:cNvSpPr txBox="1"/>
          <p:nvPr/>
        </p:nvSpPr>
        <p:spPr>
          <a:xfrm>
            <a:off x="914400" y="4147573"/>
            <a:ext cx="612898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int[][][] c = {</a:t>
            </a:r>
          </a:p>
          <a:p>
            <a:r>
              <a:rPr lang="en-US" dirty="0"/>
              <a:t>    { {1, 2, 3, 4}, {2, 3, 4, 5}, {3, 4, 5, 6} },</a:t>
            </a:r>
          </a:p>
          <a:p>
            <a:r>
              <a:rPr lang="en-US" dirty="0"/>
              <a:t>    { {4, 5, 6, 7}, {5, 6, 7, 8}, {6, 7, 8, 9} }</a:t>
            </a:r>
          </a:p>
          <a:p>
            <a:r>
              <a:rPr lang="en-US" dirty="0"/>
              <a:t>};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27AD81-3C8F-4B4A-8994-8ADD9ECBD715}"/>
              </a:ext>
            </a:extLst>
          </p:cNvPr>
          <p:cNvSpPr txBox="1"/>
          <p:nvPr/>
        </p:nvSpPr>
        <p:spPr>
          <a:xfrm>
            <a:off x="6122418" y="1937773"/>
            <a:ext cx="1077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int[4]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020FDE0-0994-4726-A0ED-371EC7EAB3CA}"/>
              </a:ext>
            </a:extLst>
          </p:cNvPr>
          <p:cNvCxnSpPr>
            <a:cxnSpLocks/>
          </p:cNvCxnSpPr>
          <p:nvPr/>
        </p:nvCxnSpPr>
        <p:spPr bwMode="auto">
          <a:xfrm>
            <a:off x="4343400" y="3814467"/>
            <a:ext cx="1524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B08AE67-FB71-4477-BC16-8A4B046F9302}"/>
              </a:ext>
            </a:extLst>
          </p:cNvPr>
          <p:cNvCxnSpPr>
            <a:cxnSpLocks/>
          </p:cNvCxnSpPr>
          <p:nvPr/>
        </p:nvCxnSpPr>
        <p:spPr bwMode="auto">
          <a:xfrm>
            <a:off x="4343400" y="2242573"/>
            <a:ext cx="1524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990EF11-FB9D-49BA-9EBE-07845C272E17}"/>
              </a:ext>
            </a:extLst>
          </p:cNvPr>
          <p:cNvSpPr txBox="1"/>
          <p:nvPr/>
        </p:nvSpPr>
        <p:spPr>
          <a:xfrm>
            <a:off x="6122418" y="3537973"/>
            <a:ext cx="1859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int[??][??]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DF24C00-560C-4C4A-BB30-1C3A0BD714B0}"/>
              </a:ext>
            </a:extLst>
          </p:cNvPr>
          <p:cNvCxnSpPr/>
          <p:nvPr/>
        </p:nvCxnSpPr>
        <p:spPr bwMode="auto">
          <a:xfrm flipV="1">
            <a:off x="4343400" y="3461773"/>
            <a:ext cx="0" cy="3526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FFF0509-DE85-4C59-9568-0612B9878A80}"/>
              </a:ext>
            </a:extLst>
          </p:cNvPr>
          <p:cNvCxnSpPr>
            <a:cxnSpLocks/>
          </p:cNvCxnSpPr>
          <p:nvPr/>
        </p:nvCxnSpPr>
        <p:spPr bwMode="auto">
          <a:xfrm>
            <a:off x="4343400" y="5910829"/>
            <a:ext cx="1524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6936875D-4227-4EC6-88C7-CE8874B7D110}"/>
              </a:ext>
            </a:extLst>
          </p:cNvPr>
          <p:cNvSpPr txBox="1"/>
          <p:nvPr/>
        </p:nvSpPr>
        <p:spPr>
          <a:xfrm>
            <a:off x="6122418" y="5634335"/>
            <a:ext cx="2488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int[??][??][??]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9DEB898-D24B-4A23-8A67-2F838BACA27A}"/>
              </a:ext>
            </a:extLst>
          </p:cNvPr>
          <p:cNvCxnSpPr/>
          <p:nvPr/>
        </p:nvCxnSpPr>
        <p:spPr bwMode="auto">
          <a:xfrm flipV="1">
            <a:off x="4343400" y="5558135"/>
            <a:ext cx="0" cy="3526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05800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86E3B-B1FC-4FB6-AD26-8D8AE7145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Lengths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034990-D35E-4D44-8C1D-B0A96019D1F3}"/>
              </a:ext>
            </a:extLst>
          </p:cNvPr>
          <p:cNvSpPr txBox="1"/>
          <p:nvPr/>
        </p:nvSpPr>
        <p:spPr>
          <a:xfrm>
            <a:off x="1219968" y="1981200"/>
            <a:ext cx="14734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a.length</a:t>
            </a:r>
            <a:endParaRPr lang="en-US" sz="2800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8DF0859-83AE-48CB-8CD4-8A6E407A16D3}"/>
              </a:ext>
            </a:extLst>
          </p:cNvPr>
          <p:cNvCxnSpPr>
            <a:cxnSpLocks/>
          </p:cNvCxnSpPr>
          <p:nvPr/>
        </p:nvCxnSpPr>
        <p:spPr bwMode="auto">
          <a:xfrm>
            <a:off x="2820168" y="2242573"/>
            <a:ext cx="1524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982D74B0-E291-424F-9ED6-A19D03D4385E}"/>
              </a:ext>
            </a:extLst>
          </p:cNvPr>
          <p:cNvSpPr txBox="1"/>
          <p:nvPr/>
        </p:nvSpPr>
        <p:spPr>
          <a:xfrm>
            <a:off x="4725168" y="1981200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FE632A-38DC-42F5-92F7-1930F1A26FB4}"/>
              </a:ext>
            </a:extLst>
          </p:cNvPr>
          <p:cNvSpPr txBox="1"/>
          <p:nvPr/>
        </p:nvSpPr>
        <p:spPr>
          <a:xfrm>
            <a:off x="1192196" y="3048000"/>
            <a:ext cx="19320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b.length</a:t>
            </a:r>
            <a:r>
              <a:rPr lang="en-US" sz="2800" dirty="0"/>
              <a:t> ??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055341-4704-49BF-85A2-D63AF805588D}"/>
              </a:ext>
            </a:extLst>
          </p:cNvPr>
          <p:cNvSpPr txBox="1"/>
          <p:nvPr/>
        </p:nvSpPr>
        <p:spPr>
          <a:xfrm>
            <a:off x="3352800" y="3048000"/>
            <a:ext cx="2406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b[0].length ??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0EA4C7-1C19-4AA2-822A-8D8F5A5F552E}"/>
              </a:ext>
            </a:extLst>
          </p:cNvPr>
          <p:cNvSpPr txBox="1"/>
          <p:nvPr/>
        </p:nvSpPr>
        <p:spPr>
          <a:xfrm>
            <a:off x="5975572" y="3048000"/>
            <a:ext cx="2406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b[1].length ??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A5D313-E2CC-4695-9C13-68850ADF1D9D}"/>
              </a:ext>
            </a:extLst>
          </p:cNvPr>
          <p:cNvSpPr txBox="1"/>
          <p:nvPr/>
        </p:nvSpPr>
        <p:spPr>
          <a:xfrm>
            <a:off x="1192196" y="4114800"/>
            <a:ext cx="19320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c.length</a:t>
            </a:r>
            <a:r>
              <a:rPr lang="en-US" sz="2800" dirty="0"/>
              <a:t> ??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EDDD40C-F663-4B59-BCC9-0E4143C61054}"/>
              </a:ext>
            </a:extLst>
          </p:cNvPr>
          <p:cNvSpPr txBox="1"/>
          <p:nvPr/>
        </p:nvSpPr>
        <p:spPr>
          <a:xfrm>
            <a:off x="3352800" y="4114800"/>
            <a:ext cx="2406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c[0].length ??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357513-D12A-4CAD-BD7F-636FBC80CB86}"/>
              </a:ext>
            </a:extLst>
          </p:cNvPr>
          <p:cNvSpPr txBox="1"/>
          <p:nvPr/>
        </p:nvSpPr>
        <p:spPr>
          <a:xfrm>
            <a:off x="5975572" y="4114800"/>
            <a:ext cx="2406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c[1].length ??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E982329-C8D1-4268-BFD9-F15C0CF4D66D}"/>
              </a:ext>
            </a:extLst>
          </p:cNvPr>
          <p:cNvSpPr txBox="1"/>
          <p:nvPr/>
        </p:nvSpPr>
        <p:spPr>
          <a:xfrm>
            <a:off x="1600200" y="5181600"/>
            <a:ext cx="28440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c[0][1].length ??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AFC98BF-9CEE-47B9-9208-A36EF2DD7F65}"/>
              </a:ext>
            </a:extLst>
          </p:cNvPr>
          <p:cNvSpPr txBox="1"/>
          <p:nvPr/>
        </p:nvSpPr>
        <p:spPr>
          <a:xfrm>
            <a:off x="4901448" y="5181600"/>
            <a:ext cx="28440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c[1][2].length ??</a:t>
            </a:r>
          </a:p>
        </p:txBody>
      </p:sp>
    </p:spTree>
    <p:extLst>
      <p:ext uri="{BB962C8B-B14F-4D97-AF65-F5344CB8AC3E}">
        <p14:creationId xmlns:p14="http://schemas.microsoft.com/office/powerpoint/2010/main" val="3745291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465BD-8B03-479B-AD52-8C1B7EE62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Rows and Columns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E06C8DE-6139-483B-918F-44A0B8DCC3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4210307"/>
              </p:ext>
            </p:extLst>
          </p:nvPr>
        </p:nvGraphicFramePr>
        <p:xfrm>
          <a:off x="2514600" y="1828800"/>
          <a:ext cx="20574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134449338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33185169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433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532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5142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053404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BEA43F9-FC98-4FB8-8EAE-0BDD409D7746}"/>
              </a:ext>
            </a:extLst>
          </p:cNvPr>
          <p:cNvSpPr txBox="1"/>
          <p:nvPr/>
        </p:nvSpPr>
        <p:spPr>
          <a:xfrm>
            <a:off x="1066800" y="3579168"/>
            <a:ext cx="73002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int[][] a = { {1,2}, {3,4}, {5,6}, {7,8} }; // int[4][2]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F4F2D3-FDF4-449C-AA95-79EBC43AD560}"/>
              </a:ext>
            </a:extLst>
          </p:cNvPr>
          <p:cNvSpPr txBox="1"/>
          <p:nvPr/>
        </p:nvSpPr>
        <p:spPr>
          <a:xfrm>
            <a:off x="1066800" y="4421833"/>
            <a:ext cx="6508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int[][] b = { {1,3,5,7}, {2,4,6,8} }; // int[2][4]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380F42-1C55-46C2-9042-C83B675CB67A}"/>
              </a:ext>
            </a:extLst>
          </p:cNvPr>
          <p:cNvSpPr txBox="1"/>
          <p:nvPr/>
        </p:nvSpPr>
        <p:spPr>
          <a:xfrm>
            <a:off x="6777859" y="2817168"/>
            <a:ext cx="6897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C9D7CC-5BC4-4C60-8157-CE4B951F69F3}"/>
              </a:ext>
            </a:extLst>
          </p:cNvPr>
          <p:cNvSpPr txBox="1"/>
          <p:nvPr/>
        </p:nvSpPr>
        <p:spPr>
          <a:xfrm>
            <a:off x="7666366" y="2817168"/>
            <a:ext cx="12073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column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DABB29A-08EA-4B3E-B0CC-82CCA5845110}"/>
              </a:ext>
            </a:extLst>
          </p:cNvPr>
          <p:cNvCxnSpPr>
            <a:stCxn id="7" idx="2"/>
          </p:cNvCxnSpPr>
          <p:nvPr/>
        </p:nvCxnSpPr>
        <p:spPr bwMode="auto">
          <a:xfrm>
            <a:off x="7122730" y="3278833"/>
            <a:ext cx="452327" cy="30033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E8C62F3-A7B3-428C-A708-FEDB94BF9D2F}"/>
              </a:ext>
            </a:extLst>
          </p:cNvPr>
          <p:cNvCxnSpPr>
            <a:stCxn id="8" idx="2"/>
          </p:cNvCxnSpPr>
          <p:nvPr/>
        </p:nvCxnSpPr>
        <p:spPr bwMode="auto">
          <a:xfrm flipH="1">
            <a:off x="8001000" y="3278833"/>
            <a:ext cx="269057" cy="30033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4BC3047-8AC3-43FB-97F5-CD932911770A}"/>
              </a:ext>
            </a:extLst>
          </p:cNvPr>
          <p:cNvSpPr txBox="1"/>
          <p:nvPr/>
        </p:nvSpPr>
        <p:spPr>
          <a:xfrm>
            <a:off x="5879218" y="5177135"/>
            <a:ext cx="12073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column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7D581CD-C0C7-4ED6-8B79-216CC1248770}"/>
              </a:ext>
            </a:extLst>
          </p:cNvPr>
          <p:cNvSpPr txBox="1"/>
          <p:nvPr/>
        </p:nvSpPr>
        <p:spPr>
          <a:xfrm>
            <a:off x="7315200" y="5174216"/>
            <a:ext cx="6897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row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954476A-0D8A-4E19-BD4B-780361688FF3}"/>
              </a:ext>
            </a:extLst>
          </p:cNvPr>
          <p:cNvCxnSpPr>
            <a:cxnSpLocks/>
            <a:stCxn id="13" idx="0"/>
          </p:cNvCxnSpPr>
          <p:nvPr/>
        </p:nvCxnSpPr>
        <p:spPr bwMode="auto">
          <a:xfrm flipV="1">
            <a:off x="6482909" y="4883499"/>
            <a:ext cx="375091" cy="29363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1CAAE6C-01A3-44AA-8FEE-F0100C19D5CE}"/>
              </a:ext>
            </a:extLst>
          </p:cNvPr>
          <p:cNvCxnSpPr>
            <a:stCxn id="14" idx="0"/>
          </p:cNvCxnSpPr>
          <p:nvPr/>
        </p:nvCxnSpPr>
        <p:spPr bwMode="auto">
          <a:xfrm flipH="1" flipV="1">
            <a:off x="7239000" y="4883498"/>
            <a:ext cx="421071" cy="29071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CB935B0B-66FA-4312-A717-DEA28D9B2827}"/>
              </a:ext>
            </a:extLst>
          </p:cNvPr>
          <p:cNvSpPr txBox="1"/>
          <p:nvPr/>
        </p:nvSpPr>
        <p:spPr>
          <a:xfrm>
            <a:off x="1157399" y="5791200"/>
            <a:ext cx="69781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Row-first (or row-major order) is usually the more</a:t>
            </a:r>
          </a:p>
          <a:p>
            <a:r>
              <a:rPr lang="en-US" i="1" dirty="0"/>
              <a:t>natural choice.</a:t>
            </a:r>
          </a:p>
        </p:txBody>
      </p:sp>
    </p:spTree>
    <p:extLst>
      <p:ext uri="{BB962C8B-B14F-4D97-AF65-F5344CB8AC3E}">
        <p14:creationId xmlns:p14="http://schemas.microsoft.com/office/powerpoint/2010/main" val="37342136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95A4C-4C8D-4B71-98B7-06DADBAF3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Print2DArray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3CEA9-7E7D-488D-BDA3-FA7567A46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for loop</a:t>
            </a:r>
          </a:p>
          <a:p>
            <a:r>
              <a:rPr lang="en-US" dirty="0"/>
              <a:t>Using for-each loop</a:t>
            </a:r>
          </a:p>
        </p:txBody>
      </p:sp>
    </p:spTree>
    <p:extLst>
      <p:ext uri="{BB962C8B-B14F-4D97-AF65-F5344CB8AC3E}">
        <p14:creationId xmlns:p14="http://schemas.microsoft.com/office/powerpoint/2010/main" val="493220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8499D-C5D2-4B54-92D3-0BA5FB3DA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Array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AA532-650E-472E-B435-88BC0461E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row with the largest sum</a:t>
            </a:r>
          </a:p>
          <a:p>
            <a:pPr lvl="1"/>
            <a:r>
              <a:rPr lang="en-US" dirty="0"/>
              <a:t>Using 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sumRow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method</a:t>
            </a:r>
          </a:p>
          <a:p>
            <a:r>
              <a:rPr lang="en-US" dirty="0"/>
              <a:t>Find the column with the largest sum</a:t>
            </a:r>
          </a:p>
          <a:p>
            <a:pPr lvl="1"/>
            <a:r>
              <a:rPr lang="en-US" dirty="0"/>
              <a:t>Using 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sumCol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method</a:t>
            </a:r>
          </a:p>
        </p:txBody>
      </p:sp>
    </p:spTree>
    <p:extLst>
      <p:ext uri="{BB962C8B-B14F-4D97-AF65-F5344CB8AC3E}">
        <p14:creationId xmlns:p14="http://schemas.microsoft.com/office/powerpoint/2010/main" val="45190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1FF71-7815-479F-AFFA-CC852195F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Closest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BB30-8A3A-4BA5-9800-F045D90CA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676400"/>
          </a:xfrm>
        </p:spPr>
        <p:txBody>
          <a:bodyPr/>
          <a:lstStyle/>
          <a:p>
            <a:r>
              <a:rPr lang="en-US" dirty="0"/>
              <a:t>Find the closest pair of points</a:t>
            </a:r>
          </a:p>
          <a:p>
            <a:pPr lvl="1"/>
            <a:r>
              <a:rPr lang="en-US" dirty="0"/>
              <a:t>Distance formula</a:t>
            </a:r>
          </a:p>
          <a:p>
            <a:pPr lvl="1"/>
            <a:r>
              <a:rPr lang="en-US" dirty="0"/>
              <a:t>How to get the distance of </a:t>
            </a:r>
            <a:r>
              <a:rPr lang="en-US" i="1" dirty="0"/>
              <a:t>every pair</a:t>
            </a:r>
            <a:r>
              <a:rPr lang="en-US" dirty="0"/>
              <a:t>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76DE0F-82C0-4550-90FC-BCBCA51410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3733800"/>
            <a:ext cx="5838825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3838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8B149-C138-48D3-B5EA-4AC0F5829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79686-5ECD-4A48-A4ED-086415B26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Chapter 8 of the textbook (</a:t>
            </a:r>
            <a:r>
              <a:rPr lang="en-US" i="1" dirty="0"/>
              <a:t>no quiz next week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51754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9E921-DCE0-40A4-8A84-7F1893F1F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Grades Example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A2DC1-2504-4635-B2CB-732866FBF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68800"/>
            <a:ext cx="7772400" cy="1854200"/>
          </a:xfrm>
        </p:spPr>
        <p:txBody>
          <a:bodyPr/>
          <a:lstStyle/>
          <a:p>
            <a:r>
              <a:rPr lang="en-US" dirty="0"/>
              <a:t>An array is suitable for storing and processing a </a:t>
            </a:r>
            <a:r>
              <a:rPr lang="en-US" i="1" dirty="0"/>
              <a:t>list</a:t>
            </a:r>
            <a:r>
              <a:rPr lang="en-US" dirty="0"/>
              <a:t> of values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C4C0D9B-7B07-4C76-B28E-F75A96D502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778527"/>
              </p:ext>
            </p:extLst>
          </p:nvPr>
        </p:nvGraphicFramePr>
        <p:xfrm>
          <a:off x="2514600" y="1981200"/>
          <a:ext cx="30480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4805552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3716915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Grades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159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Student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6332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Student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6835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Student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798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Student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84477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20A72087-3985-4775-8B48-DCA506F7F162}"/>
              </a:ext>
            </a:extLst>
          </p:cNvPr>
          <p:cNvSpPr/>
          <p:nvPr/>
        </p:nvSpPr>
        <p:spPr bwMode="auto">
          <a:xfrm>
            <a:off x="3962400" y="2286000"/>
            <a:ext cx="1676400" cy="1676400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964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9E921-DCE0-40A4-8A84-7F1893F1F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The Grades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A2DC1-2504-4635-B2CB-732866FBF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68800"/>
            <a:ext cx="7772400" cy="1854200"/>
          </a:xfrm>
        </p:spPr>
        <p:txBody>
          <a:bodyPr/>
          <a:lstStyle/>
          <a:p>
            <a:r>
              <a:rPr lang="en-US" dirty="0"/>
              <a:t>A 2-dimensional array is suitable for storing and processing a </a:t>
            </a:r>
            <a:r>
              <a:rPr lang="en-US" i="1" dirty="0"/>
              <a:t>table</a:t>
            </a:r>
            <a:r>
              <a:rPr lang="en-US" dirty="0"/>
              <a:t> of values 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C4C0D9B-7B07-4C76-B28E-F75A96D502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333975"/>
              </p:ext>
            </p:extLst>
          </p:nvPr>
        </p:nvGraphicFramePr>
        <p:xfrm>
          <a:off x="1524000" y="1981200"/>
          <a:ext cx="60960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4805552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371691589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0689385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1658568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HW1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HW2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HW3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159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Student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6332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Student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6835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Student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798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Student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84477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20A72087-3985-4775-8B48-DCA506F7F162}"/>
              </a:ext>
            </a:extLst>
          </p:cNvPr>
          <p:cNvSpPr/>
          <p:nvPr/>
        </p:nvSpPr>
        <p:spPr bwMode="auto">
          <a:xfrm>
            <a:off x="2971800" y="2286000"/>
            <a:ext cx="4724400" cy="1676400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736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DAB7E-C5A6-441D-A61A-0D3C712B7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It's Mostly Like An Array …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90024-3A7E-42B5-A8F9-217ED931F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685800"/>
          </a:xfrm>
        </p:spPr>
        <p:txBody>
          <a:bodyPr/>
          <a:lstStyle/>
          <a:p>
            <a:r>
              <a:rPr lang="en-US" dirty="0"/>
              <a:t>Declare an array variable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1477C3-035A-4222-8CF4-798528626A7E}"/>
              </a:ext>
            </a:extLst>
          </p:cNvPr>
          <p:cNvSpPr txBox="1"/>
          <p:nvPr/>
        </p:nvSpPr>
        <p:spPr>
          <a:xfrm>
            <a:off x="1447800" y="2895600"/>
            <a:ext cx="43457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Array (or 1-Dimensional Array)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6D9AFB-280C-4C18-882B-536B19E1B7DB}"/>
              </a:ext>
            </a:extLst>
          </p:cNvPr>
          <p:cNvSpPr txBox="1"/>
          <p:nvPr/>
        </p:nvSpPr>
        <p:spPr>
          <a:xfrm>
            <a:off x="2438400" y="3655368"/>
            <a:ext cx="1659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int[] a;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42AED9-0896-4E65-81AE-AAD6281EA974}"/>
              </a:ext>
            </a:extLst>
          </p:cNvPr>
          <p:cNvSpPr txBox="1"/>
          <p:nvPr/>
        </p:nvSpPr>
        <p:spPr>
          <a:xfrm>
            <a:off x="4213239" y="3655368"/>
            <a:ext cx="4619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F0AA96-766B-41F5-903D-DCF0A95DA6D2}"/>
              </a:ext>
            </a:extLst>
          </p:cNvPr>
          <p:cNvSpPr txBox="1"/>
          <p:nvPr/>
        </p:nvSpPr>
        <p:spPr>
          <a:xfrm>
            <a:off x="4822839" y="3655368"/>
            <a:ext cx="1659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a[];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B200E3-73AB-4A25-8D0B-E80D28A7DB34}"/>
              </a:ext>
            </a:extLst>
          </p:cNvPr>
          <p:cNvSpPr txBox="1"/>
          <p:nvPr/>
        </p:nvSpPr>
        <p:spPr>
          <a:xfrm>
            <a:off x="1447800" y="4569768"/>
            <a:ext cx="2924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2-Dimensional Array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35B09D-F71D-473E-94F0-55BAE2861D7A}"/>
              </a:ext>
            </a:extLst>
          </p:cNvPr>
          <p:cNvSpPr txBox="1"/>
          <p:nvPr/>
        </p:nvSpPr>
        <p:spPr>
          <a:xfrm>
            <a:off x="2438400" y="5331768"/>
            <a:ext cx="2028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int[][] a;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612B3C7-773A-4FC8-ABD4-20C33C0DB487}"/>
              </a:ext>
            </a:extLst>
          </p:cNvPr>
          <p:cNvSpPr txBox="1"/>
          <p:nvPr/>
        </p:nvSpPr>
        <p:spPr>
          <a:xfrm>
            <a:off x="4525081" y="5331768"/>
            <a:ext cx="4619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2DDA3E-56E7-47CA-9574-CF4874F2CF48}"/>
              </a:ext>
            </a:extLst>
          </p:cNvPr>
          <p:cNvSpPr txBox="1"/>
          <p:nvPr/>
        </p:nvSpPr>
        <p:spPr>
          <a:xfrm>
            <a:off x="5134681" y="5331768"/>
            <a:ext cx="2028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a[][];</a:t>
            </a:r>
          </a:p>
        </p:txBody>
      </p:sp>
    </p:spTree>
    <p:extLst>
      <p:ext uri="{BB962C8B-B14F-4D97-AF65-F5344CB8AC3E}">
        <p14:creationId xmlns:p14="http://schemas.microsoft.com/office/powerpoint/2010/main" val="1005139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DAB7E-C5A6-441D-A61A-0D3C712B7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It's Mostly Like An Array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90024-3A7E-42B5-A8F9-217ED931F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685800"/>
          </a:xfrm>
        </p:spPr>
        <p:txBody>
          <a:bodyPr/>
          <a:lstStyle/>
          <a:p>
            <a:r>
              <a:rPr lang="en-US" dirty="0"/>
              <a:t>Create an empty array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1477C3-035A-4222-8CF4-798528626A7E}"/>
              </a:ext>
            </a:extLst>
          </p:cNvPr>
          <p:cNvSpPr txBox="1"/>
          <p:nvPr/>
        </p:nvSpPr>
        <p:spPr>
          <a:xfrm>
            <a:off x="1447800" y="2895600"/>
            <a:ext cx="43457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Array (or 1-Dimensional Array)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6D9AFB-280C-4C18-882B-536B19E1B7DB}"/>
              </a:ext>
            </a:extLst>
          </p:cNvPr>
          <p:cNvSpPr txBox="1"/>
          <p:nvPr/>
        </p:nvSpPr>
        <p:spPr>
          <a:xfrm>
            <a:off x="2438400" y="3655368"/>
            <a:ext cx="3134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= new int[10];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B200E3-73AB-4A25-8D0B-E80D28A7DB34}"/>
              </a:ext>
            </a:extLst>
          </p:cNvPr>
          <p:cNvSpPr txBox="1"/>
          <p:nvPr/>
        </p:nvSpPr>
        <p:spPr>
          <a:xfrm>
            <a:off x="1447800" y="4569768"/>
            <a:ext cx="2924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2-Dimensional Array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35B09D-F71D-473E-94F0-55BAE2861D7A}"/>
              </a:ext>
            </a:extLst>
          </p:cNvPr>
          <p:cNvSpPr txBox="1"/>
          <p:nvPr/>
        </p:nvSpPr>
        <p:spPr>
          <a:xfrm>
            <a:off x="2438400" y="5331768"/>
            <a:ext cx="3871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= new int[10][20];</a:t>
            </a:r>
          </a:p>
        </p:txBody>
      </p:sp>
    </p:spTree>
    <p:extLst>
      <p:ext uri="{BB962C8B-B14F-4D97-AF65-F5344CB8AC3E}">
        <p14:creationId xmlns:p14="http://schemas.microsoft.com/office/powerpoint/2010/main" val="2050270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DAB7E-C5A6-441D-A61A-0D3C712B7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It's Mostly Like An Array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90024-3A7E-42B5-A8F9-217ED931F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685800"/>
          </a:xfrm>
        </p:spPr>
        <p:txBody>
          <a:bodyPr/>
          <a:lstStyle/>
          <a:p>
            <a:r>
              <a:rPr lang="en-US" dirty="0"/>
              <a:t>Access array elements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1477C3-035A-4222-8CF4-798528626A7E}"/>
              </a:ext>
            </a:extLst>
          </p:cNvPr>
          <p:cNvSpPr txBox="1"/>
          <p:nvPr/>
        </p:nvSpPr>
        <p:spPr>
          <a:xfrm>
            <a:off x="1447800" y="2895600"/>
            <a:ext cx="4483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Array (or 1-Dimensional Array)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B200E3-73AB-4A25-8D0B-E80D28A7DB34}"/>
              </a:ext>
            </a:extLst>
          </p:cNvPr>
          <p:cNvSpPr txBox="1"/>
          <p:nvPr/>
        </p:nvSpPr>
        <p:spPr>
          <a:xfrm>
            <a:off x="1447800" y="4569768"/>
            <a:ext cx="2924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2-Dimensional Array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464CD4-8503-4777-B877-C88A8CEF37A2}"/>
              </a:ext>
            </a:extLst>
          </p:cNvPr>
          <p:cNvSpPr txBox="1"/>
          <p:nvPr/>
        </p:nvSpPr>
        <p:spPr>
          <a:xfrm>
            <a:off x="2438400" y="3655368"/>
            <a:ext cx="18437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a[0] = 1;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08BD5D5-ED54-4906-807F-C367EC06064C}"/>
              </a:ext>
            </a:extLst>
          </p:cNvPr>
          <p:cNvSpPr txBox="1"/>
          <p:nvPr/>
        </p:nvSpPr>
        <p:spPr>
          <a:xfrm>
            <a:off x="2438400" y="5331768"/>
            <a:ext cx="2396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a[0][0] = 1;</a:t>
            </a:r>
          </a:p>
        </p:txBody>
      </p:sp>
    </p:spTree>
    <p:extLst>
      <p:ext uri="{BB962C8B-B14F-4D97-AF65-F5344CB8AC3E}">
        <p14:creationId xmlns:p14="http://schemas.microsoft.com/office/powerpoint/2010/main" val="319470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13D64-C3E8-4C28-B175-40F546E42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Else Are The Same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F32C5-DD5E-4735-AA3C-0A82DB38F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Array variable and array are two different things</a:t>
            </a:r>
          </a:p>
          <a:p>
            <a:r>
              <a:rPr lang="en-US" dirty="0"/>
              <a:t>Allocated on heap instead of stack</a:t>
            </a:r>
          </a:p>
          <a:p>
            <a:r>
              <a:rPr lang="en-US" dirty="0"/>
              <a:t>Pass-by-reference to methods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392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65B93-076E-4592-BA79-535A61582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 Multidimensional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6B701-79B7-4481-B8D7-1E23834E0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2-dimensional array is simply an array of arrays</a:t>
            </a:r>
          </a:p>
          <a:p>
            <a:r>
              <a:rPr lang="en-US" dirty="0"/>
              <a:t>A 3-dimensional array is simply an array of 2-dimensional arrays</a:t>
            </a:r>
          </a:p>
          <a:p>
            <a:r>
              <a:rPr lang="en-US" dirty="0"/>
              <a:t>… …</a:t>
            </a:r>
          </a:p>
          <a:p>
            <a:r>
              <a:rPr lang="en-US" dirty="0"/>
              <a:t>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dirty="0"/>
              <a:t>-dimensional array is simply an array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(n-1)</a:t>
            </a:r>
            <a:r>
              <a:rPr lang="en-US" dirty="0"/>
              <a:t>-dimensional arrays</a:t>
            </a:r>
          </a:p>
        </p:txBody>
      </p:sp>
    </p:spTree>
    <p:extLst>
      <p:ext uri="{BB962C8B-B14F-4D97-AF65-F5344CB8AC3E}">
        <p14:creationId xmlns:p14="http://schemas.microsoft.com/office/powerpoint/2010/main" val="2999791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15340-4301-493E-9DCC-2CD897D79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Initializer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0683FC-B99C-4590-A423-C43A8FBBF5ED}"/>
              </a:ext>
            </a:extLst>
          </p:cNvPr>
          <p:cNvSpPr txBox="1"/>
          <p:nvPr/>
        </p:nvSpPr>
        <p:spPr>
          <a:xfrm>
            <a:off x="838200" y="2514600"/>
            <a:ext cx="72427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int[][] b = { {1, 2, 3, 4}, {2, 3, 4, 5}, {3, 4, 5, 6} };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48536E-C3D7-495A-8A3A-7F8A63806D4F}"/>
              </a:ext>
            </a:extLst>
          </p:cNvPr>
          <p:cNvSpPr txBox="1"/>
          <p:nvPr/>
        </p:nvSpPr>
        <p:spPr>
          <a:xfrm>
            <a:off x="838200" y="1828800"/>
            <a:ext cx="3086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int[] a = {1, 2, 3, 4};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680F5AD-CFF2-4DB7-8B1B-5C80971E80EF}"/>
              </a:ext>
            </a:extLst>
          </p:cNvPr>
          <p:cNvCxnSpPr/>
          <p:nvPr/>
        </p:nvCxnSpPr>
        <p:spPr bwMode="auto">
          <a:xfrm>
            <a:off x="2743200" y="2976265"/>
            <a:ext cx="1371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2B0FB2E-3DE6-47E1-8611-D2413F82A00E}"/>
              </a:ext>
            </a:extLst>
          </p:cNvPr>
          <p:cNvCxnSpPr/>
          <p:nvPr/>
        </p:nvCxnSpPr>
        <p:spPr bwMode="auto">
          <a:xfrm>
            <a:off x="4419600" y="2976265"/>
            <a:ext cx="1371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2E350B0-88FD-4E7D-8809-7920A2BB66F5}"/>
              </a:ext>
            </a:extLst>
          </p:cNvPr>
          <p:cNvCxnSpPr/>
          <p:nvPr/>
        </p:nvCxnSpPr>
        <p:spPr bwMode="auto">
          <a:xfrm>
            <a:off x="6172200" y="2976265"/>
            <a:ext cx="1371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1F5CA61-F3C8-483B-9205-D39A8D0001FF}"/>
              </a:ext>
            </a:extLst>
          </p:cNvPr>
          <p:cNvSpPr txBox="1"/>
          <p:nvPr/>
        </p:nvSpPr>
        <p:spPr>
          <a:xfrm>
            <a:off x="3962400" y="3357265"/>
            <a:ext cx="23639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three 1-d arrays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1F2401E-4FCC-4C16-A00E-D7FEBF54AC8E}"/>
              </a:ext>
            </a:extLst>
          </p:cNvPr>
          <p:cNvSpPr txBox="1"/>
          <p:nvPr/>
        </p:nvSpPr>
        <p:spPr>
          <a:xfrm>
            <a:off x="838200" y="3912275"/>
            <a:ext cx="612898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int[][][] c = {</a:t>
            </a:r>
          </a:p>
          <a:p>
            <a:r>
              <a:rPr lang="en-US" dirty="0"/>
              <a:t>    { {1, 2, 3, 4}, {2, 3, 4, 5}, {3, 4, 5, 6} },</a:t>
            </a:r>
          </a:p>
          <a:p>
            <a:r>
              <a:rPr lang="en-US" dirty="0"/>
              <a:t>    { {4, 5, 6, 7}, {5, 6, 7, 8}, {6, 7, 8, 9} }</a:t>
            </a:r>
          </a:p>
          <a:p>
            <a:r>
              <a:rPr lang="en-US" dirty="0"/>
              <a:t>};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B22D6F4-A81C-49C7-B1CE-20E7B60551E6}"/>
              </a:ext>
            </a:extLst>
          </p:cNvPr>
          <p:cNvSpPr txBox="1"/>
          <p:nvPr/>
        </p:nvSpPr>
        <p:spPr>
          <a:xfrm>
            <a:off x="7391400" y="4281606"/>
            <a:ext cx="12298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two 2-d</a:t>
            </a:r>
          </a:p>
          <a:p>
            <a:pPr algn="ctr"/>
            <a:r>
              <a:rPr lang="en-US" dirty="0"/>
              <a:t>arrays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C66139C-3C4C-4F75-8616-1E18D10F056F}"/>
              </a:ext>
            </a:extLst>
          </p:cNvPr>
          <p:cNvCxnSpPr>
            <a:stCxn id="16" idx="0"/>
          </p:cNvCxnSpPr>
          <p:nvPr/>
        </p:nvCxnSpPr>
        <p:spPr bwMode="auto">
          <a:xfrm flipH="1" flipV="1">
            <a:off x="5144358" y="3052465"/>
            <a:ext cx="1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7D76408F-AD19-4EC1-9038-3F278CB11B60}"/>
              </a:ext>
            </a:extLst>
          </p:cNvPr>
          <p:cNvCxnSpPr>
            <a:stCxn id="16" idx="0"/>
          </p:cNvCxnSpPr>
          <p:nvPr/>
        </p:nvCxnSpPr>
        <p:spPr bwMode="auto">
          <a:xfrm flipV="1">
            <a:off x="5144359" y="3052465"/>
            <a:ext cx="1822827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90EF30E-AAC1-4FFE-8237-CC04DCCD739A}"/>
              </a:ext>
            </a:extLst>
          </p:cNvPr>
          <p:cNvCxnSpPr>
            <a:stCxn id="16" idx="0"/>
          </p:cNvCxnSpPr>
          <p:nvPr/>
        </p:nvCxnSpPr>
        <p:spPr bwMode="auto">
          <a:xfrm flipH="1" flipV="1">
            <a:off x="3429000" y="3052465"/>
            <a:ext cx="1715359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7C5F45F5-76DC-41FF-8ACA-85C21B027BE6}"/>
              </a:ext>
            </a:extLst>
          </p:cNvPr>
          <p:cNvCxnSpPr>
            <a:stCxn id="24" idx="1"/>
          </p:cNvCxnSpPr>
          <p:nvPr/>
        </p:nvCxnSpPr>
        <p:spPr bwMode="auto">
          <a:xfrm flipH="1" flipV="1">
            <a:off x="6967186" y="4598075"/>
            <a:ext cx="424214" cy="9903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219E6791-317B-413B-BA60-5FCB0E268C1C}"/>
              </a:ext>
            </a:extLst>
          </p:cNvPr>
          <p:cNvCxnSpPr>
            <a:stCxn id="24" idx="1"/>
          </p:cNvCxnSpPr>
          <p:nvPr/>
        </p:nvCxnSpPr>
        <p:spPr bwMode="auto">
          <a:xfrm flipH="1">
            <a:off x="6967186" y="4697105"/>
            <a:ext cx="424214" cy="20577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006E913-B7E1-4CF7-ADDE-8AA70D9D75F4}"/>
              </a:ext>
            </a:extLst>
          </p:cNvPr>
          <p:cNvCxnSpPr/>
          <p:nvPr/>
        </p:nvCxnSpPr>
        <p:spPr bwMode="auto">
          <a:xfrm>
            <a:off x="1600200" y="5112603"/>
            <a:ext cx="1371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5A2A450-F28E-47A3-AB50-5648FBBE06C8}"/>
              </a:ext>
            </a:extLst>
          </p:cNvPr>
          <p:cNvCxnSpPr/>
          <p:nvPr/>
        </p:nvCxnSpPr>
        <p:spPr bwMode="auto">
          <a:xfrm>
            <a:off x="3372252" y="5112603"/>
            <a:ext cx="1371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F6F6DA9-01B0-4642-9E10-286873AE1B65}"/>
              </a:ext>
            </a:extLst>
          </p:cNvPr>
          <p:cNvCxnSpPr/>
          <p:nvPr/>
        </p:nvCxnSpPr>
        <p:spPr bwMode="auto">
          <a:xfrm>
            <a:off x="5029200" y="5112603"/>
            <a:ext cx="1371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3638A63A-81E9-400A-BECC-BB7559E8CD51}"/>
              </a:ext>
            </a:extLst>
          </p:cNvPr>
          <p:cNvSpPr txBox="1"/>
          <p:nvPr/>
        </p:nvSpPr>
        <p:spPr>
          <a:xfrm>
            <a:off x="2780441" y="5481935"/>
            <a:ext cx="23639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three 1-d arrays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8E51AE63-135B-49FE-9CFB-A057F340B98F}"/>
              </a:ext>
            </a:extLst>
          </p:cNvPr>
          <p:cNvCxnSpPr>
            <a:stCxn id="39" idx="0"/>
          </p:cNvCxnSpPr>
          <p:nvPr/>
        </p:nvCxnSpPr>
        <p:spPr bwMode="auto">
          <a:xfrm flipH="1" flipV="1">
            <a:off x="3962399" y="5207675"/>
            <a:ext cx="1" cy="2742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37DBA1A4-0073-4083-A021-42154262AA2C}"/>
              </a:ext>
            </a:extLst>
          </p:cNvPr>
          <p:cNvCxnSpPr>
            <a:stCxn id="39" idx="0"/>
          </p:cNvCxnSpPr>
          <p:nvPr/>
        </p:nvCxnSpPr>
        <p:spPr bwMode="auto">
          <a:xfrm flipV="1">
            <a:off x="3962400" y="5207675"/>
            <a:ext cx="1752600" cy="2742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089A7B8C-7114-4D7E-97A0-5A88C9A3E5EF}"/>
              </a:ext>
            </a:extLst>
          </p:cNvPr>
          <p:cNvCxnSpPr>
            <a:stCxn id="39" idx="0"/>
          </p:cNvCxnSpPr>
          <p:nvPr/>
        </p:nvCxnSpPr>
        <p:spPr bwMode="auto">
          <a:xfrm flipH="1" flipV="1">
            <a:off x="2209800" y="5207675"/>
            <a:ext cx="1752600" cy="2742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303311539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9937</TotalTime>
  <Words>685</Words>
  <Application>Microsoft Macintosh PowerPoint</Application>
  <PresentationFormat>On-screen Show (4:3)</PresentationFormat>
  <Paragraphs>130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Courier New</vt:lpstr>
      <vt:lpstr>Tahoma</vt:lpstr>
      <vt:lpstr>Wingdings</vt:lpstr>
      <vt:lpstr>Blueprint</vt:lpstr>
      <vt:lpstr>CS2011 Introduction to Programming I Multidimensional Arrays</vt:lpstr>
      <vt:lpstr>The Grades Example …</vt:lpstr>
      <vt:lpstr>… The Grades Example</vt:lpstr>
      <vt:lpstr>It's Mostly Like An Array … </vt:lpstr>
      <vt:lpstr>… It's Mostly Like An Array …</vt:lpstr>
      <vt:lpstr>… It's Mostly Like An Array</vt:lpstr>
      <vt:lpstr>What Else Are The Same</vt:lpstr>
      <vt:lpstr>Understand Multidimensional Arrays</vt:lpstr>
      <vt:lpstr>Array Initializer</vt:lpstr>
      <vt:lpstr>Ragged Arrays</vt:lpstr>
      <vt:lpstr>Array Sizes</vt:lpstr>
      <vt:lpstr>Array Lengths</vt:lpstr>
      <vt:lpstr>Rows and Columns</vt:lpstr>
      <vt:lpstr>Example: Print2DArray</vt:lpstr>
      <vt:lpstr>More Array Examples</vt:lpstr>
      <vt:lpstr>Exercise: Closest Points</vt:lpstr>
      <vt:lpstr>Readings</vt:lpstr>
    </vt:vector>
  </TitlesOfParts>
  <Company>University of California, Santa Barbara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 Java Programming Basic Language Features</dc:title>
  <dc:creator>cysun</dc:creator>
  <cp:lastModifiedBy>Sun, Chengyu</cp:lastModifiedBy>
  <cp:revision>658</cp:revision>
  <cp:lastPrinted>1601-01-01T00:00:00Z</cp:lastPrinted>
  <dcterms:created xsi:type="dcterms:W3CDTF">2003-06-24T23:22:57Z</dcterms:created>
  <dcterms:modified xsi:type="dcterms:W3CDTF">2018-11-26T18:28:21Z</dcterms:modified>
</cp:coreProperties>
</file>