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handoutMasterIdLst>
    <p:handoutMasterId r:id="rId19"/>
  </p:handoutMasterIdLst>
  <p:sldIdLst>
    <p:sldId id="256" r:id="rId2"/>
    <p:sldId id="395" r:id="rId3"/>
    <p:sldId id="396" r:id="rId4"/>
    <p:sldId id="398" r:id="rId5"/>
    <p:sldId id="399" r:id="rId6"/>
    <p:sldId id="400" r:id="rId7"/>
    <p:sldId id="405" r:id="rId8"/>
    <p:sldId id="406" r:id="rId9"/>
    <p:sldId id="407" r:id="rId10"/>
    <p:sldId id="401" r:id="rId11"/>
    <p:sldId id="402" r:id="rId12"/>
    <p:sldId id="403" r:id="rId13"/>
    <p:sldId id="404" r:id="rId14"/>
    <p:sldId id="408" r:id="rId15"/>
    <p:sldId id="409" r:id="rId16"/>
    <p:sldId id="357" r:id="rId1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54" autoAdjust="0"/>
    <p:restoredTop sz="96349" autoAdjust="0"/>
  </p:normalViewPr>
  <p:slideViewPr>
    <p:cSldViewPr>
      <p:cViewPr varScale="1">
        <p:scale>
          <a:sx n="108" d="100"/>
          <a:sy n="108" d="100"/>
        </p:scale>
        <p:origin x="58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10/26/2018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Methods (II)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193A7-93E6-4FFE-8707-002716C18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 Method for Different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A8A9D-C685-4180-A6D8-460343A8F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7600"/>
            <a:ext cx="7772400" cy="2819400"/>
          </a:xfrm>
        </p:spPr>
        <p:txBody>
          <a:bodyPr/>
          <a:lstStyle/>
          <a:p>
            <a:r>
              <a:rPr lang="en-US" dirty="0"/>
              <a:t>What if we want to create a similar method for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dirty="0"/>
              <a:t> values?</a:t>
            </a:r>
          </a:p>
          <a:p>
            <a:r>
              <a:rPr lang="en-US" dirty="0"/>
              <a:t>One possible solution:</a:t>
            </a:r>
          </a:p>
          <a:p>
            <a:pPr lvl="1"/>
            <a:r>
              <a:rPr lang="en-US" dirty="0"/>
              <a:t>int </a:t>
            </a:r>
            <a:r>
              <a:rPr lang="en-US" dirty="0" err="1"/>
              <a:t>maxInt</a:t>
            </a:r>
            <a:r>
              <a:rPr lang="en-US" dirty="0"/>
              <a:t>( int n1, int n2 )</a:t>
            </a:r>
          </a:p>
          <a:p>
            <a:pPr lvl="1"/>
            <a:r>
              <a:rPr lang="en-US" dirty="0"/>
              <a:t>double </a:t>
            </a:r>
            <a:r>
              <a:rPr lang="en-US" dirty="0" err="1"/>
              <a:t>maxDouble</a:t>
            </a:r>
            <a:r>
              <a:rPr lang="en-US" dirty="0"/>
              <a:t>( double n1, double n2)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34E0A-57A6-4A80-9E87-E9D3AAB29D2F}"/>
              </a:ext>
            </a:extLst>
          </p:cNvPr>
          <p:cNvSpPr txBox="1"/>
          <p:nvPr/>
        </p:nvSpPr>
        <p:spPr>
          <a:xfrm>
            <a:off x="1828800" y="1752600"/>
            <a:ext cx="532742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public static int max( int n1, int n2 ) {</a:t>
            </a:r>
          </a:p>
          <a:p>
            <a:pPr>
              <a:spcAft>
                <a:spcPts val="1200"/>
              </a:spcAft>
            </a:pPr>
            <a:r>
              <a:rPr lang="en-US" dirty="0"/>
              <a:t>    return n1 &gt; n2 ? n1 : n2;</a:t>
            </a:r>
          </a:p>
          <a:p>
            <a:pPr>
              <a:spcAft>
                <a:spcPts val="1200"/>
              </a:spcAft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0872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DBE17-70B4-416D-B269-4C000E983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Overloading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F8E24-EEDD-49F2-8822-80A8940A5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600200"/>
          </a:xfrm>
        </p:spPr>
        <p:txBody>
          <a:bodyPr/>
          <a:lstStyle/>
          <a:p>
            <a:r>
              <a:rPr lang="en-US" dirty="0"/>
              <a:t>Method </a:t>
            </a:r>
            <a:r>
              <a:rPr lang="en-US" i="1" dirty="0"/>
              <a:t>overloading</a:t>
            </a:r>
            <a:r>
              <a:rPr lang="en-US" dirty="0"/>
              <a:t> allows us to create methods with the </a:t>
            </a:r>
            <a:r>
              <a:rPr lang="en-US" i="1" dirty="0"/>
              <a:t>same name</a:t>
            </a:r>
            <a:r>
              <a:rPr lang="en-US" dirty="0"/>
              <a:t> but </a:t>
            </a:r>
            <a:r>
              <a:rPr lang="en-US" i="1" dirty="0"/>
              <a:t>different parameters</a:t>
            </a:r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E50023-8FF9-4E71-9C77-57E254687B8C}"/>
              </a:ext>
            </a:extLst>
          </p:cNvPr>
          <p:cNvSpPr/>
          <p:nvPr/>
        </p:nvSpPr>
        <p:spPr>
          <a:xfrm>
            <a:off x="1371600" y="3581400"/>
            <a:ext cx="5562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public static int max( int n1, int n2 ) {</a:t>
            </a:r>
          </a:p>
          <a:p>
            <a:pPr>
              <a:spcAft>
                <a:spcPts val="1200"/>
              </a:spcAft>
            </a:pPr>
            <a:r>
              <a:rPr lang="en-US" dirty="0"/>
              <a:t>    return n1 &gt; n2 ? n1 : n2;</a:t>
            </a:r>
          </a:p>
          <a:p>
            <a:pPr>
              <a:spcAft>
                <a:spcPts val="1200"/>
              </a:spcAft>
            </a:pPr>
            <a:r>
              <a:rPr lang="en-US" dirty="0"/>
              <a:t>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089AE6-AC16-4ABC-ACD9-F4037A0B9780}"/>
              </a:ext>
            </a:extLst>
          </p:cNvPr>
          <p:cNvSpPr/>
          <p:nvPr/>
        </p:nvSpPr>
        <p:spPr>
          <a:xfrm>
            <a:off x="1371600" y="5121295"/>
            <a:ext cx="71628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public static double max( double n1, double n2 ) {</a:t>
            </a:r>
          </a:p>
          <a:p>
            <a:pPr>
              <a:spcAft>
                <a:spcPts val="1200"/>
              </a:spcAft>
            </a:pPr>
            <a:r>
              <a:rPr lang="en-US" dirty="0"/>
              <a:t>    return n1 &gt; n2 ? n1 : n2;</a:t>
            </a:r>
          </a:p>
          <a:p>
            <a:pPr>
              <a:spcAft>
                <a:spcPts val="1200"/>
              </a:spcAft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6012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B381F-3256-49FC-ACE6-ECA2F0CE5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Java Compiler Choose Which Method to Use?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08FF4C-B4C5-4CDB-A174-3A5158619F56}"/>
              </a:ext>
            </a:extLst>
          </p:cNvPr>
          <p:cNvSpPr txBox="1"/>
          <p:nvPr/>
        </p:nvSpPr>
        <p:spPr>
          <a:xfrm>
            <a:off x="899618" y="1828800"/>
            <a:ext cx="4739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Suppose we have three methods: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DAC792-0982-404C-A9D6-E122168AB02E}"/>
              </a:ext>
            </a:extLst>
          </p:cNvPr>
          <p:cNvSpPr txBox="1"/>
          <p:nvPr/>
        </p:nvSpPr>
        <p:spPr>
          <a:xfrm>
            <a:off x="1618495" y="2438400"/>
            <a:ext cx="3377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 max( int n1, int n2 )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F1791-B0BE-4BBD-96EB-911A373A8438}"/>
              </a:ext>
            </a:extLst>
          </p:cNvPr>
          <p:cNvSpPr txBox="1"/>
          <p:nvPr/>
        </p:nvSpPr>
        <p:spPr>
          <a:xfrm>
            <a:off x="1618495" y="2971800"/>
            <a:ext cx="5075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double max( double n1, double n2 )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DBD435-5A44-4690-AF69-2D964E76E2FC}"/>
              </a:ext>
            </a:extLst>
          </p:cNvPr>
          <p:cNvSpPr txBox="1"/>
          <p:nvPr/>
        </p:nvSpPr>
        <p:spPr>
          <a:xfrm>
            <a:off x="1618495" y="3583632"/>
            <a:ext cx="6611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double max( double n1, double n2, double n3 )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79AE8E-DEC6-4FAE-A413-39B07CD8CCDF}"/>
              </a:ext>
            </a:extLst>
          </p:cNvPr>
          <p:cNvSpPr txBox="1"/>
          <p:nvPr/>
        </p:nvSpPr>
        <p:spPr>
          <a:xfrm>
            <a:off x="2271943" y="4495800"/>
            <a:ext cx="3062057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max( 10, 20 ); // ??</a:t>
            </a:r>
          </a:p>
          <a:p>
            <a:pPr>
              <a:spcAft>
                <a:spcPts val="600"/>
              </a:spcAft>
            </a:pPr>
            <a:r>
              <a:rPr lang="en-US" dirty="0"/>
              <a:t>max( 1.2, 2.3 ); // ??</a:t>
            </a:r>
          </a:p>
          <a:p>
            <a:pPr>
              <a:spcAft>
                <a:spcPts val="600"/>
              </a:spcAft>
            </a:pPr>
            <a:r>
              <a:rPr lang="en-US" dirty="0"/>
              <a:t>max( 1, 2, 3 ); // ??</a:t>
            </a:r>
          </a:p>
          <a:p>
            <a:pPr>
              <a:spcAft>
                <a:spcPts val="600"/>
              </a:spcAft>
            </a:pPr>
            <a:r>
              <a:rPr lang="en-US" dirty="0"/>
              <a:t>max( 1, 2.3 ); // ??</a:t>
            </a:r>
          </a:p>
        </p:txBody>
      </p:sp>
    </p:spTree>
    <p:extLst>
      <p:ext uri="{BB962C8B-B14F-4D97-AF65-F5344CB8AC3E}">
        <p14:creationId xmlns:p14="http://schemas.microsoft.com/office/powerpoint/2010/main" val="238204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B381F-3256-49FC-ACE6-ECA2F0CE5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Ambiguous Invocation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08FF4C-B4C5-4CDB-A174-3A5158619F56}"/>
              </a:ext>
            </a:extLst>
          </p:cNvPr>
          <p:cNvSpPr txBox="1"/>
          <p:nvPr/>
        </p:nvSpPr>
        <p:spPr>
          <a:xfrm>
            <a:off x="899618" y="1828800"/>
            <a:ext cx="4530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Suppose we have two methods: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DAC792-0982-404C-A9D6-E122168AB02E}"/>
              </a:ext>
            </a:extLst>
          </p:cNvPr>
          <p:cNvSpPr txBox="1"/>
          <p:nvPr/>
        </p:nvSpPr>
        <p:spPr>
          <a:xfrm>
            <a:off x="1618495" y="2438400"/>
            <a:ext cx="450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double max( int n1, double n2 )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F1791-B0BE-4BBD-96EB-911A373A8438}"/>
              </a:ext>
            </a:extLst>
          </p:cNvPr>
          <p:cNvSpPr txBox="1"/>
          <p:nvPr/>
        </p:nvSpPr>
        <p:spPr>
          <a:xfrm>
            <a:off x="1618495" y="2971800"/>
            <a:ext cx="450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double max( double n1, int n2 )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79AE8E-DEC6-4FAE-A413-39B07CD8CCDF}"/>
              </a:ext>
            </a:extLst>
          </p:cNvPr>
          <p:cNvSpPr txBox="1"/>
          <p:nvPr/>
        </p:nvSpPr>
        <p:spPr>
          <a:xfrm>
            <a:off x="2222025" y="4191000"/>
            <a:ext cx="330250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max( 10, 20 ); // ??</a:t>
            </a:r>
          </a:p>
          <a:p>
            <a:pPr>
              <a:spcAft>
                <a:spcPts val="1200"/>
              </a:spcAft>
            </a:pPr>
            <a:r>
              <a:rPr lang="en-US" dirty="0"/>
              <a:t>max( 10.5, 20.5); // ??</a:t>
            </a:r>
          </a:p>
        </p:txBody>
      </p:sp>
    </p:spTree>
    <p:extLst>
      <p:ext uri="{BB962C8B-B14F-4D97-AF65-F5344CB8AC3E}">
        <p14:creationId xmlns:p14="http://schemas.microsoft.com/office/powerpoint/2010/main" val="1567537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DE53E-7BB5-43CD-AB60-A3B3758E4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Print Calendar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B7CE34-5FA8-497A-84A3-160F6B40E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87" y="1905000"/>
            <a:ext cx="64484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60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6AE37-2717-40D9-BC30-E357E215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Top-Down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1C4BB4-EE09-4E18-B686-2FE2C960B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5" y="1752600"/>
            <a:ext cx="6543675" cy="49053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6C4CFE-C9C2-4C23-A7D7-3542C1BAADDD}"/>
              </a:ext>
            </a:extLst>
          </p:cNvPr>
          <p:cNvSpPr txBox="1"/>
          <p:nvPr/>
        </p:nvSpPr>
        <p:spPr>
          <a:xfrm>
            <a:off x="762000" y="5715000"/>
            <a:ext cx="23264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Bottom-Up</a:t>
            </a:r>
          </a:p>
          <a:p>
            <a:pPr algn="ctr"/>
            <a:r>
              <a:rPr lang="en-US" dirty="0"/>
              <a:t>Implementation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9C2F3CD-C5DF-4DFF-A979-70E2CF9A05F9}"/>
              </a:ext>
            </a:extLst>
          </p:cNvPr>
          <p:cNvCxnSpPr>
            <a:cxnSpLocks/>
          </p:cNvCxnSpPr>
          <p:nvPr/>
        </p:nvCxnSpPr>
        <p:spPr bwMode="auto">
          <a:xfrm flipV="1">
            <a:off x="1676400" y="1981200"/>
            <a:ext cx="0" cy="3733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1006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B149-C138-48D3-B5EA-4AC0F582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9686-5ECD-4A48-A4ED-086415B26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6 of the textbook (there will be a quiz next week)</a:t>
            </a:r>
          </a:p>
        </p:txBody>
      </p:sp>
    </p:spTree>
    <p:extLst>
      <p:ext uri="{BB962C8B-B14F-4D97-AF65-F5344CB8AC3E}">
        <p14:creationId xmlns:p14="http://schemas.microsoft.com/office/powerpoint/2010/main" val="1051754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5AF9D-3EAC-4D80-8021-63378ECB3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More Things About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1DA54-F448-45A2-B8C1-6BD0328F9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 scope</a:t>
            </a:r>
          </a:p>
          <a:p>
            <a:r>
              <a:rPr lang="en-US" dirty="0"/>
              <a:t>Pass by value</a:t>
            </a:r>
          </a:p>
          <a:p>
            <a:r>
              <a:rPr lang="en-US" dirty="0"/>
              <a:t>Method overloading</a:t>
            </a:r>
          </a:p>
          <a:p>
            <a:r>
              <a:rPr lang="en-US" dirty="0"/>
              <a:t>Top-Down Design</a:t>
            </a:r>
          </a:p>
        </p:txBody>
      </p:sp>
    </p:spTree>
    <p:extLst>
      <p:ext uri="{BB962C8B-B14F-4D97-AF65-F5344CB8AC3E}">
        <p14:creationId xmlns:p14="http://schemas.microsoft.com/office/powerpoint/2010/main" val="1193583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C79A-225D-45DD-9C16-CDF12163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B51D0-061E-4719-BB5A-D13AAE3D9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219200"/>
          </a:xfrm>
        </p:spPr>
        <p:txBody>
          <a:bodyPr/>
          <a:lstStyle/>
          <a:p>
            <a:r>
              <a:rPr lang="en-US" dirty="0"/>
              <a:t>The part of the program where a variable can be used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8594B2-9D4D-4740-98E4-8068028226B1}"/>
              </a:ext>
            </a:extLst>
          </p:cNvPr>
          <p:cNvSpPr txBox="1"/>
          <p:nvPr/>
        </p:nvSpPr>
        <p:spPr>
          <a:xfrm>
            <a:off x="3175104" y="3138881"/>
            <a:ext cx="4368696" cy="3585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public static void method1() {</a:t>
            </a:r>
          </a:p>
          <a:p>
            <a:pPr>
              <a:spcAft>
                <a:spcPts val="600"/>
              </a:spcAft>
            </a:pPr>
            <a:r>
              <a:rPr lang="en-US" dirty="0"/>
              <a:t>    … …</a:t>
            </a:r>
          </a:p>
          <a:p>
            <a:pPr>
              <a:spcAft>
                <a:spcPts val="600"/>
              </a:spcAft>
            </a:pPr>
            <a:r>
              <a:rPr lang="en-US" dirty="0"/>
              <a:t>    for (int </a:t>
            </a:r>
            <a:r>
              <a:rPr lang="en-US" b="1" dirty="0" err="1"/>
              <a:t>i</a:t>
            </a:r>
            <a:r>
              <a:rPr lang="en-US" dirty="0"/>
              <a:t> = 1; </a:t>
            </a:r>
            <a:r>
              <a:rPr lang="en-US" dirty="0" err="1"/>
              <a:t>i</a:t>
            </a:r>
            <a:r>
              <a:rPr lang="en-US" dirty="0"/>
              <a:t> &lt; 10;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>
              <a:spcAft>
                <a:spcPts val="600"/>
              </a:spcAft>
            </a:pPr>
            <a:r>
              <a:rPr lang="en-US" dirty="0"/>
              <a:t>        … …</a:t>
            </a:r>
          </a:p>
          <a:p>
            <a:pPr>
              <a:spcAft>
                <a:spcPts val="600"/>
              </a:spcAft>
            </a:pPr>
            <a:r>
              <a:rPr lang="en-US" dirty="0"/>
              <a:t>        int </a:t>
            </a:r>
            <a:r>
              <a:rPr lang="en-US" b="1" dirty="0"/>
              <a:t>j</a:t>
            </a:r>
            <a:r>
              <a:rPr lang="en-US" dirty="0"/>
              <a:t>=0;</a:t>
            </a:r>
          </a:p>
          <a:p>
            <a:pPr>
              <a:spcAft>
                <a:spcPts val="600"/>
              </a:spcAft>
            </a:pPr>
            <a:r>
              <a:rPr lang="en-US" dirty="0"/>
              <a:t>        … …</a:t>
            </a:r>
          </a:p>
          <a:p>
            <a:pPr>
              <a:spcAft>
                <a:spcPts val="600"/>
              </a:spcAft>
            </a:pPr>
            <a:r>
              <a:rPr lang="en-US" dirty="0"/>
              <a:t>    }</a:t>
            </a:r>
          </a:p>
          <a:p>
            <a:pPr>
              <a:spcAft>
                <a:spcPts val="600"/>
              </a:spcAft>
            </a:pPr>
            <a:r>
              <a:rPr lang="en-US" dirty="0"/>
              <a:t>}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DF691E-494E-4CB9-AD87-997A079221DB}"/>
              </a:ext>
            </a:extLst>
          </p:cNvPr>
          <p:cNvCxnSpPr>
            <a:cxnSpLocks/>
          </p:cNvCxnSpPr>
          <p:nvPr/>
        </p:nvCxnSpPr>
        <p:spPr bwMode="auto">
          <a:xfrm>
            <a:off x="1422504" y="4267200"/>
            <a:ext cx="1981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7AD1E5-1ACE-4756-ADEE-40CA94E09DF7}"/>
              </a:ext>
            </a:extLst>
          </p:cNvPr>
          <p:cNvCxnSpPr>
            <a:cxnSpLocks/>
          </p:cNvCxnSpPr>
          <p:nvPr/>
        </p:nvCxnSpPr>
        <p:spPr bwMode="auto">
          <a:xfrm>
            <a:off x="1422504" y="4267200"/>
            <a:ext cx="0" cy="1752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F6246E-130D-440E-9EF5-140390AD7287}"/>
              </a:ext>
            </a:extLst>
          </p:cNvPr>
          <p:cNvCxnSpPr>
            <a:cxnSpLocks/>
          </p:cNvCxnSpPr>
          <p:nvPr/>
        </p:nvCxnSpPr>
        <p:spPr bwMode="auto">
          <a:xfrm>
            <a:off x="1422504" y="6019800"/>
            <a:ext cx="1981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CD830D3-C178-44E8-9EAD-BF44BB7CA144}"/>
              </a:ext>
            </a:extLst>
          </p:cNvPr>
          <p:cNvCxnSpPr>
            <a:cxnSpLocks/>
          </p:cNvCxnSpPr>
          <p:nvPr/>
        </p:nvCxnSpPr>
        <p:spPr bwMode="auto">
          <a:xfrm>
            <a:off x="1955904" y="5181600"/>
            <a:ext cx="1447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784A627-6E70-4F9B-BC9D-59A6D0644472}"/>
              </a:ext>
            </a:extLst>
          </p:cNvPr>
          <p:cNvCxnSpPr/>
          <p:nvPr/>
        </p:nvCxnSpPr>
        <p:spPr bwMode="auto">
          <a:xfrm>
            <a:off x="1955904" y="5181600"/>
            <a:ext cx="0" cy="838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F632EA2-A46F-44FF-BE1F-F24A33CD9EEC}"/>
              </a:ext>
            </a:extLst>
          </p:cNvPr>
          <p:cNvSpPr txBox="1"/>
          <p:nvPr/>
        </p:nvSpPr>
        <p:spPr>
          <a:xfrm>
            <a:off x="1516196" y="3771980"/>
            <a:ext cx="1491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scope of </a:t>
            </a:r>
            <a:r>
              <a:rPr lang="en-US" dirty="0" err="1"/>
              <a:t>i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A1ACA6-5B2D-4CF1-A84D-ADAAE3C97F4B}"/>
              </a:ext>
            </a:extLst>
          </p:cNvPr>
          <p:cNvSpPr txBox="1"/>
          <p:nvPr/>
        </p:nvSpPr>
        <p:spPr>
          <a:xfrm>
            <a:off x="1952088" y="4643735"/>
            <a:ext cx="1507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scope of j</a:t>
            </a:r>
          </a:p>
        </p:txBody>
      </p:sp>
    </p:spTree>
    <p:extLst>
      <p:ext uri="{BB962C8B-B14F-4D97-AF65-F5344CB8AC3E}">
        <p14:creationId xmlns:p14="http://schemas.microsoft.com/office/powerpoint/2010/main" val="153821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2FB98-FF18-4F35-A420-D7C6AD7A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Variable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B1D25-CF00-4DB0-A1F1-C64FD25B0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dirty="0"/>
              <a:t>A variable defined inside a method is called a local variable</a:t>
            </a:r>
          </a:p>
          <a:p>
            <a:pPr lvl="1"/>
            <a:r>
              <a:rPr lang="en-US" dirty="0"/>
              <a:t>What are </a:t>
            </a:r>
            <a:r>
              <a:rPr lang="en-US" i="1" dirty="0"/>
              <a:t>non-local</a:t>
            </a:r>
            <a:r>
              <a:rPr lang="en-US" dirty="0"/>
              <a:t> variables??</a:t>
            </a:r>
          </a:p>
          <a:p>
            <a:r>
              <a:rPr lang="en-US" dirty="0"/>
              <a:t>The scope of a local variable starts from its declaration to the end of the block (i.e.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dirty="0"/>
              <a:t>) containing the variable</a:t>
            </a:r>
          </a:p>
          <a:p>
            <a:r>
              <a:rPr lang="en-US" dirty="0"/>
              <a:t>Method parameters are actually local variables</a:t>
            </a:r>
          </a:p>
        </p:txBody>
      </p:sp>
    </p:spTree>
    <p:extLst>
      <p:ext uri="{BB962C8B-B14F-4D97-AF65-F5344CB8AC3E}">
        <p14:creationId xmlns:p14="http://schemas.microsoft.com/office/powerpoint/2010/main" val="1332510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BA6E1F0-A411-4471-8862-610E2730E894}"/>
              </a:ext>
            </a:extLst>
          </p:cNvPr>
          <p:cNvSpPr/>
          <p:nvPr/>
        </p:nvSpPr>
        <p:spPr bwMode="auto">
          <a:xfrm>
            <a:off x="4876800" y="3352800"/>
            <a:ext cx="336573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1ACEF-E9BA-4BB2-B46E-65F6C16CEA31}"/>
              </a:ext>
            </a:extLst>
          </p:cNvPr>
          <p:cNvSpPr/>
          <p:nvPr/>
        </p:nvSpPr>
        <p:spPr bwMode="auto">
          <a:xfrm>
            <a:off x="4876800" y="4924526"/>
            <a:ext cx="336573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2D2EEE-6A17-444D-BDC0-6CC6246F1BB9}"/>
              </a:ext>
            </a:extLst>
          </p:cNvPr>
          <p:cNvSpPr/>
          <p:nvPr/>
        </p:nvSpPr>
        <p:spPr bwMode="auto">
          <a:xfrm>
            <a:off x="1219200" y="3352800"/>
            <a:ext cx="3482748" cy="2391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3D781A-207A-4DBD-8F75-BC58001AE463}"/>
              </a:ext>
            </a:extLst>
          </p:cNvPr>
          <p:cNvSpPr/>
          <p:nvPr/>
        </p:nvSpPr>
        <p:spPr bwMode="auto">
          <a:xfrm>
            <a:off x="1524000" y="4114800"/>
            <a:ext cx="3177948" cy="121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C76AC-6624-49E9-8046-DA62F974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Local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120F-0E40-4DEF-A165-F54821079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Two local variables with the same name cannot have overlapping scopes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B3E0CE-0CD2-4298-B7A6-02AF04FBB89C}"/>
              </a:ext>
            </a:extLst>
          </p:cNvPr>
          <p:cNvSpPr txBox="1"/>
          <p:nvPr/>
        </p:nvSpPr>
        <p:spPr>
          <a:xfrm>
            <a:off x="1219200" y="3359092"/>
            <a:ext cx="3482748" cy="2385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for (int </a:t>
            </a:r>
            <a:r>
              <a:rPr lang="en-US" sz="2000" b="1" dirty="0" err="1"/>
              <a:t>i</a:t>
            </a:r>
            <a:r>
              <a:rPr lang="en-US" sz="2000" dirty="0"/>
              <a:t> = 1; </a:t>
            </a:r>
            <a:r>
              <a:rPr lang="en-US" sz="2000" dirty="0" err="1"/>
              <a:t>i</a:t>
            </a:r>
            <a:r>
              <a:rPr lang="en-US" sz="2000" dirty="0"/>
              <a:t> &lt; 10; </a:t>
            </a:r>
            <a:r>
              <a:rPr lang="en-US" sz="2000" dirty="0" err="1"/>
              <a:t>i</a:t>
            </a:r>
            <a:r>
              <a:rPr lang="en-US" sz="2000" dirty="0"/>
              <a:t>++) {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    … …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for (int </a:t>
            </a:r>
            <a:r>
              <a:rPr lang="en-US" sz="2000" b="1" dirty="0" err="1"/>
              <a:t>i</a:t>
            </a:r>
            <a:r>
              <a:rPr lang="en-US" sz="2000" dirty="0"/>
              <a:t> = 1; </a:t>
            </a:r>
            <a:r>
              <a:rPr lang="en-US" sz="2000" dirty="0" err="1"/>
              <a:t>i</a:t>
            </a:r>
            <a:r>
              <a:rPr lang="en-US" sz="2000" dirty="0"/>
              <a:t> &lt; 10; </a:t>
            </a:r>
            <a:r>
              <a:rPr lang="en-US" sz="2000" dirty="0" err="1"/>
              <a:t>i</a:t>
            </a:r>
            <a:r>
              <a:rPr lang="en-US" sz="2000" dirty="0"/>
              <a:t>++)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     … …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}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032CD9-614C-4025-A090-59BB03E0A9AA}"/>
              </a:ext>
            </a:extLst>
          </p:cNvPr>
          <p:cNvSpPr txBox="1"/>
          <p:nvPr/>
        </p:nvSpPr>
        <p:spPr>
          <a:xfrm>
            <a:off x="4876800" y="3359092"/>
            <a:ext cx="3365730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for (int </a:t>
            </a:r>
            <a:r>
              <a:rPr lang="en-US" sz="2000" b="1" dirty="0" err="1"/>
              <a:t>i</a:t>
            </a:r>
            <a:r>
              <a:rPr lang="en-US" sz="2000" dirty="0"/>
              <a:t> = 1; </a:t>
            </a:r>
            <a:r>
              <a:rPr lang="en-US" sz="2000" dirty="0" err="1"/>
              <a:t>i</a:t>
            </a:r>
            <a:r>
              <a:rPr lang="en-US" sz="2000" dirty="0"/>
              <a:t> &lt; 10; </a:t>
            </a:r>
            <a:r>
              <a:rPr lang="en-US" sz="2000" dirty="0" err="1"/>
              <a:t>i</a:t>
            </a:r>
            <a:r>
              <a:rPr lang="en-US" sz="2000" dirty="0"/>
              <a:t>++) {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    … …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}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… …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for (int </a:t>
            </a:r>
            <a:r>
              <a:rPr lang="en-US" sz="2000" b="1" dirty="0" err="1"/>
              <a:t>i</a:t>
            </a:r>
            <a:r>
              <a:rPr lang="en-US" sz="2000" dirty="0"/>
              <a:t> = 1; </a:t>
            </a:r>
            <a:r>
              <a:rPr lang="en-US" sz="2000" dirty="0" err="1"/>
              <a:t>i</a:t>
            </a:r>
            <a:r>
              <a:rPr lang="en-US" sz="2000" dirty="0"/>
              <a:t> &lt; 10; </a:t>
            </a:r>
            <a:r>
              <a:rPr lang="en-US" sz="2000" dirty="0" err="1"/>
              <a:t>i</a:t>
            </a:r>
            <a:r>
              <a:rPr lang="en-US" sz="2000" dirty="0"/>
              <a:t>++) {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    … …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3235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B3588-0D6A-4B5E-9DFA-B7AD8C0EB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Swap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42B652-BD78-4D6F-8ECB-4881150C8859}"/>
              </a:ext>
            </a:extLst>
          </p:cNvPr>
          <p:cNvSpPr txBox="1"/>
          <p:nvPr/>
        </p:nvSpPr>
        <p:spPr>
          <a:xfrm>
            <a:off x="1752600" y="1828800"/>
            <a:ext cx="512512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public static void swap(int a, int b) {</a:t>
            </a:r>
          </a:p>
          <a:p>
            <a:pPr>
              <a:spcAft>
                <a:spcPts val="600"/>
              </a:spcAft>
            </a:pPr>
            <a:r>
              <a:rPr lang="en-US" dirty="0"/>
              <a:t>    int temp = a;</a:t>
            </a:r>
          </a:p>
          <a:p>
            <a:pPr>
              <a:spcAft>
                <a:spcPts val="600"/>
              </a:spcAft>
            </a:pPr>
            <a:r>
              <a:rPr lang="en-US" dirty="0"/>
              <a:t>    a = b;</a:t>
            </a:r>
          </a:p>
          <a:p>
            <a:pPr>
              <a:spcAft>
                <a:spcPts val="600"/>
              </a:spcAft>
            </a:pPr>
            <a:r>
              <a:rPr lang="en-US" dirty="0"/>
              <a:t>    b = temp;</a:t>
            </a:r>
          </a:p>
          <a:p>
            <a:pPr>
              <a:spcAft>
                <a:spcPts val="600"/>
              </a:spcAft>
            </a:pPr>
            <a:r>
              <a:rPr lang="en-US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F7C516-7A7D-458C-9474-7D96C70712A7}"/>
              </a:ext>
            </a:extLst>
          </p:cNvPr>
          <p:cNvSpPr txBox="1"/>
          <p:nvPr/>
        </p:nvSpPr>
        <p:spPr>
          <a:xfrm>
            <a:off x="1752600" y="4572000"/>
            <a:ext cx="551830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int a = 10, b = 20;</a:t>
            </a:r>
          </a:p>
          <a:p>
            <a:pPr>
              <a:spcAft>
                <a:spcPts val="1200"/>
              </a:spcAft>
            </a:pPr>
            <a:r>
              <a:rPr lang="en-US" dirty="0"/>
              <a:t>swap( a, b );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System.out.println</a:t>
            </a:r>
            <a:r>
              <a:rPr lang="en-US" dirty="0"/>
              <a:t> (a + ", " + b ); // ??</a:t>
            </a:r>
          </a:p>
        </p:txBody>
      </p:sp>
    </p:spTree>
    <p:extLst>
      <p:ext uri="{BB962C8B-B14F-4D97-AF65-F5344CB8AC3E}">
        <p14:creationId xmlns:p14="http://schemas.microsoft.com/office/powerpoint/2010/main" val="3640612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2856C-76DA-4DC1-8F78-4C9A1587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 By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82AC5-92A0-4938-83CB-531DFF295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676400"/>
          </a:xfrm>
        </p:spPr>
        <p:txBody>
          <a:bodyPr/>
          <a:lstStyle/>
          <a:p>
            <a:r>
              <a:rPr lang="en-US" dirty="0"/>
              <a:t>When a method is invoked with a argument, the </a:t>
            </a:r>
            <a:r>
              <a:rPr lang="en-US" i="1" dirty="0"/>
              <a:t>value</a:t>
            </a:r>
            <a:r>
              <a:rPr lang="en-US" dirty="0"/>
              <a:t> of the argument is passed to the parameter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C2C80E-30BE-4D6D-B3C1-AD922597EA73}"/>
              </a:ext>
            </a:extLst>
          </p:cNvPr>
          <p:cNvSpPr txBox="1"/>
          <p:nvPr/>
        </p:nvSpPr>
        <p:spPr>
          <a:xfrm>
            <a:off x="1600200" y="3666938"/>
            <a:ext cx="468609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public static void </a:t>
            </a:r>
            <a:r>
              <a:rPr lang="en-US" sz="2000" dirty="0" err="1"/>
              <a:t>inc</a:t>
            </a:r>
            <a:r>
              <a:rPr lang="en-US" sz="2000" dirty="0"/>
              <a:t>( int n ) {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++n;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}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public static void main( String </a:t>
            </a:r>
            <a:r>
              <a:rPr lang="en-US" sz="2000" dirty="0" err="1"/>
              <a:t>args</a:t>
            </a:r>
            <a:r>
              <a:rPr lang="en-US" sz="2000" dirty="0"/>
              <a:t>[] ) {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int n = 10;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</a:t>
            </a:r>
            <a:r>
              <a:rPr lang="en-US" sz="2000" dirty="0" err="1"/>
              <a:t>inc</a:t>
            </a:r>
            <a:r>
              <a:rPr lang="en-US" sz="2000" dirty="0"/>
              <a:t>(n);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    </a:t>
            </a:r>
            <a:r>
              <a:rPr lang="en-US" sz="2000" dirty="0" err="1"/>
              <a:t>System.out.println</a:t>
            </a:r>
            <a:r>
              <a:rPr lang="en-US" sz="2000" dirty="0"/>
              <a:t>(n);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}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C42924-E8F3-4978-AE14-9D934F3136A9}"/>
              </a:ext>
            </a:extLst>
          </p:cNvPr>
          <p:cNvCxnSpPr/>
          <p:nvPr/>
        </p:nvCxnSpPr>
        <p:spPr bwMode="auto">
          <a:xfrm>
            <a:off x="3429000" y="4267200"/>
            <a:ext cx="3505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FE859F-AFE3-4305-8512-1E69AEA4E19A}"/>
              </a:ext>
            </a:extLst>
          </p:cNvPr>
          <p:cNvCxnSpPr/>
          <p:nvPr/>
        </p:nvCxnSpPr>
        <p:spPr bwMode="auto">
          <a:xfrm>
            <a:off x="3429000" y="5410200"/>
            <a:ext cx="3505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A3C2D0-8DC4-4FDC-A631-B69EF8BE7535}"/>
              </a:ext>
            </a:extLst>
          </p:cNvPr>
          <p:cNvCxnSpPr/>
          <p:nvPr/>
        </p:nvCxnSpPr>
        <p:spPr bwMode="auto">
          <a:xfrm>
            <a:off x="3429000" y="5791200"/>
            <a:ext cx="3505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6058EA-BA57-414D-99EA-8BA131D9D9A9}"/>
              </a:ext>
            </a:extLst>
          </p:cNvPr>
          <p:cNvCxnSpPr>
            <a:cxnSpLocks/>
          </p:cNvCxnSpPr>
          <p:nvPr/>
        </p:nvCxnSpPr>
        <p:spPr bwMode="auto">
          <a:xfrm>
            <a:off x="4800600" y="6172200"/>
            <a:ext cx="2133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A6F5635-E756-463C-BB77-FD345F4018E5}"/>
              </a:ext>
            </a:extLst>
          </p:cNvPr>
          <p:cNvSpPr txBox="1"/>
          <p:nvPr/>
        </p:nvSpPr>
        <p:spPr>
          <a:xfrm>
            <a:off x="7133957" y="5972145"/>
            <a:ext cx="521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(d)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9EC930-9946-474D-988B-2BCBBF4170F6}"/>
              </a:ext>
            </a:extLst>
          </p:cNvPr>
          <p:cNvSpPr txBox="1"/>
          <p:nvPr/>
        </p:nvSpPr>
        <p:spPr>
          <a:xfrm>
            <a:off x="7133957" y="5210145"/>
            <a:ext cx="5148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(a)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5C275A-D963-4B9A-8BB8-80F70B0B8501}"/>
              </a:ext>
            </a:extLst>
          </p:cNvPr>
          <p:cNvSpPr txBox="1"/>
          <p:nvPr/>
        </p:nvSpPr>
        <p:spPr>
          <a:xfrm>
            <a:off x="7133957" y="5598488"/>
            <a:ext cx="521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(b)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F17223-8522-4A2C-A3A1-D30A7BA19C76}"/>
              </a:ext>
            </a:extLst>
          </p:cNvPr>
          <p:cNvSpPr txBox="1"/>
          <p:nvPr/>
        </p:nvSpPr>
        <p:spPr>
          <a:xfrm>
            <a:off x="7133957" y="4067145"/>
            <a:ext cx="4988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(c)</a:t>
            </a:r>
          </a:p>
        </p:txBody>
      </p:sp>
    </p:spTree>
    <p:extLst>
      <p:ext uri="{BB962C8B-B14F-4D97-AF65-F5344CB8AC3E}">
        <p14:creationId xmlns:p14="http://schemas.microsoft.com/office/powerpoint/2010/main" val="1304700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BA2D9-58D8-40FB-9E0D-D8CFDCD23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Record and Call Stack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AEE47-3579-4CF5-9DCE-7551FDBDC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3124200"/>
          </a:xfrm>
        </p:spPr>
        <p:txBody>
          <a:bodyPr/>
          <a:lstStyle/>
          <a:p>
            <a:r>
              <a:rPr lang="en-US" dirty="0"/>
              <a:t>An </a:t>
            </a:r>
            <a:r>
              <a:rPr lang="en-US" i="1" dirty="0"/>
              <a:t>activation record</a:t>
            </a:r>
            <a:r>
              <a:rPr lang="en-US" dirty="0"/>
              <a:t> contains the parameters and local variables of an invoked method</a:t>
            </a:r>
          </a:p>
          <a:p>
            <a:r>
              <a:rPr lang="en-US" dirty="0"/>
              <a:t>A </a:t>
            </a:r>
            <a:r>
              <a:rPr lang="en-US" i="1" dirty="0"/>
              <a:t>call stack</a:t>
            </a:r>
            <a:r>
              <a:rPr lang="en-US" dirty="0"/>
              <a:t> keeps the activation records of the active methods (i.e. methods that are not finished)</a:t>
            </a:r>
          </a:p>
        </p:txBody>
      </p:sp>
    </p:spTree>
    <p:extLst>
      <p:ext uri="{BB962C8B-B14F-4D97-AF65-F5344CB8AC3E}">
        <p14:creationId xmlns:p14="http://schemas.microsoft.com/office/powerpoint/2010/main" val="282123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D2C71-E6E2-4308-A47C-B801AD231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Invocation Example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F00353-90F5-47C3-B9D6-998725F86507}"/>
              </a:ext>
            </a:extLst>
          </p:cNvPr>
          <p:cNvSpPr/>
          <p:nvPr/>
        </p:nvSpPr>
        <p:spPr bwMode="auto">
          <a:xfrm>
            <a:off x="2971800" y="3886200"/>
            <a:ext cx="1492431" cy="1295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3578EA-3980-4CC1-A55E-9BE4CE67F617}"/>
              </a:ext>
            </a:extLst>
          </p:cNvPr>
          <p:cNvSpPr txBox="1"/>
          <p:nvPr/>
        </p:nvSpPr>
        <p:spPr>
          <a:xfrm>
            <a:off x="3352800" y="3905774"/>
            <a:ext cx="1083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main()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B7411A-C067-4451-9230-0EEB9CE29B7A}"/>
              </a:ext>
            </a:extLst>
          </p:cNvPr>
          <p:cNvSpPr txBox="1"/>
          <p:nvPr/>
        </p:nvSpPr>
        <p:spPr>
          <a:xfrm>
            <a:off x="3065151" y="4335194"/>
            <a:ext cx="1290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10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4E77DD-6AF2-4D76-BD32-3DAC4656EA47}"/>
              </a:ext>
            </a:extLst>
          </p:cNvPr>
          <p:cNvSpPr/>
          <p:nvPr/>
        </p:nvSpPr>
        <p:spPr bwMode="auto">
          <a:xfrm>
            <a:off x="2971800" y="2514600"/>
            <a:ext cx="1492431" cy="1295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338178-E827-4147-AAFC-D01ECF9F56AE}"/>
              </a:ext>
            </a:extLst>
          </p:cNvPr>
          <p:cNvSpPr txBox="1"/>
          <p:nvPr/>
        </p:nvSpPr>
        <p:spPr>
          <a:xfrm>
            <a:off x="3352800" y="2534174"/>
            <a:ext cx="80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inc</a:t>
            </a:r>
            <a:r>
              <a:rPr lang="en-US" dirty="0"/>
              <a:t>()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9D6E93-DD36-4ADE-B6D0-2B05771FF80C}"/>
              </a:ext>
            </a:extLst>
          </p:cNvPr>
          <p:cNvSpPr txBox="1"/>
          <p:nvPr/>
        </p:nvSpPr>
        <p:spPr>
          <a:xfrm>
            <a:off x="3065151" y="2963594"/>
            <a:ext cx="1290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10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F9A3B70-54D8-421C-845D-BD22D28EE8FB}"/>
              </a:ext>
            </a:extLst>
          </p:cNvPr>
          <p:cNvCxnSpPr>
            <a:cxnSpLocks/>
          </p:cNvCxnSpPr>
          <p:nvPr/>
        </p:nvCxnSpPr>
        <p:spPr bwMode="auto">
          <a:xfrm>
            <a:off x="2819400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4D1F23D-ED70-4530-9B03-A9DDE69E2890}"/>
              </a:ext>
            </a:extLst>
          </p:cNvPr>
          <p:cNvCxnSpPr>
            <a:cxnSpLocks/>
          </p:cNvCxnSpPr>
          <p:nvPr/>
        </p:nvCxnSpPr>
        <p:spPr bwMode="auto">
          <a:xfrm>
            <a:off x="4648200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6A6DAC2-2372-47C2-8365-0D8B836BA715}"/>
              </a:ext>
            </a:extLst>
          </p:cNvPr>
          <p:cNvCxnSpPr/>
          <p:nvPr/>
        </p:nvCxnSpPr>
        <p:spPr bwMode="auto">
          <a:xfrm>
            <a:off x="2819400" y="5334000"/>
            <a:ext cx="1828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95998C0-442D-475A-83A3-62190BDEB8CC}"/>
              </a:ext>
            </a:extLst>
          </p:cNvPr>
          <p:cNvSpPr/>
          <p:nvPr/>
        </p:nvSpPr>
        <p:spPr bwMode="auto">
          <a:xfrm>
            <a:off x="930645" y="3886200"/>
            <a:ext cx="1492431" cy="1295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6321401-6C92-4A59-8214-43EA4FB2F055}"/>
              </a:ext>
            </a:extLst>
          </p:cNvPr>
          <p:cNvSpPr txBox="1"/>
          <p:nvPr/>
        </p:nvSpPr>
        <p:spPr>
          <a:xfrm>
            <a:off x="1311645" y="3905774"/>
            <a:ext cx="1083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main()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907694-C01D-408C-90B8-126B15D17789}"/>
              </a:ext>
            </a:extLst>
          </p:cNvPr>
          <p:cNvSpPr txBox="1"/>
          <p:nvPr/>
        </p:nvSpPr>
        <p:spPr>
          <a:xfrm>
            <a:off x="1023996" y="4335194"/>
            <a:ext cx="1290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10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2CDF4C9-B677-4962-8BF2-065D97C1D4D2}"/>
              </a:ext>
            </a:extLst>
          </p:cNvPr>
          <p:cNvCxnSpPr>
            <a:cxnSpLocks/>
          </p:cNvCxnSpPr>
          <p:nvPr/>
        </p:nvCxnSpPr>
        <p:spPr bwMode="auto">
          <a:xfrm>
            <a:off x="778245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A95C5E7-CE6E-42D8-8DB6-08AE4444EBFF}"/>
              </a:ext>
            </a:extLst>
          </p:cNvPr>
          <p:cNvCxnSpPr>
            <a:cxnSpLocks/>
          </p:cNvCxnSpPr>
          <p:nvPr/>
        </p:nvCxnSpPr>
        <p:spPr bwMode="auto">
          <a:xfrm>
            <a:off x="2607045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5395958-670C-4D92-B29D-C3D479841CD7}"/>
              </a:ext>
            </a:extLst>
          </p:cNvPr>
          <p:cNvCxnSpPr/>
          <p:nvPr/>
        </p:nvCxnSpPr>
        <p:spPr bwMode="auto">
          <a:xfrm>
            <a:off x="778245" y="5334000"/>
            <a:ext cx="1828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B75A6890-FF89-42ED-95B4-6BF232251FEE}"/>
              </a:ext>
            </a:extLst>
          </p:cNvPr>
          <p:cNvSpPr/>
          <p:nvPr/>
        </p:nvSpPr>
        <p:spPr bwMode="auto">
          <a:xfrm>
            <a:off x="7010400" y="3886200"/>
            <a:ext cx="1492431" cy="1295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4FFE2A-BA05-417F-BEB1-0403B8FB0EB6}"/>
              </a:ext>
            </a:extLst>
          </p:cNvPr>
          <p:cNvSpPr txBox="1"/>
          <p:nvPr/>
        </p:nvSpPr>
        <p:spPr>
          <a:xfrm>
            <a:off x="7391400" y="3905774"/>
            <a:ext cx="1083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main()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8C92B74-9D69-419A-BBA4-5F00BBE2D7BD}"/>
              </a:ext>
            </a:extLst>
          </p:cNvPr>
          <p:cNvSpPr txBox="1"/>
          <p:nvPr/>
        </p:nvSpPr>
        <p:spPr>
          <a:xfrm>
            <a:off x="7103751" y="4335194"/>
            <a:ext cx="1290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10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89B6E5B-9176-4AF9-B23C-219BD22C860F}"/>
              </a:ext>
            </a:extLst>
          </p:cNvPr>
          <p:cNvCxnSpPr>
            <a:cxnSpLocks/>
          </p:cNvCxnSpPr>
          <p:nvPr/>
        </p:nvCxnSpPr>
        <p:spPr bwMode="auto">
          <a:xfrm>
            <a:off x="6858000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952547D-0A3A-4EDE-B391-259386A01D46}"/>
              </a:ext>
            </a:extLst>
          </p:cNvPr>
          <p:cNvCxnSpPr>
            <a:cxnSpLocks/>
          </p:cNvCxnSpPr>
          <p:nvPr/>
        </p:nvCxnSpPr>
        <p:spPr bwMode="auto">
          <a:xfrm>
            <a:off x="8686800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A3301A0-83B5-4A19-BAB8-7D4A3264405B}"/>
              </a:ext>
            </a:extLst>
          </p:cNvPr>
          <p:cNvCxnSpPr/>
          <p:nvPr/>
        </p:nvCxnSpPr>
        <p:spPr bwMode="auto">
          <a:xfrm>
            <a:off x="6858000" y="5334000"/>
            <a:ext cx="1828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59CF3D6-C1F8-44BA-9FF2-821461304AB8}"/>
              </a:ext>
            </a:extLst>
          </p:cNvPr>
          <p:cNvSpPr/>
          <p:nvPr/>
        </p:nvSpPr>
        <p:spPr bwMode="auto">
          <a:xfrm>
            <a:off x="4969245" y="3886200"/>
            <a:ext cx="1492431" cy="1295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50955C7-A957-4611-AE86-E2A4B3ABB954}"/>
              </a:ext>
            </a:extLst>
          </p:cNvPr>
          <p:cNvSpPr txBox="1"/>
          <p:nvPr/>
        </p:nvSpPr>
        <p:spPr>
          <a:xfrm>
            <a:off x="5350245" y="3905774"/>
            <a:ext cx="1083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main()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2E99936-25B3-417F-8697-7189A9D128E8}"/>
              </a:ext>
            </a:extLst>
          </p:cNvPr>
          <p:cNvSpPr txBox="1"/>
          <p:nvPr/>
        </p:nvSpPr>
        <p:spPr>
          <a:xfrm>
            <a:off x="5062596" y="4335194"/>
            <a:ext cx="1290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10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BF862FC-CC9C-40A1-8746-F74F11293B60}"/>
              </a:ext>
            </a:extLst>
          </p:cNvPr>
          <p:cNvSpPr/>
          <p:nvPr/>
        </p:nvSpPr>
        <p:spPr bwMode="auto">
          <a:xfrm>
            <a:off x="4969245" y="2514600"/>
            <a:ext cx="1492431" cy="1295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DDED79D-E7D1-49D5-9993-B87D670C73A6}"/>
              </a:ext>
            </a:extLst>
          </p:cNvPr>
          <p:cNvSpPr txBox="1"/>
          <p:nvPr/>
        </p:nvSpPr>
        <p:spPr>
          <a:xfrm>
            <a:off x="5350245" y="2534174"/>
            <a:ext cx="80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inc</a:t>
            </a:r>
            <a:r>
              <a:rPr lang="en-US" dirty="0"/>
              <a:t>()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9841E07-2738-4462-8DB1-47AD0B6F7E47}"/>
              </a:ext>
            </a:extLst>
          </p:cNvPr>
          <p:cNvSpPr txBox="1"/>
          <p:nvPr/>
        </p:nvSpPr>
        <p:spPr>
          <a:xfrm>
            <a:off x="5062596" y="2963594"/>
            <a:ext cx="1290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11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B1AE51D-A8EB-4305-A023-C18262F5F86B}"/>
              </a:ext>
            </a:extLst>
          </p:cNvPr>
          <p:cNvCxnSpPr>
            <a:cxnSpLocks/>
          </p:cNvCxnSpPr>
          <p:nvPr/>
        </p:nvCxnSpPr>
        <p:spPr bwMode="auto">
          <a:xfrm>
            <a:off x="4816845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CDED487-E4E4-48B1-B70B-F56A042449A3}"/>
              </a:ext>
            </a:extLst>
          </p:cNvPr>
          <p:cNvCxnSpPr>
            <a:cxnSpLocks/>
          </p:cNvCxnSpPr>
          <p:nvPr/>
        </p:nvCxnSpPr>
        <p:spPr bwMode="auto">
          <a:xfrm>
            <a:off x="6645645" y="220980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DD2CFA5-D536-4165-8EB9-51279D3D7CDF}"/>
              </a:ext>
            </a:extLst>
          </p:cNvPr>
          <p:cNvCxnSpPr/>
          <p:nvPr/>
        </p:nvCxnSpPr>
        <p:spPr bwMode="auto">
          <a:xfrm>
            <a:off x="4816845" y="5334000"/>
            <a:ext cx="1828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CDB56897-F003-45A2-A49F-17FBDF7F3710}"/>
              </a:ext>
            </a:extLst>
          </p:cNvPr>
          <p:cNvSpPr txBox="1"/>
          <p:nvPr/>
        </p:nvSpPr>
        <p:spPr>
          <a:xfrm>
            <a:off x="1447800" y="5634335"/>
            <a:ext cx="58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B38A20C-62C0-4AF6-8B4F-1FFBA0EA7B40}"/>
              </a:ext>
            </a:extLst>
          </p:cNvPr>
          <p:cNvSpPr txBox="1"/>
          <p:nvPr/>
        </p:nvSpPr>
        <p:spPr>
          <a:xfrm>
            <a:off x="3441893" y="5634335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0AD376A-3745-44CF-9460-56B9BFD5E11B}"/>
              </a:ext>
            </a:extLst>
          </p:cNvPr>
          <p:cNvSpPr txBox="1"/>
          <p:nvPr/>
        </p:nvSpPr>
        <p:spPr>
          <a:xfrm>
            <a:off x="5542163" y="5634335"/>
            <a:ext cx="564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039DD26-0CAC-4971-AAB1-73832E0ECC70}"/>
              </a:ext>
            </a:extLst>
          </p:cNvPr>
          <p:cNvSpPr txBox="1"/>
          <p:nvPr/>
        </p:nvSpPr>
        <p:spPr>
          <a:xfrm>
            <a:off x="7559608" y="5634335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(d)</a:t>
            </a:r>
          </a:p>
        </p:txBody>
      </p:sp>
    </p:spTree>
    <p:extLst>
      <p:ext uri="{BB962C8B-B14F-4D97-AF65-F5344CB8AC3E}">
        <p14:creationId xmlns:p14="http://schemas.microsoft.com/office/powerpoint/2010/main" val="255711531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9423</TotalTime>
  <Words>726</Words>
  <Application>Microsoft Office PowerPoint</Application>
  <PresentationFormat>On-screen Show (4:3)</PresentationFormat>
  <Paragraphs>124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Courier New</vt:lpstr>
      <vt:lpstr>Tahoma</vt:lpstr>
      <vt:lpstr>Wingdings</vt:lpstr>
      <vt:lpstr>Blueprint</vt:lpstr>
      <vt:lpstr>CS2011 Introduction to Programming I Methods (II)</vt:lpstr>
      <vt:lpstr>A Few More Things About Methods</vt:lpstr>
      <vt:lpstr>Scope of Variables</vt:lpstr>
      <vt:lpstr>Local Variable …</vt:lpstr>
      <vt:lpstr>… Local Variable</vt:lpstr>
      <vt:lpstr>Example: Swap </vt:lpstr>
      <vt:lpstr>Pass By Value</vt:lpstr>
      <vt:lpstr>Activation Record and Call Stack</vt:lpstr>
      <vt:lpstr>Method Invocation Example</vt:lpstr>
      <vt:lpstr>Same Method for Different Types</vt:lpstr>
      <vt:lpstr>Method Overloading</vt:lpstr>
      <vt:lpstr>How Does Java Compiler Choose Which Method to Use?</vt:lpstr>
      <vt:lpstr>Ambiguous Invocation</vt:lpstr>
      <vt:lpstr>Example: Print Calendar</vt:lpstr>
      <vt:lpstr>Top-Down Design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cysun</cp:lastModifiedBy>
  <cp:revision>601</cp:revision>
  <cp:lastPrinted>1601-01-01T00:00:00Z</cp:lastPrinted>
  <dcterms:created xsi:type="dcterms:W3CDTF">2003-06-24T23:22:57Z</dcterms:created>
  <dcterms:modified xsi:type="dcterms:W3CDTF">2018-10-27T00:06:03Z</dcterms:modified>
</cp:coreProperties>
</file>