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256" r:id="rId2"/>
    <p:sldId id="381" r:id="rId3"/>
    <p:sldId id="382" r:id="rId4"/>
    <p:sldId id="383" r:id="rId5"/>
    <p:sldId id="384" r:id="rId6"/>
    <p:sldId id="385" r:id="rId7"/>
    <p:sldId id="387" r:id="rId8"/>
    <p:sldId id="386" r:id="rId9"/>
    <p:sldId id="388" r:id="rId10"/>
    <p:sldId id="389" r:id="rId11"/>
    <p:sldId id="390" r:id="rId12"/>
    <p:sldId id="391" r:id="rId13"/>
    <p:sldId id="392" r:id="rId14"/>
    <p:sldId id="394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54" autoAdjust="0"/>
    <p:restoredTop sz="96192" autoAdjust="0"/>
  </p:normalViewPr>
  <p:slideViewPr>
    <p:cSldViewPr>
      <p:cViewPr varScale="1">
        <p:scale>
          <a:sx n="96" d="100"/>
          <a:sy n="96" d="100"/>
        </p:scale>
        <p:origin x="15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10/docs/api/java/lang/String.html" TargetMode="External"/><Relationship Id="rId2" Type="http://schemas.openxmlformats.org/officeDocument/2006/relationships/hyperlink" Target="https://docs.oracle.com/javase/10/docs/api/java/lang/String.html#length()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Methods (I)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3CD55-3DF0-4467-A723-755A4F748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Methods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7175A-7867-49A1-8869-172D49CF7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(a) encapsulate reusable logic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Range sum</a:t>
            </a:r>
          </a:p>
          <a:p>
            <a:pPr lvl="1"/>
            <a:r>
              <a:rPr lang="en-US" dirty="0" err="1"/>
              <a:t>Math.sin</a:t>
            </a:r>
            <a:r>
              <a:rPr lang="en-US" dirty="0"/>
              <a:t>(), </a:t>
            </a:r>
            <a:r>
              <a:rPr lang="en-US" dirty="0" err="1"/>
              <a:t>Math.cos</a:t>
            </a:r>
            <a:r>
              <a:rPr lang="en-US" dirty="0"/>
              <a:t>(), </a:t>
            </a:r>
            <a:r>
              <a:rPr lang="en-US" dirty="0" err="1"/>
              <a:t>Math.random</a:t>
            </a:r>
            <a:r>
              <a:rPr lang="en-US" dirty="0"/>
              <a:t>() 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349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1D552-24E1-4B63-9741-52E5CAD8F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Why Use Methods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36BE8-7538-447B-A14D-3A204C1FA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286000"/>
          </a:xfrm>
        </p:spPr>
        <p:txBody>
          <a:bodyPr/>
          <a:lstStyle/>
          <a:p>
            <a:r>
              <a:rPr lang="en-US" dirty="0"/>
              <a:t>(b) encapsulate certain concept or operation (and it makes code more readable)</a:t>
            </a:r>
          </a:p>
          <a:p>
            <a:r>
              <a:rPr lang="en-US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D67B67-BBB2-494D-9B07-F4630F0A59F8}"/>
              </a:ext>
            </a:extLst>
          </p:cNvPr>
          <p:cNvSpPr txBox="1"/>
          <p:nvPr/>
        </p:nvSpPr>
        <p:spPr>
          <a:xfrm>
            <a:off x="838200" y="4448961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if( year%4 == 0 &amp;&amp; year%100 != 0 || year%400 == 0 )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E830D459-F30E-4D8E-9EC1-A7810D2258A9}"/>
              </a:ext>
            </a:extLst>
          </p:cNvPr>
          <p:cNvSpPr/>
          <p:nvPr/>
        </p:nvSpPr>
        <p:spPr bwMode="auto">
          <a:xfrm>
            <a:off x="4419600" y="5058561"/>
            <a:ext cx="304800" cy="3810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3FF552-DD67-480F-A13E-B33F0BB39D1B}"/>
              </a:ext>
            </a:extLst>
          </p:cNvPr>
          <p:cNvSpPr txBox="1"/>
          <p:nvPr/>
        </p:nvSpPr>
        <p:spPr>
          <a:xfrm>
            <a:off x="3048000" y="5558135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if( </a:t>
            </a:r>
            <a:r>
              <a:rPr lang="en-US" dirty="0" err="1"/>
              <a:t>isLeapYear</a:t>
            </a:r>
            <a:r>
              <a:rPr lang="en-US" dirty="0"/>
              <a:t>(year) )</a:t>
            </a:r>
          </a:p>
        </p:txBody>
      </p:sp>
    </p:spTree>
    <p:extLst>
      <p:ext uri="{BB962C8B-B14F-4D97-AF65-F5344CB8AC3E}">
        <p14:creationId xmlns:p14="http://schemas.microsoft.com/office/powerpoint/2010/main" val="1504047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707BF-BC84-42DC-BAAA-7E309B906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Why Use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66F2D-878C-4F38-8A1A-EA2C12D45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676400"/>
          </a:xfrm>
        </p:spPr>
        <p:txBody>
          <a:bodyPr/>
          <a:lstStyle/>
          <a:p>
            <a:r>
              <a:rPr lang="en-US" dirty="0"/>
              <a:t>(c) facilitate </a:t>
            </a:r>
            <a:r>
              <a:rPr lang="en-US" i="1" dirty="0"/>
              <a:t>top-down programming</a:t>
            </a:r>
            <a:r>
              <a:rPr lang="en-US" dirty="0"/>
              <a:t> – break down a big problem into smaller problems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84CB236A-23F4-4E76-9A7C-1ACDA0794AB8}"/>
              </a:ext>
            </a:extLst>
          </p:cNvPr>
          <p:cNvSpPr/>
          <p:nvPr/>
        </p:nvSpPr>
        <p:spPr bwMode="auto">
          <a:xfrm>
            <a:off x="4553125" y="3657600"/>
            <a:ext cx="304800" cy="3810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B43846-07A1-40A6-B2F0-C3B03305E2FC}"/>
              </a:ext>
            </a:extLst>
          </p:cNvPr>
          <p:cNvSpPr txBox="1"/>
          <p:nvPr/>
        </p:nvSpPr>
        <p:spPr>
          <a:xfrm>
            <a:off x="1524000" y="4267200"/>
            <a:ext cx="632506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Create a method for solving the big</a:t>
            </a:r>
          </a:p>
          <a:p>
            <a:r>
              <a:rPr lang="en-US" sz="2800" dirty="0"/>
              <a:t>problem, by calling methods that solve</a:t>
            </a:r>
          </a:p>
          <a:p>
            <a:r>
              <a:rPr lang="en-US" sz="2800" dirty="0"/>
              <a:t>each smaller problem.</a:t>
            </a:r>
          </a:p>
        </p:txBody>
      </p:sp>
    </p:spTree>
    <p:extLst>
      <p:ext uri="{BB962C8B-B14F-4D97-AF65-F5344CB8AC3E}">
        <p14:creationId xmlns:p14="http://schemas.microsoft.com/office/powerpoint/2010/main" val="3365226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50C8B-E83E-4633-8859-146E0B292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Factorial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CB708-2BD7-48EA-B4C9-AEE32B04E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0800"/>
            <a:ext cx="7772400" cy="3809999"/>
          </a:xfrm>
        </p:spPr>
        <p:txBody>
          <a:bodyPr/>
          <a:lstStyle/>
          <a:p>
            <a:r>
              <a:rPr lang="en-US" dirty="0"/>
              <a:t>Terminate the method early when n &lt; 0</a:t>
            </a:r>
          </a:p>
          <a:p>
            <a:r>
              <a:rPr lang="en-US" dirty="0"/>
              <a:t>Parameters and return value</a:t>
            </a:r>
          </a:p>
          <a:p>
            <a:pPr lvl="1"/>
            <a:r>
              <a:rPr lang="en-US" dirty="0"/>
              <a:t>Return an </a:t>
            </a:r>
            <a:r>
              <a:rPr lang="en-US" i="1" dirty="0"/>
              <a:t>error value</a:t>
            </a:r>
          </a:p>
          <a:p>
            <a:r>
              <a:rPr lang="en-US" dirty="0"/>
              <a:t>Don't put too much in a method (also see the Range Sum example)</a:t>
            </a:r>
          </a:p>
          <a:p>
            <a:pPr lvl="1"/>
            <a:r>
              <a:rPr lang="en-US" dirty="0"/>
              <a:t>Easier to test</a:t>
            </a:r>
          </a:p>
          <a:p>
            <a:pPr lvl="1"/>
            <a:r>
              <a:rPr lang="en-US" dirty="0"/>
              <a:t>Maximize reusability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13E33C-0D7A-427A-9F17-00C01F6C1BB9}"/>
              </a:ext>
            </a:extLst>
          </p:cNvPr>
          <p:cNvSpPr txBox="1"/>
          <p:nvPr/>
        </p:nvSpPr>
        <p:spPr>
          <a:xfrm>
            <a:off x="1981200" y="1777425"/>
            <a:ext cx="54393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n! = 1 * 2 * 3 … * (n-1) * n </a:t>
            </a:r>
          </a:p>
        </p:txBody>
      </p:sp>
    </p:spTree>
    <p:extLst>
      <p:ext uri="{BB962C8B-B14F-4D97-AF65-F5344CB8AC3E}">
        <p14:creationId xmlns:p14="http://schemas.microsoft.com/office/powerpoint/2010/main" val="2026545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81D9B-CCB9-F446-9D23-69947605C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Longest Palindrome Prefix/Suffix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CBDA7-D810-6D4E-8032-DB7379C34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 naming conventions</a:t>
            </a:r>
          </a:p>
          <a:p>
            <a:pPr lvl="1"/>
            <a:r>
              <a:rPr lang="en-US" dirty="0"/>
              <a:t>Start with a lower-case letter</a:t>
            </a:r>
          </a:p>
          <a:p>
            <a:pPr lvl="1"/>
            <a:r>
              <a:rPr lang="en-US" dirty="0"/>
              <a:t>Usually starts with a verb</a:t>
            </a:r>
          </a:p>
          <a:p>
            <a:pPr lvl="1"/>
            <a:r>
              <a:rPr lang="en-US" dirty="0"/>
              <a:t>Usually starts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lang="en-US" dirty="0"/>
              <a:t> for methods that return a </a:t>
            </a:r>
            <a:r>
              <a:rPr lang="en-US" dirty="0" err="1"/>
              <a:t>boolean</a:t>
            </a:r>
            <a:r>
              <a:rPr lang="en-US" dirty="0"/>
              <a:t> value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78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E4552-1597-4AC2-A36E-A4941800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Range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62FD2-CB96-4894-96AF-93A0F60DB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sum of integers from 1 to 10, 20 to 37, and 35 to 49</a:t>
            </a:r>
          </a:p>
          <a:p>
            <a:pPr lvl="1"/>
            <a:r>
              <a:rPr lang="en-US" dirty="0"/>
              <a:t>Without method</a:t>
            </a:r>
          </a:p>
          <a:p>
            <a:pPr lvl="1"/>
            <a:r>
              <a:rPr lang="en-US" dirty="0"/>
              <a:t>With method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53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6E0F075-16C0-45E7-B1AF-46E16CEF62C7}"/>
              </a:ext>
            </a:extLst>
          </p:cNvPr>
          <p:cNvSpPr/>
          <p:nvPr/>
        </p:nvSpPr>
        <p:spPr bwMode="auto">
          <a:xfrm>
            <a:off x="1704363" y="2971800"/>
            <a:ext cx="6019800" cy="2667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D0D0F1-B207-47DB-9CD1-4A67725FAA82}"/>
              </a:ext>
            </a:extLst>
          </p:cNvPr>
          <p:cNvSpPr/>
          <p:nvPr/>
        </p:nvSpPr>
        <p:spPr bwMode="auto">
          <a:xfrm>
            <a:off x="1704363" y="2362200"/>
            <a:ext cx="60198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47557C-9E03-411E-A096-2696DF103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A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45D98D-1015-45E0-973D-19B5AA63DDA6}"/>
              </a:ext>
            </a:extLst>
          </p:cNvPr>
          <p:cNvSpPr txBox="1"/>
          <p:nvPr/>
        </p:nvSpPr>
        <p:spPr>
          <a:xfrm>
            <a:off x="2001545" y="2422535"/>
            <a:ext cx="5646418" cy="321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public static int sum( int begin, int end )</a:t>
            </a:r>
          </a:p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2"/>
                </a:solidFill>
              </a:rPr>
              <a:t>{</a:t>
            </a:r>
          </a:p>
          <a:p>
            <a:pPr>
              <a:spcAft>
                <a:spcPts val="600"/>
              </a:spcAft>
            </a:pPr>
            <a:r>
              <a:rPr lang="en-US" dirty="0"/>
              <a:t>    int sum = 0;</a:t>
            </a:r>
          </a:p>
          <a:p>
            <a:pPr>
              <a:spcAft>
                <a:spcPts val="600"/>
              </a:spcAft>
            </a:pPr>
            <a:r>
              <a:rPr lang="en-US" dirty="0"/>
              <a:t>    for( int </a:t>
            </a:r>
            <a:r>
              <a:rPr lang="en-US" dirty="0" err="1"/>
              <a:t>i</a:t>
            </a:r>
            <a:r>
              <a:rPr lang="en-US" dirty="0"/>
              <a:t>=begin; </a:t>
            </a:r>
            <a:r>
              <a:rPr lang="en-US" dirty="0" err="1"/>
              <a:t>i</a:t>
            </a:r>
            <a:r>
              <a:rPr lang="en-US" dirty="0"/>
              <a:t> &lt;= end; ++</a:t>
            </a:r>
            <a:r>
              <a:rPr lang="en-US" dirty="0" err="1"/>
              <a:t>i</a:t>
            </a:r>
            <a:r>
              <a:rPr lang="en-US" dirty="0"/>
              <a:t> )</a:t>
            </a:r>
          </a:p>
          <a:p>
            <a:pPr>
              <a:spcAft>
                <a:spcPts val="600"/>
              </a:spcAft>
            </a:pPr>
            <a:r>
              <a:rPr lang="en-US" dirty="0"/>
              <a:t>        sum +=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>
              <a:spcAft>
                <a:spcPts val="600"/>
              </a:spcAft>
            </a:pPr>
            <a:r>
              <a:rPr lang="en-US" dirty="0"/>
              <a:t>    </a:t>
            </a:r>
            <a:r>
              <a:rPr lang="en-US" b="1" dirty="0">
                <a:solidFill>
                  <a:schemeClr val="tx2"/>
                </a:solidFill>
              </a:rPr>
              <a:t>return</a:t>
            </a:r>
            <a:r>
              <a:rPr lang="en-US" dirty="0"/>
              <a:t> sum;</a:t>
            </a:r>
          </a:p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2"/>
                </a:solidFill>
              </a:rPr>
              <a:t>}</a:t>
            </a:r>
            <a:r>
              <a:rPr lang="en-US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C87B5D-91E1-4897-92C7-162BD92E32B1}"/>
              </a:ext>
            </a:extLst>
          </p:cNvPr>
          <p:cNvSpPr txBox="1"/>
          <p:nvPr/>
        </p:nvSpPr>
        <p:spPr>
          <a:xfrm>
            <a:off x="5514363" y="1828800"/>
            <a:ext cx="2265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Method Header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A9E1E9-86B8-441E-A49B-AF826D22A59F}"/>
              </a:ext>
            </a:extLst>
          </p:cNvPr>
          <p:cNvSpPr txBox="1"/>
          <p:nvPr/>
        </p:nvSpPr>
        <p:spPr>
          <a:xfrm>
            <a:off x="1676400" y="5727583"/>
            <a:ext cx="1963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Method Body</a:t>
            </a:r>
          </a:p>
        </p:txBody>
      </p:sp>
    </p:spTree>
    <p:extLst>
      <p:ext uri="{BB962C8B-B14F-4D97-AF65-F5344CB8AC3E}">
        <p14:creationId xmlns:p14="http://schemas.microsoft.com/office/powerpoint/2010/main" val="1028605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7706-D180-46C0-9782-BE758B3B5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E5674-787E-42B6-8A3C-8C1068A2D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685800"/>
          </a:xfrm>
        </p:spPr>
        <p:txBody>
          <a:bodyPr/>
          <a:lstStyle/>
          <a:p>
            <a:r>
              <a:rPr lang="en-US" dirty="0"/>
              <a:t>A.K.A. method </a:t>
            </a:r>
            <a:r>
              <a:rPr lang="en-US" i="1" dirty="0"/>
              <a:t>signature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C4AFB6-87E9-4777-B44A-AE1CB54A22FF}"/>
              </a:ext>
            </a:extLst>
          </p:cNvPr>
          <p:cNvSpPr/>
          <p:nvPr/>
        </p:nvSpPr>
        <p:spPr>
          <a:xfrm>
            <a:off x="2057400" y="3962400"/>
            <a:ext cx="655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public   static    int   sum  </a:t>
            </a:r>
            <a:r>
              <a:rPr lang="en-US" b="1" dirty="0"/>
              <a:t>(</a:t>
            </a:r>
            <a:r>
              <a:rPr lang="en-US" dirty="0"/>
              <a:t> int begin, int end </a:t>
            </a:r>
            <a:r>
              <a:rPr lang="en-US" b="1" dirty="0"/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4F82B1-A7B4-42E8-B0B0-645B69F0D722}"/>
              </a:ext>
            </a:extLst>
          </p:cNvPr>
          <p:cNvSpPr txBox="1"/>
          <p:nvPr/>
        </p:nvSpPr>
        <p:spPr>
          <a:xfrm>
            <a:off x="943645" y="4895671"/>
            <a:ext cx="32359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Access modifier</a:t>
            </a:r>
          </a:p>
          <a:p>
            <a:pPr algn="ctr"/>
            <a:r>
              <a:rPr lang="en-US" dirty="0"/>
              <a:t>(in this course</a:t>
            </a:r>
          </a:p>
          <a:p>
            <a:pPr algn="ctr"/>
            <a:r>
              <a:rPr lang="en-US" dirty="0"/>
              <a:t>everything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/>
              <a:t>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3396721-4811-4447-ACE4-9A579367C0F3}"/>
              </a:ext>
            </a:extLst>
          </p:cNvPr>
          <p:cNvSpPr/>
          <p:nvPr/>
        </p:nvSpPr>
        <p:spPr bwMode="auto">
          <a:xfrm>
            <a:off x="2057400" y="3962400"/>
            <a:ext cx="990600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C12D4D4-B2FC-4F7B-BE25-B9CFE089A4CF}"/>
              </a:ext>
            </a:extLst>
          </p:cNvPr>
          <p:cNvSpPr/>
          <p:nvPr/>
        </p:nvSpPr>
        <p:spPr bwMode="auto">
          <a:xfrm>
            <a:off x="3171518" y="3962400"/>
            <a:ext cx="867082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EE3DC62-3E18-40BA-9E43-96C6FD0486A6}"/>
              </a:ext>
            </a:extLst>
          </p:cNvPr>
          <p:cNvCxnSpPr>
            <a:stCxn id="9" idx="2"/>
            <a:endCxn id="8" idx="0"/>
          </p:cNvCxnSpPr>
          <p:nvPr/>
        </p:nvCxnSpPr>
        <p:spPr bwMode="auto">
          <a:xfrm>
            <a:off x="2552700" y="4424065"/>
            <a:ext cx="8920" cy="4716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C6FB962-2A9B-47B0-A180-F3923DC2E231}"/>
              </a:ext>
            </a:extLst>
          </p:cNvPr>
          <p:cNvCxnSpPr>
            <a:cxnSpLocks/>
            <a:endCxn id="10" idx="0"/>
          </p:cNvCxnSpPr>
          <p:nvPr/>
        </p:nvCxnSpPr>
        <p:spPr bwMode="auto">
          <a:xfrm>
            <a:off x="3605059" y="3581400"/>
            <a:ext cx="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A4E6428-6C40-4BF8-863E-BF46AC5F7DF4}"/>
              </a:ext>
            </a:extLst>
          </p:cNvPr>
          <p:cNvSpPr txBox="1"/>
          <p:nvPr/>
        </p:nvSpPr>
        <p:spPr>
          <a:xfrm>
            <a:off x="3352800" y="3040797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A306899-E50A-4D55-9BE5-DE680AE4C340}"/>
              </a:ext>
            </a:extLst>
          </p:cNvPr>
          <p:cNvSpPr/>
          <p:nvPr/>
        </p:nvSpPr>
        <p:spPr bwMode="auto">
          <a:xfrm>
            <a:off x="4179595" y="3962400"/>
            <a:ext cx="544805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027A7AD-56B1-4BAD-AC93-B30F284C0BDF}"/>
              </a:ext>
            </a:extLst>
          </p:cNvPr>
          <p:cNvSpPr txBox="1"/>
          <p:nvPr/>
        </p:nvSpPr>
        <p:spPr>
          <a:xfrm>
            <a:off x="4306654" y="4895671"/>
            <a:ext cx="29695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Type of the returned</a:t>
            </a:r>
          </a:p>
          <a:p>
            <a:r>
              <a:rPr lang="en-US" dirty="0"/>
              <a:t>value, a.k.a. </a:t>
            </a:r>
            <a:r>
              <a:rPr lang="en-US" i="1" dirty="0"/>
              <a:t>return</a:t>
            </a:r>
          </a:p>
          <a:p>
            <a:r>
              <a:rPr lang="en-US" i="1" dirty="0"/>
              <a:t>type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A8FEF67-0911-4076-9AAE-905F588788D3}"/>
              </a:ext>
            </a:extLst>
          </p:cNvPr>
          <p:cNvCxnSpPr>
            <a:stCxn id="21" idx="2"/>
            <a:endCxn id="24" idx="0"/>
          </p:cNvCxnSpPr>
          <p:nvPr/>
        </p:nvCxnSpPr>
        <p:spPr bwMode="auto">
          <a:xfrm>
            <a:off x="4451998" y="4424065"/>
            <a:ext cx="1339422" cy="4716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E3767ED-56F9-4B04-924D-DB8D3377E178}"/>
              </a:ext>
            </a:extLst>
          </p:cNvPr>
          <p:cNvSpPr txBox="1"/>
          <p:nvPr/>
        </p:nvSpPr>
        <p:spPr>
          <a:xfrm>
            <a:off x="4596861" y="2743200"/>
            <a:ext cx="11945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Method</a:t>
            </a:r>
          </a:p>
          <a:p>
            <a:pPr algn="ctr"/>
            <a:r>
              <a:rPr lang="en-US" dirty="0"/>
              <a:t>name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E224EE1-A361-4A6B-85FE-0D62FC0082A1}"/>
              </a:ext>
            </a:extLst>
          </p:cNvPr>
          <p:cNvSpPr/>
          <p:nvPr/>
        </p:nvSpPr>
        <p:spPr bwMode="auto">
          <a:xfrm>
            <a:off x="4865395" y="3962400"/>
            <a:ext cx="720864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9EBAFC4-46C8-489B-8BDF-ACA242D89FE6}"/>
              </a:ext>
            </a:extLst>
          </p:cNvPr>
          <p:cNvCxnSpPr>
            <a:cxnSpLocks/>
          </p:cNvCxnSpPr>
          <p:nvPr/>
        </p:nvCxnSpPr>
        <p:spPr bwMode="auto">
          <a:xfrm>
            <a:off x="5181600" y="3581400"/>
            <a:ext cx="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7644DF97-779F-4851-99B8-3B85BFD2E70E}"/>
              </a:ext>
            </a:extLst>
          </p:cNvPr>
          <p:cNvSpPr/>
          <p:nvPr/>
        </p:nvSpPr>
        <p:spPr bwMode="auto">
          <a:xfrm>
            <a:off x="5867400" y="3962400"/>
            <a:ext cx="2438400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3ECF4A-45A3-47C7-88A1-08298A828E8D}"/>
              </a:ext>
            </a:extLst>
          </p:cNvPr>
          <p:cNvSpPr txBox="1"/>
          <p:nvPr/>
        </p:nvSpPr>
        <p:spPr>
          <a:xfrm>
            <a:off x="6248400" y="2743200"/>
            <a:ext cx="17166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 list of</a:t>
            </a:r>
          </a:p>
          <a:p>
            <a:pPr algn="ctr"/>
            <a:r>
              <a:rPr lang="en-US" i="1" dirty="0"/>
              <a:t>parameters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4E6E36E-5243-4382-9E06-D0CA316EEA0B}"/>
              </a:ext>
            </a:extLst>
          </p:cNvPr>
          <p:cNvCxnSpPr>
            <a:cxnSpLocks/>
          </p:cNvCxnSpPr>
          <p:nvPr/>
        </p:nvCxnSpPr>
        <p:spPr bwMode="auto">
          <a:xfrm>
            <a:off x="7122952" y="3581400"/>
            <a:ext cx="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1729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4AEF-C63F-46AC-878B-DDEA83FF3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7C9E5-F098-49C6-994D-5D52983AA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as variables in the method</a:t>
            </a:r>
          </a:p>
          <a:p>
            <a:r>
              <a:rPr lang="en-US" dirty="0"/>
              <a:t>A.K.A. </a:t>
            </a:r>
            <a:r>
              <a:rPr lang="en-US" i="1" dirty="0"/>
              <a:t>formal</a:t>
            </a:r>
            <a:r>
              <a:rPr lang="en-US" dirty="0"/>
              <a:t> parameters</a:t>
            </a:r>
          </a:p>
          <a:p>
            <a:r>
              <a:rPr lang="en-US" dirty="0"/>
              <a:t>Some methods don't have parameters, e.g. </a:t>
            </a:r>
            <a:r>
              <a:rPr lang="en-US" dirty="0">
                <a:hlinkClick r:id="rId2"/>
              </a:rPr>
              <a:t>length()</a:t>
            </a:r>
            <a:r>
              <a:rPr lang="en-US" dirty="0"/>
              <a:t> in </a:t>
            </a:r>
            <a:r>
              <a:rPr lang="en-US" dirty="0">
                <a:hlinkClick r:id="rId3"/>
              </a:rPr>
              <a:t>String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9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374D1-AFE6-4169-BF68-3152752F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B5738-47F3-41D4-AC04-76DB1CD1F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2600"/>
            <a:ext cx="7772400" cy="533400"/>
          </a:xfrm>
        </p:spPr>
        <p:txBody>
          <a:bodyPr/>
          <a:lstStyle/>
          <a:p>
            <a:r>
              <a:rPr lang="en-US" sz="2800" dirty="0"/>
              <a:t>A method </a:t>
            </a:r>
            <a:r>
              <a:rPr lang="en-US" sz="2800" i="1" dirty="0"/>
              <a:t>may</a:t>
            </a:r>
            <a:r>
              <a:rPr lang="en-US" sz="2800" dirty="0"/>
              <a:t> return </a:t>
            </a:r>
            <a:r>
              <a:rPr lang="en-US" sz="2800" i="1" dirty="0"/>
              <a:t>a</a:t>
            </a:r>
            <a:r>
              <a:rPr lang="en-US" sz="2800" dirty="0"/>
              <a:t>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C7FD12-41D8-41A7-BC73-5E1E7499A14F}"/>
              </a:ext>
            </a:extLst>
          </p:cNvPr>
          <p:cNvSpPr txBox="1"/>
          <p:nvPr/>
        </p:nvSpPr>
        <p:spPr>
          <a:xfrm>
            <a:off x="2286000" y="2343090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return &lt;expression&gt;;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A90EF9-BE33-428F-9A9E-E70759311BF3}"/>
              </a:ext>
            </a:extLst>
          </p:cNvPr>
          <p:cNvSpPr txBox="1"/>
          <p:nvPr/>
        </p:nvSpPr>
        <p:spPr>
          <a:xfrm>
            <a:off x="1295400" y="2800290"/>
            <a:ext cx="5053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 return statement immediately terminates</a:t>
            </a:r>
          </a:p>
          <a:p>
            <a:r>
              <a:rPr lang="en-US" sz="2000" dirty="0"/>
              <a:t>the execution of a method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8C2292-826D-457A-A45A-392ABC1DAF30}"/>
              </a:ext>
            </a:extLst>
          </p:cNvPr>
          <p:cNvSpPr txBox="1">
            <a:spLocks/>
          </p:cNvSpPr>
          <p:nvPr/>
        </p:nvSpPr>
        <p:spPr bwMode="auto">
          <a:xfrm>
            <a:off x="838200" y="3657600"/>
            <a:ext cx="7772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kern="0" dirty="0"/>
              <a:t>A method may return no value, in which case the return type in the method header should be </a:t>
            </a:r>
            <a:r>
              <a:rPr lang="en-US" sz="2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</a:p>
          <a:p>
            <a:pPr lvl="1"/>
            <a:r>
              <a:rPr lang="en-US" sz="2400" kern="0" dirty="0"/>
              <a:t>You can still use an empty return statement to end the method early</a:t>
            </a:r>
          </a:p>
          <a:p>
            <a:pPr lvl="1"/>
            <a:r>
              <a:rPr lang="en-US" sz="2400" kern="0" dirty="0"/>
              <a:t>Example: </a:t>
            </a:r>
            <a:r>
              <a:rPr lang="en-US" sz="24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24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splitName</a:t>
            </a:r>
            <a:r>
              <a:rPr lang="en-US" sz="24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(String name)</a:t>
            </a:r>
          </a:p>
        </p:txBody>
      </p:sp>
    </p:spTree>
    <p:extLst>
      <p:ext uri="{BB962C8B-B14F-4D97-AF65-F5344CB8AC3E}">
        <p14:creationId xmlns:p14="http://schemas.microsoft.com/office/powerpoint/2010/main" val="42046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63F30-6066-495C-94F3-D419CBAE8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Mistakes Related to Return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FCD62-7329-4FCA-BB79-79412A6C7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r>
              <a:rPr lang="en-US" dirty="0"/>
              <a:t>Return value doesn't match return type</a:t>
            </a:r>
          </a:p>
          <a:p>
            <a:r>
              <a:rPr lang="en-US" dirty="0"/>
              <a:t>Not returning value in some branches</a:t>
            </a:r>
          </a:p>
          <a:p>
            <a:r>
              <a:rPr lang="en-US" dirty="0"/>
              <a:t>Try to return more than one value</a:t>
            </a:r>
          </a:p>
          <a:p>
            <a:r>
              <a:rPr lang="en-US" dirty="0"/>
              <a:t>Unreachable code</a:t>
            </a:r>
          </a:p>
        </p:txBody>
      </p:sp>
    </p:spTree>
    <p:extLst>
      <p:ext uri="{BB962C8B-B14F-4D97-AF65-F5344CB8AC3E}">
        <p14:creationId xmlns:p14="http://schemas.microsoft.com/office/powerpoint/2010/main" val="3088751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78C8E-FA9A-4DD4-B149-BEF79C300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A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BBD84-1B4B-44C5-99C8-2626127A7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295400"/>
          </a:xfrm>
        </p:spPr>
        <p:txBody>
          <a:bodyPr/>
          <a:lstStyle/>
          <a:p>
            <a:r>
              <a:rPr lang="en-US" dirty="0"/>
              <a:t>A.K.A. invoke a method</a:t>
            </a:r>
          </a:p>
          <a:p>
            <a:r>
              <a:rPr lang="en-US" dirty="0"/>
              <a:t>For 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D22263-5C53-4F83-A9A0-14DEC85CE57C}"/>
              </a:ext>
            </a:extLst>
          </p:cNvPr>
          <p:cNvSpPr txBox="1"/>
          <p:nvPr/>
        </p:nvSpPr>
        <p:spPr>
          <a:xfrm>
            <a:off x="2363062" y="3276600"/>
            <a:ext cx="3902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int n = sum(  20, 37  );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840090-6B24-4D9A-A07C-E609D0565A9B}"/>
              </a:ext>
            </a:extLst>
          </p:cNvPr>
          <p:cNvSpPr/>
          <p:nvPr/>
        </p:nvSpPr>
        <p:spPr bwMode="auto">
          <a:xfrm>
            <a:off x="4542434" y="3276600"/>
            <a:ext cx="1219200" cy="5232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26C5A0-5E73-4E42-A56E-3CE78F2036D9}"/>
              </a:ext>
            </a:extLst>
          </p:cNvPr>
          <p:cNvSpPr txBox="1"/>
          <p:nvPr/>
        </p:nvSpPr>
        <p:spPr>
          <a:xfrm>
            <a:off x="1494434" y="4267200"/>
            <a:ext cx="69637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Values to assigned to the parameters (in order)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dirty="0"/>
              <a:t>Actual</a:t>
            </a:r>
            <a:r>
              <a:rPr lang="en-US" dirty="0"/>
              <a:t> parameters, a.k.a. </a:t>
            </a:r>
            <a:r>
              <a:rPr lang="en-US" i="1" dirty="0"/>
              <a:t>arguments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E9B1B0-60F0-4B79-8AC2-06282DDF487D}"/>
              </a:ext>
            </a:extLst>
          </p:cNvPr>
          <p:cNvCxnSpPr>
            <a:cxnSpLocks/>
            <a:stCxn id="7" idx="2"/>
          </p:cNvCxnSpPr>
          <p:nvPr/>
        </p:nvCxnSpPr>
        <p:spPr bwMode="auto">
          <a:xfrm>
            <a:off x="5152034" y="3799820"/>
            <a:ext cx="0" cy="4673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15EB3D5-0210-4803-907E-065796C9BDE9}"/>
              </a:ext>
            </a:extLst>
          </p:cNvPr>
          <p:cNvSpPr txBox="1">
            <a:spLocks/>
          </p:cNvSpPr>
          <p:nvPr/>
        </p:nvSpPr>
        <p:spPr bwMode="auto">
          <a:xfrm>
            <a:off x="838200" y="5257800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Difference between calling a value returning method and a void method</a:t>
            </a:r>
          </a:p>
        </p:txBody>
      </p:sp>
    </p:spTree>
    <p:extLst>
      <p:ext uri="{BB962C8B-B14F-4D97-AF65-F5344CB8AC3E}">
        <p14:creationId xmlns:p14="http://schemas.microsoft.com/office/powerpoint/2010/main" val="28659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FDA6C-9E9E-456F-8507-2CF25E1D6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Trace A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6A53C-5891-4131-919A-F30209A9B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Eclipse's debugger to trace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TestMax</a:t>
            </a:r>
            <a:r>
              <a:rPr lang="en-US" dirty="0"/>
              <a:t> example</a:t>
            </a:r>
          </a:p>
        </p:txBody>
      </p:sp>
    </p:spTree>
    <p:extLst>
      <p:ext uri="{BB962C8B-B14F-4D97-AF65-F5344CB8AC3E}">
        <p14:creationId xmlns:p14="http://schemas.microsoft.com/office/powerpoint/2010/main" val="134053561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9230</TotalTime>
  <Words>525</Words>
  <Application>Microsoft Macintosh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Tahoma</vt:lpstr>
      <vt:lpstr>Wingdings</vt:lpstr>
      <vt:lpstr>Blueprint</vt:lpstr>
      <vt:lpstr>CS2011 Introduction to Programming I Methods (I)</vt:lpstr>
      <vt:lpstr>Example: Range Sum</vt:lpstr>
      <vt:lpstr>Define A Method</vt:lpstr>
      <vt:lpstr>Method Header</vt:lpstr>
      <vt:lpstr>Parameters</vt:lpstr>
      <vt:lpstr>Return Value</vt:lpstr>
      <vt:lpstr>Common Mistakes Related to Return Value</vt:lpstr>
      <vt:lpstr>Call A Method</vt:lpstr>
      <vt:lpstr>Trace A Call</vt:lpstr>
      <vt:lpstr>Why Use Methods …</vt:lpstr>
      <vt:lpstr>… Why Use Methods …</vt:lpstr>
      <vt:lpstr>… Why Use Methods</vt:lpstr>
      <vt:lpstr>Example: Factorial </vt:lpstr>
      <vt:lpstr>Example: Longest Palindrome Prefix/Suffix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580</cp:revision>
  <cp:lastPrinted>1601-01-01T00:00:00Z</cp:lastPrinted>
  <dcterms:created xsi:type="dcterms:W3CDTF">2003-06-24T23:22:57Z</dcterms:created>
  <dcterms:modified xsi:type="dcterms:W3CDTF">2018-10-22T18:17:12Z</dcterms:modified>
</cp:coreProperties>
</file>