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364" r:id="rId6"/>
    <p:sldId id="284" r:id="rId7"/>
    <p:sldId id="291" r:id="rId8"/>
    <p:sldId id="367" r:id="rId9"/>
    <p:sldId id="365" r:id="rId10"/>
    <p:sldId id="366" r:id="rId11"/>
    <p:sldId id="369" r:id="rId12"/>
    <p:sldId id="368" r:id="rId13"/>
    <p:sldId id="289" r:id="rId1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88" autoAdjust="0"/>
    <p:restoredTop sz="96192" autoAdjust="0"/>
  </p:normalViewPr>
  <p:slideViewPr>
    <p:cSldViewPr>
      <p:cViewPr varScale="1">
        <p:scale>
          <a:sx n="75" d="100"/>
          <a:sy n="75" d="100"/>
        </p:scale>
        <p:origin x="140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0D7BDCA4-2C57-41D9-9FC6-87B59A539D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5420677-0FEC-4065-B0AE-8FB0EAA361D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4D967090-9E4D-4935-9667-87F8153F33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3F8C257-FD11-475F-8598-851A564A8E0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pPr>
              <a:defRPr/>
            </a:pPr>
            <a:fld id="{D2ACC898-A7EC-479C-B714-7CC5C4BABB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95840-621E-46D3-9E0F-D37429CD394B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B67A9-4F22-45F6-8BC9-60E885F63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56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A6FF91C-FBF8-4ED5-830F-C94A33E37FA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8EB7372A-DDBF-472A-AE3C-2585C3D60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E3DA28C8-8FBD-47B8-9A60-34C79D838F67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1687B4BB-1E28-4212-8DFC-D653BD6A912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E22436B1-E098-4485-B64C-35C9259F1E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0C456F5F-682A-4812-B96E-FF08B2F89B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091F3D45-A89B-4908-988F-E84BC5720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75DD04ED-7A2A-4DA7-9B0F-B91161F45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60D949FC-16E9-4BAD-962F-E22714A219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F5BDE8BB-6FA6-4574-A6C2-02855898C9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EFC49A16-90EC-4EBC-AB84-4C4B67ADEE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E3E43F42-28A2-4765-8DB7-2619967727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42F6BD2C-5876-45AF-80AF-007E42EB90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A89C6663-D233-44AD-B43E-4C9F3825D0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D30E8566-BD4D-4DE0-A377-29FC368BB9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BE6DE5FA-1853-45A3-9B43-EB49D7EC70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6B5BB6F4-964D-420C-BC0C-549A0A21F5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7AF44A33-E66E-4B09-9844-12C58FC739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262468E3-FEC3-478D-B662-C45B582446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60E23C24-8AF5-4977-8943-9599563F70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E7DB6FD7-8C64-4A5D-AC4F-8C0B634F5E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8E46FA94-0460-4635-BE3F-FF9192CB9C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1A54A62F-2B84-439D-B300-5DA1B44A0A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EBBEE7C8-BB4B-4805-A190-A88E75C619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C89111C3-51BD-463F-98D4-96C1DCDE61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1627D613-81C9-4086-9719-DCD0ADB1D0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B139A8B8-B0F0-4DBA-A52E-274B0A9C19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0555CE92-B003-4F60-81D6-99B7E4DBDB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6FE4AC15-79F5-43B2-8073-95E6DD0B0A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98F93A54-3895-46C0-BCEC-E48846C8ED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F97CBC7A-6D67-4662-826D-841716CB2C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9223C9CB-6156-4967-8BA2-6EDC99C942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67F34308-391D-4F29-93A3-0ED1366410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544B33B-D486-4051-99F8-77ECD1A691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91D315F8-B6D0-4D05-9813-3275F3D6B4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73F6C514-2E13-457D-A946-1DB930FDA8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D97B6FF2-4541-4E4B-81B3-A0EB061CF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5CA7DB8F-446C-4E05-8679-78DEE3ECD8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D1C2D978-4663-4626-86DC-E95E04E311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576C61F4-88E4-4D79-A800-1B49388CE4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E069A7B0-4512-4A55-8CDD-8BED5DB77A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F072D93E-0E3E-4BF4-927D-5D814F4F32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E0E4F55F-4F76-4196-8C1C-20C35D43C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2961AEF9-84C2-4DBB-A15B-98094E78C5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4EB31354-25B5-4536-A589-CED9A59635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8A16587F-A6AC-4422-B27B-555DA70324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B7121244-0388-43FD-8671-BFFB7FD756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A33CA963-BBD0-4FEF-8E2C-1F454C350D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19E7B081-6AE0-48F8-B8E9-F152E4AF6F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74F96B96-5CE1-4B1A-AB6B-14574C729D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1D5FDC09-64F2-442C-83A2-FF264E24D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9525C2C3-2A81-4A7E-81C4-E2550FFE27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C6EDEE13-FDCF-4434-9E73-FA368A2F94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9753293A-6773-4B0E-BEFE-462575235F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DBC30EE6-0CD5-425F-9BAB-A173314096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CE6A3C26-E21C-43E6-B655-1E65AA5FE1B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6461456B-8826-40D0-B2C9-3E723AB1C3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E8EE20DE-4345-44CE-A1D7-B1632073B71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83D18937-F448-4535-887A-3E1B505C193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C890D9B2-87C6-42FF-B0C0-ADB78A4C370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A06B1F79-AA96-490B-A315-0ADBE497EC3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766BCD5F-2072-4BB5-966A-6CE33D87508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1BFE7FFB-83A3-473A-9EA5-3F2C919B1A3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679D6805-0C3A-4B98-9A79-CB40E9325BD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D0DB07C-CEB4-46A2-B2A8-0A95E6460C6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B5D9CDF1-22D1-4474-BC21-2D9B5787B6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CFF4D230-B61B-4AC0-A6AE-E8B5302AA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3DB51D83-06E5-4A94-93A1-12032CBC6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85BE-ECDB-49B6-A7EE-F624C6C26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00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707BE6D-6B0A-492C-B067-1B0DB33E9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27C5A28-618E-40FF-A1B6-A316B1CC9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FAD5CB2-6795-450C-92C3-B98D6E3F5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4CD92-1310-45D2-AF46-A2B79E475F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7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47833F7-E9DB-4F06-A74A-93023BBFFE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6CFCB13-4326-4A5C-824E-FAEDF4E9F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F0C84C-1D03-41A6-AA19-356FF4AC9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C699-5ECC-4B58-A5C2-78F095D74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077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8F1A5-A1F2-421D-A0A8-025279C8C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783EC-1582-4CD0-90D8-21CBC62192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7772400" cy="1981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662D9F-ECE7-469E-9B41-09B5868D50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4038600"/>
            <a:ext cx="7772400" cy="1981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DF355C-2198-4725-8D94-62317A864F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3CFF82-A358-4D59-BC00-A14276BF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A05E4C-081D-4F1E-B142-08216265E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3A83EE1-F197-448B-A1B7-23ED903B53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828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8C44816-4383-4690-8836-F116DCADF6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63879BF-76EE-4458-9AD7-B4537CECE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19CC086-313B-461A-8A4C-C42FBABD56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A7036-AA17-425D-BA44-A016ABF99C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69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CFCA7F6-57DC-47E3-BE37-F8197AB11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4D2AA29-EC03-495A-AE1F-693580490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46605AD-87E0-4695-AABE-E4DBE4B06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7B478-66FB-4150-ADFD-770390C183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76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BA540B32-DD0C-416F-A400-5CCC2BB42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FFF867-8358-4EB7-9FC5-A14C2A7A9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2D1D7FA9-EC99-4FB7-806E-D08BDF73F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FBDF0-4172-4981-A494-6C34DF312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32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2CCB8505-A069-4628-B93D-772C35C3DF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63D3C9BB-25BF-420E-9E66-CA7CD40B18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A1417105-5BAC-466A-9EF1-7221FD437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3F225-C380-4436-9AFD-E9DC8751D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80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5B9D11A5-E611-419D-8BED-157041158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71DD539A-D7F8-4618-8E26-B66C1FC4C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0B1620EC-5E62-416C-952B-BB8B3CB7C2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6FB92-60F8-422B-B563-1DDE8EF90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1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379865B0-4353-41BE-BFAD-D6886CF25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6B9C5B1B-38AB-4DF6-8F9C-9F70B46AF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DD11604F-2047-473E-B0D2-A3E371489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387B-1E3A-496C-8C29-0AB81DC34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28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84B0914-8CEE-44C2-BB92-7E1396627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C624523A-25FB-421F-B574-263863DCC2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E5C6D9E-177B-4E3A-BC68-3FABC7B3F5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602C6-6574-4190-9AAE-13439F22F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5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5684CC40-B431-4E74-A2F8-413469AD2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D0D2E4-A470-4B31-91CB-61EC34E62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361CC9DC-37A3-49AA-92D0-5C2A12150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50321-EAA6-44D1-8012-868CC209C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0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52DAE6E-3C68-458D-89A1-4300B456108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4B18F097-65ED-4C5E-BC19-B6303ECA6C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81907454-922C-4894-980E-03FD982981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C24B6A0B-3FED-4E72-8EDC-9065E73EC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ED0EA0F1-4F91-4A0B-BFCB-06945431B3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0B00E8B8-BA73-4F2C-A715-1EB94AB6D2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3644FE30-B6BE-47FA-B66D-4CE7B7A0E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D53F610F-8576-4D98-B7B4-335E801F1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8E66207A-9370-4515-9B20-AECB143ECD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474AE7AB-F362-4D06-8D58-99FF684E73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B0F16555-89CA-4BBC-9A78-BD5C5279C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B3CB258F-CE7C-4163-B2B9-6134458E4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62893B7-5FC5-4A68-B669-4C359E9CB4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E053D416-03B8-4579-87ED-9961CD7E63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2C7D79D1-2EAA-4906-A433-CB81EE8B07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25A2B640-929E-4BA2-9FC3-57DE7DE378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93CAFF04-39D9-4A0C-A588-65054877F0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A0FD6D8D-94C5-4574-81C0-0AECA866A6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CB2DBE68-F1FD-49F2-9CC0-A04013FB3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FA46151C-A898-497D-8A11-DBC8A311A9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E7D0112C-9552-48BC-B114-FE8E531C0B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E18FD1CD-9EEA-46B8-B1F7-30B6E714B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17DB7BDC-9793-439E-94A4-8740767E00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AFB267D7-998B-4608-84C0-B425E1A3EB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1AB8ACDB-46BB-4004-AB7B-F0B0C96E67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0404B618-4628-4DD1-8F48-F2A3FC391D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E00E4E5B-DD05-4214-A118-309A8F062A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68722909-573C-4F0E-A610-4170DB053D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E55D38F2-170A-475E-94DD-427C0EB0AA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DF34D8D1-336E-4287-929B-9BDBF88E1D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413B4056-E4B8-41DD-90BA-B1563A7CDB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5162082F-CF9F-4E02-BB50-98B6AE29B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D9F209DA-9750-4D9E-AD5B-8517D9D679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A07F0E3-B735-47BF-9987-6F43481DA6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5962CABE-A2AB-4022-84C6-7CB4968EDE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49035AFF-4AAB-4995-9942-B4524D8E3E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3CD08784-44B1-42E6-818C-7185CE5613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3438847B-E3D8-406D-874C-96F65AF5B0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6682F76D-E082-4FB3-83C2-F3B56FD448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3342577F-3F09-4076-8CE8-820DEA06BC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6EFB08F-7E6F-415D-8D60-6293FA9019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4AF76CC-0F99-4612-9948-B718E500D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F4FE22B0-B2CB-4B71-83CE-5D323CF619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AFD44D35-BCCF-483A-9AAB-3705E98D50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406F184F-A34A-4220-9C64-F6DEDDE378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D82044CF-4F30-4A1D-875D-DE89BBB18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A4920A13-EDC9-4313-8A4F-D5427AE34C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67C58C81-D6D3-4025-9552-8D642F711A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DF287603-D1B0-4D75-9F88-F3AA4940EF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8C55C810-F855-4BF2-9D8C-45501F6A95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CDA4C99D-785C-43D6-A037-099A48E4B6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FD027976-923A-4EA7-8948-0CF1318CAC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43A1829-9046-4939-8DB6-00605E5B36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93271950-6189-4E0D-B72E-354F27E139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94B5F8FF-5E76-41A9-B9DB-4BC1A3D9D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4C29CFC2-6E4C-4202-9F1D-160A4BA23BA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59AD442B-6541-4E23-82E3-82272857F309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1AFB57CB-B467-496F-9576-A2DF18FCF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4BF7841A-D03E-451C-B37D-50C28E64355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9A1F9F8A-E73F-4410-A3A4-EC5EAFDB274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DBD8068-FD2A-4DE9-A1A9-97F2E5DAC740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CDDC37E8-05C0-4C71-A304-40E4DF89E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B18A178-9689-42EA-B838-C3E7D93C0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89879D1-0821-4065-B8D8-A0578EAACD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A009F1CB-71D6-480D-BA78-5D4E37E128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FFE68323-AD72-468F-9D84-72C3CE0015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2AAF830-2496-467D-8486-D9F2AEA42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D80496-B798-4810-9CBA-BFFAA6E383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CS2011 Introduction to Programming I</a:t>
            </a:r>
            <a:br>
              <a:rPr lang="en-US" altLang="en-US" sz="3200" dirty="0"/>
            </a:br>
            <a:r>
              <a:rPr lang="en-US" altLang="en-US" sz="2400" dirty="0"/>
              <a:t>Loop Statements (I)</a:t>
            </a:r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823ADCE-945F-4BDE-B272-EDA10F51B41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8C88E-4018-45E0-91E4-85D5BD309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Bin2Dec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7A6AF-0E32-4498-8A8F-4D1A79703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828800"/>
          </a:xfrm>
        </p:spPr>
        <p:txBody>
          <a:bodyPr/>
          <a:lstStyle/>
          <a:p>
            <a:r>
              <a:rPr lang="en-US" dirty="0"/>
              <a:t>Calculate the decimal value of a given binary number</a:t>
            </a:r>
          </a:p>
          <a:p>
            <a:r>
              <a:rPr lang="en-US" dirty="0"/>
              <a:t>For 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DF77C6-CCEE-4703-A46A-70F1AE0FAD2B}"/>
              </a:ext>
            </a:extLst>
          </p:cNvPr>
          <p:cNvSpPr txBox="1"/>
          <p:nvPr/>
        </p:nvSpPr>
        <p:spPr>
          <a:xfrm>
            <a:off x="1600200" y="3886200"/>
            <a:ext cx="56989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1101 = 1 x 2</a:t>
            </a:r>
            <a:r>
              <a:rPr lang="en-US" baseline="30000" dirty="0"/>
              <a:t>0</a:t>
            </a:r>
            <a:r>
              <a:rPr lang="en-US" dirty="0"/>
              <a:t> + 0 x 2</a:t>
            </a:r>
            <a:r>
              <a:rPr lang="en-US" baseline="30000" dirty="0"/>
              <a:t>1</a:t>
            </a:r>
            <a:r>
              <a:rPr lang="en-US" dirty="0"/>
              <a:t> + 1 x 2</a:t>
            </a:r>
            <a:r>
              <a:rPr lang="en-US" baseline="30000" dirty="0"/>
              <a:t>2</a:t>
            </a:r>
            <a:r>
              <a:rPr lang="en-US" dirty="0"/>
              <a:t> + 1 x 2</a:t>
            </a:r>
            <a:r>
              <a:rPr lang="en-US" baseline="30000" dirty="0"/>
              <a:t>3</a:t>
            </a:r>
          </a:p>
          <a:p>
            <a:r>
              <a:rPr lang="en-US" dirty="0"/>
              <a:t>        = 1 x 1 + 0 x 2 + 1 x 4 + 1 x 8</a:t>
            </a:r>
          </a:p>
          <a:p>
            <a:r>
              <a:rPr lang="en-US" dirty="0"/>
              <a:t>        = 1 + 0 + 4 + 8</a:t>
            </a:r>
          </a:p>
          <a:p>
            <a:r>
              <a:rPr lang="en-US" dirty="0"/>
              <a:t>        = 13</a:t>
            </a:r>
          </a:p>
        </p:txBody>
      </p:sp>
    </p:spTree>
    <p:extLst>
      <p:ext uri="{BB962C8B-B14F-4D97-AF65-F5344CB8AC3E}">
        <p14:creationId xmlns:p14="http://schemas.microsoft.com/office/powerpoint/2010/main" val="395403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25A63-C913-486F-BF80-EA0CE2416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 the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DDF70-A54B-4CAE-857D-4BE021286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Find the </a:t>
            </a:r>
            <a:r>
              <a:rPr lang="en-US" i="1" dirty="0"/>
              <a:t>repeating pattern</a:t>
            </a:r>
            <a:r>
              <a:rPr lang="en-US" dirty="0"/>
              <a:t> and decide  </a:t>
            </a:r>
            <a:r>
              <a:rPr lang="en-US" i="1" dirty="0"/>
              <a:t>the unit of work</a:t>
            </a:r>
            <a:r>
              <a:rPr lang="en-US" dirty="0"/>
              <a:t> done in each iteration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Initial state ??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Change of state ??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Loop condition ??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079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8A46F-BEA1-4678-91FB-FD64CD58F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Addition Quiz Revisited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611DD-3507-4CCA-837E-7C72C69F6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program asks if the user wants to continue after each question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"Y"</a:t>
            </a:r>
            <a:r>
              <a:rPr lang="en-US" dirty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"y"</a:t>
            </a:r>
            <a:r>
              <a:rPr lang="en-US" dirty="0"/>
              <a:t> : create another question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"N"</a:t>
            </a:r>
            <a:r>
              <a:rPr lang="en-US" dirty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"n"</a:t>
            </a:r>
            <a:r>
              <a:rPr lang="en-US" dirty="0"/>
              <a:t>: exit</a:t>
            </a:r>
          </a:p>
        </p:txBody>
      </p:sp>
    </p:spTree>
    <p:extLst>
      <p:ext uri="{BB962C8B-B14F-4D97-AF65-F5344CB8AC3E}">
        <p14:creationId xmlns:p14="http://schemas.microsoft.com/office/powerpoint/2010/main" val="1295354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>
            <a:extLst>
              <a:ext uri="{FF2B5EF4-FFF2-40B4-BE49-F238E27FC236}">
                <a16:creationId xmlns:a16="http://schemas.microsoft.com/office/drawing/2014/main" id="{02A20F91-B7F6-47EE-8181-93D85B6DCB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 … while</a:t>
            </a:r>
            <a:r>
              <a:rPr lang="en-US" altLang="en-US" dirty="0"/>
              <a:t> statement</a:t>
            </a:r>
          </a:p>
        </p:txBody>
      </p:sp>
      <p:sp>
        <p:nvSpPr>
          <p:cNvPr id="15257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47E5D5CE-D425-4C7F-BF80-76A0746C038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838200" y="3810000"/>
            <a:ext cx="7772400" cy="2438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It's like a while loop except that the statement(s) will be executed at least once 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Notice the </a:t>
            </a:r>
            <a:r>
              <a:rPr lang="en-US" alt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altLang="en-US" sz="2800" dirty="0"/>
              <a:t> at the end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Flow chart ??</a:t>
            </a:r>
          </a:p>
          <a:p>
            <a:pPr>
              <a:lnSpc>
                <a:spcPct val="90000"/>
              </a:lnSpc>
            </a:pPr>
            <a:r>
              <a:rPr lang="en-US" altLang="en-US" sz="2800" dirty="0" err="1"/>
              <a:t>AdditionQuiz</a:t>
            </a:r>
            <a:r>
              <a:rPr lang="en-US" altLang="en-US" sz="2800" dirty="0"/>
              <a:t> is more </a:t>
            </a:r>
            <a:r>
              <a:rPr lang="en-US" altLang="en-US" sz="2800" i="1" dirty="0"/>
              <a:t>natural</a:t>
            </a:r>
            <a:r>
              <a:rPr lang="en-US" altLang="en-US" sz="2800" dirty="0"/>
              <a:t> with </a:t>
            </a:r>
            <a:r>
              <a:rPr lang="en-US" alt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do…while</a:t>
            </a:r>
          </a:p>
        </p:txBody>
      </p:sp>
      <p:sp>
        <p:nvSpPr>
          <p:cNvPr id="152581" name="Text Box 5">
            <a:extLst>
              <a:ext uri="{FF2B5EF4-FFF2-40B4-BE49-F238E27FC236}">
                <a16:creationId xmlns:a16="http://schemas.microsoft.com/office/drawing/2014/main" id="{AC9077E3-1CD4-4AEF-8D8D-EBF71DB11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2199" y="1828800"/>
            <a:ext cx="5343001" cy="1538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en-US" sz="2800" b="1" dirty="0">
                <a:solidFill>
                  <a:schemeClr val="tx2"/>
                </a:solidFill>
              </a:rPr>
              <a:t>do {</a:t>
            </a:r>
          </a:p>
          <a:p>
            <a:pPr>
              <a:spcAft>
                <a:spcPts val="600"/>
              </a:spcAft>
            </a:pPr>
            <a:r>
              <a:rPr lang="en-US" altLang="en-US" sz="2800" dirty="0"/>
              <a:t>    </a:t>
            </a:r>
            <a:r>
              <a:rPr lang="en-US" altLang="en-US" sz="2800" i="1" dirty="0"/>
              <a:t>statement(s)</a:t>
            </a:r>
            <a:endParaRPr lang="en-US" altLang="en-US" sz="2800" dirty="0"/>
          </a:p>
          <a:p>
            <a:pPr>
              <a:spcAft>
                <a:spcPts val="600"/>
              </a:spcAft>
            </a:pPr>
            <a:r>
              <a:rPr lang="en-US" altLang="en-US" sz="2800" b="1" dirty="0">
                <a:solidFill>
                  <a:schemeClr val="tx2"/>
                </a:solidFill>
              </a:rPr>
              <a:t>} while (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boolean</a:t>
            </a:r>
            <a:r>
              <a:rPr lang="en-US" altLang="en-US" sz="2800" i="1" dirty="0"/>
              <a:t>-expression </a:t>
            </a:r>
            <a:r>
              <a:rPr lang="en-US" altLang="en-US" sz="2800" b="1" dirty="0">
                <a:solidFill>
                  <a:schemeClr val="tx2"/>
                </a:solidFill>
              </a:rPr>
              <a:t>);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F02F1-A4CD-4420-8742-2F63B9194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Certain Things Can Be Done by Both Human and Computer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77A83-F63B-4004-A1B7-F50693507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example, in our labs we have done: convert mile to kilometer, sort three numbers, calculate the decimal value of a 4-digit binary number …</a:t>
            </a:r>
          </a:p>
        </p:txBody>
      </p:sp>
    </p:spTree>
    <p:extLst>
      <p:ext uri="{BB962C8B-B14F-4D97-AF65-F5344CB8AC3E}">
        <p14:creationId xmlns:p14="http://schemas.microsoft.com/office/powerpoint/2010/main" val="2732425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A8B1-496C-4FC6-AF8C-BA1531708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Certain Things Are More Suitable for Computers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8B3CC-06DC-4779-9BDE-876196D28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Display "Welcome to Java" a thousand times</a:t>
            </a:r>
          </a:p>
          <a:p>
            <a:r>
              <a:rPr lang="en-US" dirty="0"/>
              <a:t>Sort one million numbers</a:t>
            </a:r>
          </a:p>
          <a:p>
            <a:r>
              <a:rPr lang="en-US" dirty="0"/>
              <a:t>… …</a:t>
            </a:r>
          </a:p>
          <a:p>
            <a:r>
              <a:rPr lang="en-US" i="1" dirty="0"/>
              <a:t>Loop statements</a:t>
            </a:r>
            <a:r>
              <a:rPr lang="en-US" dirty="0"/>
              <a:t> allow us to make computers do what they do best: </a:t>
            </a:r>
            <a:r>
              <a:rPr lang="en-US" i="1" dirty="0"/>
              <a:t>repetitive work at very high speed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603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8EFBA-EC35-4BC7-844C-D33A94858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Welcome20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A8308-594E-436A-96AF-58D1A5F0C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Display "Welcome to Java" 20 times</a:t>
            </a:r>
          </a:p>
        </p:txBody>
      </p:sp>
    </p:spTree>
    <p:extLst>
      <p:ext uri="{BB962C8B-B14F-4D97-AF65-F5344CB8AC3E}">
        <p14:creationId xmlns:p14="http://schemas.microsoft.com/office/powerpoint/2010/main" val="369629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74304-803A-49E6-943C-476E49534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dirty="0"/>
              <a:t>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B36DB-BC74-4BC8-A3AB-69C997392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81400"/>
            <a:ext cx="7772400" cy="2514600"/>
          </a:xfrm>
        </p:spPr>
        <p:txBody>
          <a:bodyPr/>
          <a:lstStyle/>
          <a:p>
            <a:r>
              <a:rPr lang="en-US" sz="2800" dirty="0"/>
              <a:t>If the </a:t>
            </a:r>
            <a:r>
              <a:rPr lang="en-US" sz="2800" dirty="0" err="1"/>
              <a:t>boolean</a:t>
            </a:r>
            <a:r>
              <a:rPr lang="en-US" sz="2800" dirty="0"/>
              <a:t> expression evaluates to true, execute the statement(s) in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en-US" sz="2800" dirty="0">
                <a:cs typeface="Courier New" panose="02070309020205020404" pitchFamily="49" charset="0"/>
              </a:rPr>
              <a:t>; </a:t>
            </a:r>
            <a:r>
              <a:rPr lang="en-US" sz="2800" u="sng" dirty="0">
                <a:cs typeface="Courier New" panose="02070309020205020404" pitchFamily="49" charset="0"/>
              </a:rPr>
              <a:t>repeat until the condition is no longer true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en-US" sz="2800" dirty="0"/>
              <a:t> can be omitted if there's only one statement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138265-7BAE-47F4-A601-FA9919231F8D}"/>
              </a:ext>
            </a:extLst>
          </p:cNvPr>
          <p:cNvSpPr/>
          <p:nvPr/>
        </p:nvSpPr>
        <p:spPr>
          <a:xfrm>
            <a:off x="1828800" y="1838235"/>
            <a:ext cx="54102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b="1" dirty="0">
                <a:solidFill>
                  <a:schemeClr val="tx2"/>
                </a:solidFill>
              </a:rPr>
              <a:t>while (</a:t>
            </a:r>
            <a:r>
              <a:rPr lang="en-US" sz="2800" dirty="0"/>
              <a:t> </a:t>
            </a:r>
            <a:r>
              <a:rPr lang="en-US" sz="2800" i="1" dirty="0" err="1"/>
              <a:t>boolean</a:t>
            </a:r>
            <a:r>
              <a:rPr lang="en-US" sz="2800" i="1" dirty="0"/>
              <a:t>-expression</a:t>
            </a:r>
            <a:r>
              <a:rPr lang="en-US" sz="2800" dirty="0"/>
              <a:t> </a:t>
            </a:r>
            <a:r>
              <a:rPr lang="en-US" sz="2800" b="1" dirty="0">
                <a:solidFill>
                  <a:schemeClr val="tx2"/>
                </a:solidFill>
              </a:rPr>
              <a:t>) {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    </a:t>
            </a:r>
            <a:r>
              <a:rPr lang="en-US" sz="2800" i="1" dirty="0"/>
              <a:t>statement(s)</a:t>
            </a:r>
          </a:p>
          <a:p>
            <a:pPr>
              <a:spcAft>
                <a:spcPts val="600"/>
              </a:spcAft>
            </a:pPr>
            <a:r>
              <a:rPr lang="en-US" sz="2800" b="1" dirty="0">
                <a:solidFill>
                  <a:schemeClr val="tx2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11277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CD3EE0BA-9B12-4D3F-89B8-7C5F63F3B4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Flow of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altLang="en-US" dirty="0"/>
              <a:t> Statement</a:t>
            </a:r>
          </a:p>
        </p:txBody>
      </p:sp>
      <p:sp>
        <p:nvSpPr>
          <p:cNvPr id="145411" name="AutoShape 3">
            <a:extLst>
              <a:ext uri="{FF2B5EF4-FFF2-40B4-BE49-F238E27FC236}">
                <a16:creationId xmlns:a16="http://schemas.microsoft.com/office/drawing/2014/main" id="{BAC3C891-6984-4410-BBFE-06B777881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592388"/>
            <a:ext cx="3276600" cy="1066800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/>
              <a:t>while(condition)</a:t>
            </a:r>
          </a:p>
        </p:txBody>
      </p:sp>
      <p:sp>
        <p:nvSpPr>
          <p:cNvPr id="145412" name="Rectangle 4">
            <a:extLst>
              <a:ext uri="{FF2B5EF4-FFF2-40B4-BE49-F238E27FC236}">
                <a16:creationId xmlns:a16="http://schemas.microsoft.com/office/drawing/2014/main" id="{2E836294-840C-4A2D-B896-3D7074F43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275" y="4419600"/>
            <a:ext cx="2133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 dirty="0"/>
              <a:t>statement(s)</a:t>
            </a:r>
          </a:p>
        </p:txBody>
      </p:sp>
      <p:sp>
        <p:nvSpPr>
          <p:cNvPr id="145413" name="Line 5">
            <a:extLst>
              <a:ext uri="{FF2B5EF4-FFF2-40B4-BE49-F238E27FC236}">
                <a16:creationId xmlns:a16="http://schemas.microsoft.com/office/drawing/2014/main" id="{9A112525-6AC9-4DA3-8A70-0DF4DB6F8A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7075" y="36576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414" name="Line 6">
            <a:extLst>
              <a:ext uri="{FF2B5EF4-FFF2-40B4-BE49-F238E27FC236}">
                <a16:creationId xmlns:a16="http://schemas.microsoft.com/office/drawing/2014/main" id="{30041014-01BF-4995-BA8D-C13977871F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7075" y="57912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415" name="Line 7">
            <a:extLst>
              <a:ext uri="{FF2B5EF4-FFF2-40B4-BE49-F238E27FC236}">
                <a16:creationId xmlns:a16="http://schemas.microsoft.com/office/drawing/2014/main" id="{FFB15367-2789-47E6-92F4-5C87D00F8AD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7075" y="175260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416" name="Line 8">
            <a:extLst>
              <a:ext uri="{FF2B5EF4-FFF2-40B4-BE49-F238E27FC236}">
                <a16:creationId xmlns:a16="http://schemas.microsoft.com/office/drawing/2014/main" id="{5A6295B9-A955-4F00-8090-1D406C1A9305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3121271"/>
            <a:ext cx="1108075" cy="292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417" name="Line 9">
            <a:extLst>
              <a:ext uri="{FF2B5EF4-FFF2-40B4-BE49-F238E27FC236}">
                <a16:creationId xmlns:a16="http://schemas.microsoft.com/office/drawing/2014/main" id="{B6115CF2-F43A-45D5-A616-E6525FDFB6C9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0275" y="31242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418" name="Line 10">
            <a:extLst>
              <a:ext uri="{FF2B5EF4-FFF2-40B4-BE49-F238E27FC236}">
                <a16:creationId xmlns:a16="http://schemas.microsoft.com/office/drawing/2014/main" id="{7B342E9E-E781-4669-B250-305D23B043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37075" y="57912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419" name="Text Box 11">
            <a:extLst>
              <a:ext uri="{FF2B5EF4-FFF2-40B4-BE49-F238E27FC236}">
                <a16:creationId xmlns:a16="http://schemas.microsoft.com/office/drawing/2014/main" id="{F6A65753-B97C-46B5-8019-3E3835709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3275" y="3810000"/>
            <a:ext cx="711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/>
              <a:t>true</a:t>
            </a:r>
          </a:p>
        </p:txBody>
      </p:sp>
      <p:sp>
        <p:nvSpPr>
          <p:cNvPr id="145420" name="Text Box 12">
            <a:extLst>
              <a:ext uri="{FF2B5EF4-FFF2-40B4-BE49-F238E27FC236}">
                <a16:creationId xmlns:a16="http://schemas.microsoft.com/office/drawing/2014/main" id="{04A7D477-FF1D-4013-97F0-9EEF00953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5875" y="2590800"/>
            <a:ext cx="790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/>
              <a:t>false</a:t>
            </a:r>
          </a:p>
        </p:txBody>
      </p:sp>
      <p:sp>
        <p:nvSpPr>
          <p:cNvPr id="145421" name="Line 13">
            <a:extLst>
              <a:ext uri="{FF2B5EF4-FFF2-40B4-BE49-F238E27FC236}">
                <a16:creationId xmlns:a16="http://schemas.microsoft.com/office/drawing/2014/main" id="{2D6E0B31-1CCE-4901-A5F2-DC29C565717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5562600"/>
            <a:ext cx="217487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422" name="Line 14">
            <a:extLst>
              <a:ext uri="{FF2B5EF4-FFF2-40B4-BE49-F238E27FC236}">
                <a16:creationId xmlns:a16="http://schemas.microsoft.com/office/drawing/2014/main" id="{DE2929B5-AF69-4618-8505-D40AE60852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3121270"/>
            <a:ext cx="0" cy="244132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145423" name="Line 15">
            <a:extLst>
              <a:ext uri="{FF2B5EF4-FFF2-40B4-BE49-F238E27FC236}">
                <a16:creationId xmlns:a16="http://schemas.microsoft.com/office/drawing/2014/main" id="{943474CE-4651-4340-A9D9-8D0BE73489B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3124200"/>
            <a:ext cx="533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811A189-AD58-44AD-A71D-213425404FA3}"/>
              </a:ext>
            </a:extLst>
          </p:cNvPr>
          <p:cNvCxnSpPr>
            <a:stCxn id="145412" idx="2"/>
          </p:cNvCxnSpPr>
          <p:nvPr/>
        </p:nvCxnSpPr>
        <p:spPr bwMode="auto">
          <a:xfrm>
            <a:off x="4537075" y="5181600"/>
            <a:ext cx="0" cy="38099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>
            <a:extLst>
              <a:ext uri="{FF2B5EF4-FFF2-40B4-BE49-F238E27FC236}">
                <a16:creationId xmlns:a16="http://schemas.microsoft.com/office/drawing/2014/main" id="{1B7C2358-2015-4B14-BB9E-96B5726187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altLang="en-US" dirty="0"/>
              <a:t> vs.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</a:p>
        </p:txBody>
      </p:sp>
      <p:sp>
        <p:nvSpPr>
          <p:cNvPr id="157699" name="AutoShape 3">
            <a:extLst>
              <a:ext uri="{FF2B5EF4-FFF2-40B4-BE49-F238E27FC236}">
                <a16:creationId xmlns:a16="http://schemas.microsoft.com/office/drawing/2014/main" id="{78779047-2F75-4434-8734-2AF7E7447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592388"/>
            <a:ext cx="2789426" cy="1066800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/>
              <a:t>if(condition)</a:t>
            </a:r>
          </a:p>
        </p:txBody>
      </p:sp>
      <p:sp>
        <p:nvSpPr>
          <p:cNvPr id="157700" name="Rectangle 4">
            <a:extLst>
              <a:ext uri="{FF2B5EF4-FFF2-40B4-BE49-F238E27FC236}">
                <a16:creationId xmlns:a16="http://schemas.microsoft.com/office/drawing/2014/main" id="{00DE70D8-E8D8-4876-A891-47F58E1C1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5031" y="4419600"/>
            <a:ext cx="1816371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/>
              <a:t>statements</a:t>
            </a:r>
          </a:p>
        </p:txBody>
      </p:sp>
      <p:sp>
        <p:nvSpPr>
          <p:cNvPr id="157701" name="Line 5">
            <a:extLst>
              <a:ext uri="{FF2B5EF4-FFF2-40B4-BE49-F238E27FC236}">
                <a16:creationId xmlns:a16="http://schemas.microsoft.com/office/drawing/2014/main" id="{01E54A28-A98B-40C6-8481-D96BF3CCEB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083216" y="3657600"/>
            <a:ext cx="1351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02" name="Line 6">
            <a:extLst>
              <a:ext uri="{FF2B5EF4-FFF2-40B4-BE49-F238E27FC236}">
                <a16:creationId xmlns:a16="http://schemas.microsoft.com/office/drawing/2014/main" id="{2C0CD864-6067-4279-ACEE-670330FB0E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083216" y="5181600"/>
            <a:ext cx="1351" cy="1219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03" name="Line 7">
            <a:extLst>
              <a:ext uri="{FF2B5EF4-FFF2-40B4-BE49-F238E27FC236}">
                <a16:creationId xmlns:a16="http://schemas.microsoft.com/office/drawing/2014/main" id="{0AB50EFB-926B-45EC-B6EA-9EC75296FAC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83216" y="1752600"/>
            <a:ext cx="1351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04" name="Line 8">
            <a:extLst>
              <a:ext uri="{FF2B5EF4-FFF2-40B4-BE49-F238E27FC236}">
                <a16:creationId xmlns:a16="http://schemas.microsoft.com/office/drawing/2014/main" id="{236F0059-F96F-4947-9F44-7C1E2183AF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75226" y="3122612"/>
            <a:ext cx="943323" cy="317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05" name="Line 9">
            <a:extLst>
              <a:ext uri="{FF2B5EF4-FFF2-40B4-BE49-F238E27FC236}">
                <a16:creationId xmlns:a16="http://schemas.microsoft.com/office/drawing/2014/main" id="{7A9B81A2-514D-4028-8C90-C9891AC3135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8550" y="3124200"/>
            <a:ext cx="1351" cy="2667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06" name="Line 10">
            <a:extLst>
              <a:ext uri="{FF2B5EF4-FFF2-40B4-BE49-F238E27FC236}">
                <a16:creationId xmlns:a16="http://schemas.microsoft.com/office/drawing/2014/main" id="{D5E0A655-FE16-40F6-AEA0-40518D6E14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83216" y="5791200"/>
            <a:ext cx="2335334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07" name="Text Box 11">
            <a:extLst>
              <a:ext uri="{FF2B5EF4-FFF2-40B4-BE49-F238E27FC236}">
                <a16:creationId xmlns:a16="http://schemas.microsoft.com/office/drawing/2014/main" id="{FDE036BB-CB61-4137-9970-3FE148501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8086" y="3810000"/>
            <a:ext cx="710871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/>
              <a:t>true</a:t>
            </a:r>
          </a:p>
        </p:txBody>
      </p:sp>
      <p:sp>
        <p:nvSpPr>
          <p:cNvPr id="157708" name="Text Box 12">
            <a:extLst>
              <a:ext uri="{FF2B5EF4-FFF2-40B4-BE49-F238E27FC236}">
                <a16:creationId xmlns:a16="http://schemas.microsoft.com/office/drawing/2014/main" id="{2C913E1D-537A-442F-BABE-405D35D05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0105" y="2590800"/>
            <a:ext cx="79060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/>
              <a:t>false</a:t>
            </a:r>
          </a:p>
        </p:txBody>
      </p:sp>
      <p:sp>
        <p:nvSpPr>
          <p:cNvPr id="157710" name="AutoShape 14">
            <a:extLst>
              <a:ext uri="{FF2B5EF4-FFF2-40B4-BE49-F238E27FC236}">
                <a16:creationId xmlns:a16="http://schemas.microsoft.com/office/drawing/2014/main" id="{A1E3B614-2934-4663-A2EE-FB0C7D916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2929" y="2592388"/>
            <a:ext cx="2371936" cy="1066800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/>
              <a:t>while(condition)</a:t>
            </a:r>
          </a:p>
        </p:txBody>
      </p:sp>
      <p:sp>
        <p:nvSpPr>
          <p:cNvPr id="157711" name="Rectangle 15">
            <a:extLst>
              <a:ext uri="{FF2B5EF4-FFF2-40B4-BE49-F238E27FC236}">
                <a16:creationId xmlns:a16="http://schemas.microsoft.com/office/drawing/2014/main" id="{17E05F7C-17BF-4116-AE80-65D4EAE36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8937" y="4419600"/>
            <a:ext cx="1544517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sz="2000"/>
              <a:t>statements</a:t>
            </a:r>
          </a:p>
        </p:txBody>
      </p:sp>
      <p:sp>
        <p:nvSpPr>
          <p:cNvPr id="157712" name="Line 16">
            <a:extLst>
              <a:ext uri="{FF2B5EF4-FFF2-40B4-BE49-F238E27FC236}">
                <a16:creationId xmlns:a16="http://schemas.microsoft.com/office/drawing/2014/main" id="{A8159DF2-491E-47D8-9B7D-D8F9409A82BF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1196" y="36576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13" name="Line 17">
            <a:extLst>
              <a:ext uri="{FF2B5EF4-FFF2-40B4-BE49-F238E27FC236}">
                <a16:creationId xmlns:a16="http://schemas.microsoft.com/office/drawing/2014/main" id="{D1EC4C14-120A-4782-9ED8-7A468A2D33C6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1196" y="57912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14" name="Line 18">
            <a:extLst>
              <a:ext uri="{FF2B5EF4-FFF2-40B4-BE49-F238E27FC236}">
                <a16:creationId xmlns:a16="http://schemas.microsoft.com/office/drawing/2014/main" id="{DD47BC3C-D5D7-4CC4-B45C-AE3C29B9567A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1196" y="175260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15" name="Line 19">
            <a:extLst>
              <a:ext uri="{FF2B5EF4-FFF2-40B4-BE49-F238E27FC236}">
                <a16:creationId xmlns:a16="http://schemas.microsoft.com/office/drawing/2014/main" id="{E1700D5E-7CF3-4CD1-98A8-306E6FFA237A}"/>
              </a:ext>
            </a:extLst>
          </p:cNvPr>
          <p:cNvSpPr>
            <a:spLocks noChangeShapeType="1"/>
          </p:cNvSpPr>
          <p:nvPr/>
        </p:nvSpPr>
        <p:spPr bwMode="auto">
          <a:xfrm>
            <a:off x="7634865" y="3122612"/>
            <a:ext cx="802137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16" name="Line 20">
            <a:extLst>
              <a:ext uri="{FF2B5EF4-FFF2-40B4-BE49-F238E27FC236}">
                <a16:creationId xmlns:a16="http://schemas.microsoft.com/office/drawing/2014/main" id="{EFDADDA7-E9DD-4BFC-A347-4443287D85DE}"/>
              </a:ext>
            </a:extLst>
          </p:cNvPr>
          <p:cNvSpPr>
            <a:spLocks noChangeShapeType="1"/>
          </p:cNvSpPr>
          <p:nvPr/>
        </p:nvSpPr>
        <p:spPr bwMode="auto">
          <a:xfrm>
            <a:off x="8437002" y="3124200"/>
            <a:ext cx="0" cy="2667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17" name="Line 21">
            <a:extLst>
              <a:ext uri="{FF2B5EF4-FFF2-40B4-BE49-F238E27FC236}">
                <a16:creationId xmlns:a16="http://schemas.microsoft.com/office/drawing/2014/main" id="{ED3BB3E1-5313-4EEF-B386-498628E9EE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51196" y="5791200"/>
            <a:ext cx="198580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18" name="Text Box 22">
            <a:extLst>
              <a:ext uri="{FF2B5EF4-FFF2-40B4-BE49-F238E27FC236}">
                <a16:creationId xmlns:a16="http://schemas.microsoft.com/office/drawing/2014/main" id="{063CE5D5-943B-45E0-B9A2-4E8C2DD1C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7506" y="3810000"/>
            <a:ext cx="711351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/>
              <a:t>true</a:t>
            </a:r>
          </a:p>
        </p:txBody>
      </p:sp>
      <p:sp>
        <p:nvSpPr>
          <p:cNvPr id="157719" name="Text Box 23">
            <a:extLst>
              <a:ext uri="{FF2B5EF4-FFF2-40B4-BE49-F238E27FC236}">
                <a16:creationId xmlns:a16="http://schemas.microsoft.com/office/drawing/2014/main" id="{CCF648F7-E6FB-48CC-BFF1-6D9064004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3918" y="2590800"/>
            <a:ext cx="79064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/>
              <a:t>false</a:t>
            </a:r>
          </a:p>
        </p:txBody>
      </p:sp>
      <p:sp>
        <p:nvSpPr>
          <p:cNvPr id="157720" name="Line 24">
            <a:extLst>
              <a:ext uri="{FF2B5EF4-FFF2-40B4-BE49-F238E27FC236}">
                <a16:creationId xmlns:a16="http://schemas.microsoft.com/office/drawing/2014/main" id="{00E7F9C5-4084-4C39-A07C-A3D488E0C94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5486400"/>
            <a:ext cx="1574396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7722" name="Line 26">
            <a:extLst>
              <a:ext uri="{FF2B5EF4-FFF2-40B4-BE49-F238E27FC236}">
                <a16:creationId xmlns:a16="http://schemas.microsoft.com/office/drawing/2014/main" id="{E3E961A6-DDF6-47D0-A7F5-C646D4B219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122612"/>
            <a:ext cx="386129" cy="1588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80B5C49-66D6-4332-A81C-5BABFEF427D9}"/>
              </a:ext>
            </a:extLst>
          </p:cNvPr>
          <p:cNvCxnSpPr>
            <a:cxnSpLocks/>
          </p:cNvCxnSpPr>
          <p:nvPr/>
        </p:nvCxnSpPr>
        <p:spPr bwMode="auto">
          <a:xfrm>
            <a:off x="4876800" y="3095625"/>
            <a:ext cx="0" cy="2390775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0B162BE-F2B0-477F-ACC8-DA5661854B12}"/>
              </a:ext>
            </a:extLst>
          </p:cNvPr>
          <p:cNvCxnSpPr>
            <a:cxnSpLocks/>
            <a:stCxn id="157720" idx="1"/>
            <a:endCxn id="157711" idx="2"/>
          </p:cNvCxnSpPr>
          <p:nvPr/>
        </p:nvCxnSpPr>
        <p:spPr bwMode="auto">
          <a:xfrm flipV="1">
            <a:off x="6451196" y="5181600"/>
            <a:ext cx="0" cy="304801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77A63-FEC5-4CDC-8CE8-AA8C588C0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Things for a Loop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09DB3-916B-4E22-88CE-6B4B26B9F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5181600" cy="4114800"/>
          </a:xfrm>
        </p:spPr>
        <p:txBody>
          <a:bodyPr/>
          <a:lstStyle/>
          <a:p>
            <a:r>
              <a:rPr lang="en-US" dirty="0"/>
              <a:t>Initial state</a:t>
            </a:r>
          </a:p>
          <a:p>
            <a:r>
              <a:rPr lang="en-US" dirty="0"/>
              <a:t>Loop condition</a:t>
            </a:r>
          </a:p>
          <a:p>
            <a:r>
              <a:rPr lang="en-US" dirty="0"/>
              <a:t>Change of state </a:t>
            </a:r>
            <a:r>
              <a:rPr lang="en-US" i="1" dirty="0"/>
              <a:t>inside the loop</a:t>
            </a:r>
            <a:r>
              <a:rPr lang="en-US" dirty="0"/>
              <a:t> that affects the loop condition</a:t>
            </a:r>
          </a:p>
          <a:p>
            <a:r>
              <a:rPr lang="en-US" dirty="0"/>
              <a:t>Iteration counter</a:t>
            </a:r>
          </a:p>
          <a:p>
            <a:endParaRPr lang="en-US" dirty="0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21C82043-23A2-42AD-9089-733B2F998E2C}"/>
              </a:ext>
            </a:extLst>
          </p:cNvPr>
          <p:cNvSpPr/>
          <p:nvPr/>
        </p:nvSpPr>
        <p:spPr bwMode="auto">
          <a:xfrm>
            <a:off x="6400800" y="2133600"/>
            <a:ext cx="228600" cy="24384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6E8D0E-368A-4E92-BBB6-6567ECCC1482}"/>
              </a:ext>
            </a:extLst>
          </p:cNvPr>
          <p:cNvSpPr txBox="1"/>
          <p:nvPr/>
        </p:nvSpPr>
        <p:spPr>
          <a:xfrm>
            <a:off x="6858000" y="3200400"/>
            <a:ext cx="15849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Must-have</a:t>
            </a:r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EBC7BAC9-13E2-4920-BFA2-3D98D5B8A003}"/>
              </a:ext>
            </a:extLst>
          </p:cNvPr>
          <p:cNvSpPr/>
          <p:nvPr/>
        </p:nvSpPr>
        <p:spPr bwMode="auto">
          <a:xfrm>
            <a:off x="6400800" y="4572000"/>
            <a:ext cx="228600" cy="6858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6DBEDE-44B4-46EE-BBF0-50D63AC1029D}"/>
              </a:ext>
            </a:extLst>
          </p:cNvPr>
          <p:cNvSpPr txBox="1"/>
          <p:nvPr/>
        </p:nvSpPr>
        <p:spPr>
          <a:xfrm>
            <a:off x="6858000" y="4719935"/>
            <a:ext cx="1673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Often used</a:t>
            </a:r>
          </a:p>
        </p:txBody>
      </p:sp>
    </p:spTree>
    <p:extLst>
      <p:ext uri="{BB962C8B-B14F-4D97-AF65-F5344CB8AC3E}">
        <p14:creationId xmlns:p14="http://schemas.microsoft.com/office/powerpoint/2010/main" val="508215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13CE6-68AB-40F2-B3E2-DEF0BDA63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 Common Problems When Using Loop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361E1-BF8E-4B47-89E1-F513086DA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sure the loop condition eventually become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dirty="0"/>
              <a:t> to avoid </a:t>
            </a:r>
            <a:r>
              <a:rPr lang="en-US" i="1" dirty="0">
                <a:cs typeface="Courier New" panose="02070309020205020404" pitchFamily="49" charset="0"/>
              </a:rPr>
              <a:t>infinite loop</a:t>
            </a:r>
          </a:p>
          <a:p>
            <a:r>
              <a:rPr lang="en-US" dirty="0"/>
              <a:t>Specify the loop condition carefully to avoid </a:t>
            </a:r>
            <a:r>
              <a:rPr lang="en-US" i="1" dirty="0"/>
              <a:t>off-by-one error</a:t>
            </a:r>
          </a:p>
          <a:p>
            <a:pPr lvl="1"/>
            <a:r>
              <a:rPr lang="en-US" dirty="0"/>
              <a:t>E.g. should it be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count &lt; 20</a:t>
            </a:r>
            <a:r>
              <a:rPr lang="en-US" dirty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count &lt;= 20</a:t>
            </a:r>
            <a:r>
              <a:rPr lang="en-US" dirty="0"/>
              <a:t> in the Welcome20 example?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202276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8449</TotalTime>
  <Words>430</Words>
  <Application>Microsoft Office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Courier New</vt:lpstr>
      <vt:lpstr>Tahoma</vt:lpstr>
      <vt:lpstr>Wingdings</vt:lpstr>
      <vt:lpstr>Blueprint</vt:lpstr>
      <vt:lpstr>CS2011 Introduction to Programming I Loop Statements (I)</vt:lpstr>
      <vt:lpstr>Certain Things Can Be Done by Both Human and Computer</vt:lpstr>
      <vt:lpstr>Certain Things Are More Suitable for Computers</vt:lpstr>
      <vt:lpstr>Example: Welcome20</vt:lpstr>
      <vt:lpstr>while statement</vt:lpstr>
      <vt:lpstr>Flow of while Statement</vt:lpstr>
      <vt:lpstr>if vs. while</vt:lpstr>
      <vt:lpstr>Key Things for a Loop Statement</vt:lpstr>
      <vt:lpstr>Avoid Common Problems When Using Loop Statements</vt:lpstr>
      <vt:lpstr>Example: Bin2Dec</vt:lpstr>
      <vt:lpstr>Construct the Loop</vt:lpstr>
      <vt:lpstr>Example: Addition Quiz Revisited</vt:lpstr>
      <vt:lpstr>do … while statement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cysun</cp:lastModifiedBy>
  <cp:revision>531</cp:revision>
  <cp:lastPrinted>1601-01-01T00:00:00Z</cp:lastPrinted>
  <dcterms:created xsi:type="dcterms:W3CDTF">2003-06-24T23:22:57Z</dcterms:created>
  <dcterms:modified xsi:type="dcterms:W3CDTF">2018-10-01T17:29:02Z</dcterms:modified>
</cp:coreProperties>
</file>