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15"/>
  </p:notesMasterIdLst>
  <p:handoutMasterIdLst>
    <p:handoutMasterId r:id="rId16"/>
  </p:handoutMasterIdLst>
  <p:sldIdLst>
    <p:sldId id="256" r:id="rId2"/>
    <p:sldId id="257" r:id="rId3"/>
    <p:sldId id="258" r:id="rId4"/>
    <p:sldId id="259" r:id="rId5"/>
    <p:sldId id="364" r:id="rId6"/>
    <p:sldId id="284" r:id="rId7"/>
    <p:sldId id="291" r:id="rId8"/>
    <p:sldId id="367" r:id="rId9"/>
    <p:sldId id="365" r:id="rId10"/>
    <p:sldId id="366" r:id="rId11"/>
    <p:sldId id="369" r:id="rId12"/>
    <p:sldId id="368" r:id="rId13"/>
    <p:sldId id="289" r:id="rId14"/>
  </p:sldIdLst>
  <p:sldSz cx="9144000" cy="6858000" type="screen4x3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588" autoAdjust="0"/>
    <p:restoredTop sz="96192" autoAdjust="0"/>
  </p:normalViewPr>
  <p:slideViewPr>
    <p:cSldViewPr>
      <p:cViewPr varScale="1">
        <p:scale>
          <a:sx n="75" d="100"/>
          <a:sy n="75" d="100"/>
        </p:scale>
        <p:origin x="140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>
            <a:extLst>
              <a:ext uri="{FF2B5EF4-FFF2-40B4-BE49-F238E27FC236}">
                <a16:creationId xmlns:a16="http://schemas.microsoft.com/office/drawing/2014/main" id="{0D7BDCA4-2C57-41D9-9FC6-87B59A539DC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05" tIns="47551" rIns="95105" bIns="47551" numCol="1" anchor="t" anchorCtr="0" compatLnSpc="1">
            <a:prstTxWarp prst="textNoShape">
              <a:avLst/>
            </a:prstTxWarp>
          </a:bodyPr>
          <a:lstStyle>
            <a:lvl1pPr defTabSz="950704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3" name="Rectangle 3">
            <a:extLst>
              <a:ext uri="{FF2B5EF4-FFF2-40B4-BE49-F238E27FC236}">
                <a16:creationId xmlns:a16="http://schemas.microsoft.com/office/drawing/2014/main" id="{55420677-0FEC-4065-B0AE-8FB0EAA361DF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05" tIns="47551" rIns="95105" bIns="47551" numCol="1" anchor="t" anchorCtr="0" compatLnSpc="1">
            <a:prstTxWarp prst="textNoShape">
              <a:avLst/>
            </a:prstTxWarp>
          </a:bodyPr>
          <a:lstStyle>
            <a:lvl1pPr algn="r" defTabSz="950704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4" name="Rectangle 4">
            <a:extLst>
              <a:ext uri="{FF2B5EF4-FFF2-40B4-BE49-F238E27FC236}">
                <a16:creationId xmlns:a16="http://schemas.microsoft.com/office/drawing/2014/main" id="{4D967090-9E4D-4935-9667-87F8153F33FD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05" tIns="47551" rIns="95105" bIns="47551" numCol="1" anchor="b" anchorCtr="0" compatLnSpc="1">
            <a:prstTxWarp prst="textNoShape">
              <a:avLst/>
            </a:prstTxWarp>
          </a:bodyPr>
          <a:lstStyle>
            <a:lvl1pPr defTabSz="950704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5" name="Rectangle 5">
            <a:extLst>
              <a:ext uri="{FF2B5EF4-FFF2-40B4-BE49-F238E27FC236}">
                <a16:creationId xmlns:a16="http://schemas.microsoft.com/office/drawing/2014/main" id="{63F8C257-FD11-475F-8598-851A564A8E07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05" tIns="47551" rIns="95105" bIns="47551" numCol="1" anchor="b" anchorCtr="0" compatLnSpc="1">
            <a:prstTxWarp prst="textNoShape">
              <a:avLst/>
            </a:prstTxWarp>
          </a:bodyPr>
          <a:lstStyle>
            <a:lvl1pPr algn="r" defTabSz="949325" eaLnBrk="1" hangingPunct="1">
              <a:defRPr sz="1200"/>
            </a:lvl1pPr>
          </a:lstStyle>
          <a:p>
            <a:pPr>
              <a:defRPr/>
            </a:pPr>
            <a:fld id="{D2ACC898-A7EC-479C-B714-7CC5C4BABB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375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995840-621E-46D3-9E0F-D37429CD394B}" type="datetimeFigureOut">
              <a:rPr lang="en-US" smtClean="0"/>
              <a:t>10/1/2018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97013" y="1200150"/>
            <a:ext cx="43211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375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8B67A9-4F22-45F6-8BC9-60E885F63B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1561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77">
            <a:extLst>
              <a:ext uri="{FF2B5EF4-FFF2-40B4-BE49-F238E27FC236}">
                <a16:creationId xmlns:a16="http://schemas.microsoft.com/office/drawing/2014/main" id="{BA6FF91C-FBF8-4ED5-830F-C94A33E37FA3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5" name="Group 68">
              <a:extLst>
                <a:ext uri="{FF2B5EF4-FFF2-40B4-BE49-F238E27FC236}">
                  <a16:creationId xmlns:a16="http://schemas.microsoft.com/office/drawing/2014/main" id="{8EB7372A-DDBF-472A-AE3C-2585C3D607F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sp>
            <p:nvSpPr>
              <p:cNvPr id="15" name="Rectangle 3">
                <a:extLst>
                  <a:ext uri="{FF2B5EF4-FFF2-40B4-BE49-F238E27FC236}">
                    <a16:creationId xmlns:a16="http://schemas.microsoft.com/office/drawing/2014/main" id="{E3DA28C8-8FBD-47B8-9A60-34C79D838F67}"/>
                  </a:ext>
                </a:extLst>
              </p:cNvPr>
              <p:cNvSpPr>
                <a:spLocks noChangeArrowheads="1"/>
              </p:cNvSpPr>
              <p:nvPr/>
            </p:nvSpPr>
            <p:spPr bwMode="ltGray">
              <a:xfrm>
                <a:off x="2112" y="0"/>
                <a:ext cx="3648" cy="96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en-US" altLang="en-US"/>
              </a:p>
            </p:txBody>
          </p:sp>
          <p:grpSp>
            <p:nvGrpSpPr>
              <p:cNvPr id="16" name="Group 4">
                <a:extLst>
                  <a:ext uri="{FF2B5EF4-FFF2-40B4-BE49-F238E27FC236}">
                    <a16:creationId xmlns:a16="http://schemas.microsoft.com/office/drawing/2014/main" id="{1687B4BB-1E28-4212-8DFC-D653BD6A9120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0" y="0"/>
                <a:ext cx="5760" cy="4320"/>
                <a:chOff x="0" y="0"/>
                <a:chExt cx="5760" cy="4320"/>
              </a:xfrm>
            </p:grpSpPr>
            <p:sp>
              <p:nvSpPr>
                <p:cNvPr id="18" name="Line 5">
                  <a:extLst>
                    <a:ext uri="{FF2B5EF4-FFF2-40B4-BE49-F238E27FC236}">
                      <a16:creationId xmlns:a16="http://schemas.microsoft.com/office/drawing/2014/main" id="{E22436B1-E098-4485-B64C-35C9259F1EA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9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9" name="Line 6">
                  <a:extLst>
                    <a:ext uri="{FF2B5EF4-FFF2-40B4-BE49-F238E27FC236}">
                      <a16:creationId xmlns:a16="http://schemas.microsoft.com/office/drawing/2014/main" id="{0C456F5F-682A-4812-B96E-FF08B2F89BF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8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" name="Line 7">
                  <a:extLst>
                    <a:ext uri="{FF2B5EF4-FFF2-40B4-BE49-F238E27FC236}">
                      <a16:creationId xmlns:a16="http://schemas.microsoft.com/office/drawing/2014/main" id="{091F3D45-A89B-4908-988F-E84BC572048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57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1" name="Line 8">
                  <a:extLst>
                    <a:ext uri="{FF2B5EF4-FFF2-40B4-BE49-F238E27FC236}">
                      <a16:creationId xmlns:a16="http://schemas.microsoft.com/office/drawing/2014/main" id="{75DD04ED-7A2A-4DA7-9B0F-B91161F45C0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76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" name="Line 9">
                  <a:extLst>
                    <a:ext uri="{FF2B5EF4-FFF2-40B4-BE49-F238E27FC236}">
                      <a16:creationId xmlns:a16="http://schemas.microsoft.com/office/drawing/2014/main" id="{60D949FC-16E9-4BAD-962F-E22714A219F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96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3" name="Line 10">
                  <a:extLst>
                    <a:ext uri="{FF2B5EF4-FFF2-40B4-BE49-F238E27FC236}">
                      <a16:creationId xmlns:a16="http://schemas.microsoft.com/office/drawing/2014/main" id="{F5BDE8BB-6FA6-4574-A6C2-02855898C96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15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4" name="Line 11">
                  <a:extLst>
                    <a:ext uri="{FF2B5EF4-FFF2-40B4-BE49-F238E27FC236}">
                      <a16:creationId xmlns:a16="http://schemas.microsoft.com/office/drawing/2014/main" id="{EFC49A16-90EC-4EBC-AB84-4C4B67ADEEB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34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5" name="Line 12">
                  <a:extLst>
                    <a:ext uri="{FF2B5EF4-FFF2-40B4-BE49-F238E27FC236}">
                      <a16:creationId xmlns:a16="http://schemas.microsoft.com/office/drawing/2014/main" id="{E3E43F42-28A2-4765-8DB7-26199677271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53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" name="Line 13">
                  <a:extLst>
                    <a:ext uri="{FF2B5EF4-FFF2-40B4-BE49-F238E27FC236}">
                      <a16:creationId xmlns:a16="http://schemas.microsoft.com/office/drawing/2014/main" id="{42F6BD2C-5876-45AF-80AF-007E42EB900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72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" name="Line 14">
                  <a:extLst>
                    <a:ext uri="{FF2B5EF4-FFF2-40B4-BE49-F238E27FC236}">
                      <a16:creationId xmlns:a16="http://schemas.microsoft.com/office/drawing/2014/main" id="{A89C6663-D233-44AD-B43E-4C9F3825D04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92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8" name="Line 15">
                  <a:extLst>
                    <a:ext uri="{FF2B5EF4-FFF2-40B4-BE49-F238E27FC236}">
                      <a16:creationId xmlns:a16="http://schemas.microsoft.com/office/drawing/2014/main" id="{D30E8566-BD4D-4DE0-A377-29FC368BB98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11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9" name="Line 16">
                  <a:extLst>
                    <a:ext uri="{FF2B5EF4-FFF2-40B4-BE49-F238E27FC236}">
                      <a16:creationId xmlns:a16="http://schemas.microsoft.com/office/drawing/2014/main" id="{BE6DE5FA-1853-45A3-9B43-EB49D7EC701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30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0" name="Line 17">
                  <a:extLst>
                    <a:ext uri="{FF2B5EF4-FFF2-40B4-BE49-F238E27FC236}">
                      <a16:creationId xmlns:a16="http://schemas.microsoft.com/office/drawing/2014/main" id="{6B5BB6F4-964D-420C-BC0C-549A0A21F57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49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1" name="Line 18">
                  <a:extLst>
                    <a:ext uri="{FF2B5EF4-FFF2-40B4-BE49-F238E27FC236}">
                      <a16:creationId xmlns:a16="http://schemas.microsoft.com/office/drawing/2014/main" id="{7AF44A33-E66E-4B09-9844-12C58FC7391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68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" name="Line 19">
                  <a:extLst>
                    <a:ext uri="{FF2B5EF4-FFF2-40B4-BE49-F238E27FC236}">
                      <a16:creationId xmlns:a16="http://schemas.microsoft.com/office/drawing/2014/main" id="{262468E3-FEC3-478D-B662-C45B5824468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88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" name="Line 20">
                  <a:extLst>
                    <a:ext uri="{FF2B5EF4-FFF2-40B4-BE49-F238E27FC236}">
                      <a16:creationId xmlns:a16="http://schemas.microsoft.com/office/drawing/2014/main" id="{60E23C24-8AF5-4977-8943-9599563F70E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07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4" name="Line 21">
                  <a:extLst>
                    <a:ext uri="{FF2B5EF4-FFF2-40B4-BE49-F238E27FC236}">
                      <a16:creationId xmlns:a16="http://schemas.microsoft.com/office/drawing/2014/main" id="{E7DB6FD7-8C64-4A5D-AC4F-8C0B634F5ED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26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" name="Line 22">
                  <a:extLst>
                    <a:ext uri="{FF2B5EF4-FFF2-40B4-BE49-F238E27FC236}">
                      <a16:creationId xmlns:a16="http://schemas.microsoft.com/office/drawing/2014/main" id="{8E46FA94-0460-4635-BE3F-FF9192CB9C7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45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6" name="Line 23">
                  <a:extLst>
                    <a:ext uri="{FF2B5EF4-FFF2-40B4-BE49-F238E27FC236}">
                      <a16:creationId xmlns:a16="http://schemas.microsoft.com/office/drawing/2014/main" id="{1A54A62F-2B84-439D-B300-5DA1B44A0AC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64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7" name="Line 24">
                  <a:extLst>
                    <a:ext uri="{FF2B5EF4-FFF2-40B4-BE49-F238E27FC236}">
                      <a16:creationId xmlns:a16="http://schemas.microsoft.com/office/drawing/2014/main" id="{EBBEE7C8-BB4B-4805-A190-A88E75C619B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84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8" name="Line 25">
                  <a:extLst>
                    <a:ext uri="{FF2B5EF4-FFF2-40B4-BE49-F238E27FC236}">
                      <a16:creationId xmlns:a16="http://schemas.microsoft.com/office/drawing/2014/main" id="{C89111C3-51BD-463F-98D4-96C1DCDE614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403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9" name="Line 26">
                  <a:extLst>
                    <a:ext uri="{FF2B5EF4-FFF2-40B4-BE49-F238E27FC236}">
                      <a16:creationId xmlns:a16="http://schemas.microsoft.com/office/drawing/2014/main" id="{1627D613-81C9-4086-9719-DCD0ADB1D01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422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0" name="Line 27">
                  <a:extLst>
                    <a:ext uri="{FF2B5EF4-FFF2-40B4-BE49-F238E27FC236}">
                      <a16:creationId xmlns:a16="http://schemas.microsoft.com/office/drawing/2014/main" id="{B139A8B8-B0F0-4DBA-A52E-274B0A9C195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1" name="Line 28">
                  <a:extLst>
                    <a:ext uri="{FF2B5EF4-FFF2-40B4-BE49-F238E27FC236}">
                      <a16:creationId xmlns:a16="http://schemas.microsoft.com/office/drawing/2014/main" id="{0555CE92-B003-4F60-81D6-99B7E4DBDBB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2" name="Line 29">
                  <a:extLst>
                    <a:ext uri="{FF2B5EF4-FFF2-40B4-BE49-F238E27FC236}">
                      <a16:creationId xmlns:a16="http://schemas.microsoft.com/office/drawing/2014/main" id="{6FE4AC15-79F5-43B2-8073-95E6DD0B0A0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3" name="Line 30">
                  <a:extLst>
                    <a:ext uri="{FF2B5EF4-FFF2-40B4-BE49-F238E27FC236}">
                      <a16:creationId xmlns:a16="http://schemas.microsoft.com/office/drawing/2014/main" id="{98F93A54-3895-46C0-BCEC-E48846C8ED2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7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4" name="Line 31">
                  <a:extLst>
                    <a:ext uri="{FF2B5EF4-FFF2-40B4-BE49-F238E27FC236}">
                      <a16:creationId xmlns:a16="http://schemas.microsoft.com/office/drawing/2014/main" id="{F97CBC7A-6D67-4662-826D-841716CB2C4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96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5" name="Line 32">
                  <a:extLst>
                    <a:ext uri="{FF2B5EF4-FFF2-40B4-BE49-F238E27FC236}">
                      <a16:creationId xmlns:a16="http://schemas.microsoft.com/office/drawing/2014/main" id="{9223C9CB-6156-4967-8BA2-6EDC99C942A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15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6" name="Line 33">
                  <a:extLst>
                    <a:ext uri="{FF2B5EF4-FFF2-40B4-BE49-F238E27FC236}">
                      <a16:creationId xmlns:a16="http://schemas.microsoft.com/office/drawing/2014/main" id="{67F34308-391D-4F29-93A3-0ED13664108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34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7" name="Line 34">
                  <a:extLst>
                    <a:ext uri="{FF2B5EF4-FFF2-40B4-BE49-F238E27FC236}">
                      <a16:creationId xmlns:a16="http://schemas.microsoft.com/office/drawing/2014/main" id="{1544B33B-D486-4051-99F8-77ECD1A6915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53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8" name="Line 35">
                  <a:extLst>
                    <a:ext uri="{FF2B5EF4-FFF2-40B4-BE49-F238E27FC236}">
                      <a16:creationId xmlns:a16="http://schemas.microsoft.com/office/drawing/2014/main" id="{91D315F8-B6D0-4D05-9813-3275F3D6B49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72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9" name="Line 36">
                  <a:extLst>
                    <a:ext uri="{FF2B5EF4-FFF2-40B4-BE49-F238E27FC236}">
                      <a16:creationId xmlns:a16="http://schemas.microsoft.com/office/drawing/2014/main" id="{73F6C514-2E13-457D-A946-1DB930FDA82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92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0" name="Line 37">
                  <a:extLst>
                    <a:ext uri="{FF2B5EF4-FFF2-40B4-BE49-F238E27FC236}">
                      <a16:creationId xmlns:a16="http://schemas.microsoft.com/office/drawing/2014/main" id="{D97B6FF2-4541-4E4B-81B3-A0EB061CF48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11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1" name="Line 38">
                  <a:extLst>
                    <a:ext uri="{FF2B5EF4-FFF2-40B4-BE49-F238E27FC236}">
                      <a16:creationId xmlns:a16="http://schemas.microsoft.com/office/drawing/2014/main" id="{5CA7DB8F-446C-4E05-8679-78DEE3ECD8F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30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2" name="Line 39">
                  <a:extLst>
                    <a:ext uri="{FF2B5EF4-FFF2-40B4-BE49-F238E27FC236}">
                      <a16:creationId xmlns:a16="http://schemas.microsoft.com/office/drawing/2014/main" id="{D1C2D978-4663-4626-86DC-E95E04E3111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49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" name="Line 40">
                  <a:extLst>
                    <a:ext uri="{FF2B5EF4-FFF2-40B4-BE49-F238E27FC236}">
                      <a16:creationId xmlns:a16="http://schemas.microsoft.com/office/drawing/2014/main" id="{576C61F4-88E4-4D79-A800-1B49388CE48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68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" name="Line 41">
                  <a:extLst>
                    <a:ext uri="{FF2B5EF4-FFF2-40B4-BE49-F238E27FC236}">
                      <a16:creationId xmlns:a16="http://schemas.microsoft.com/office/drawing/2014/main" id="{E069A7B0-4512-4A55-8CDD-8BED5DB77AB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88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" name="Line 42">
                  <a:extLst>
                    <a:ext uri="{FF2B5EF4-FFF2-40B4-BE49-F238E27FC236}">
                      <a16:creationId xmlns:a16="http://schemas.microsoft.com/office/drawing/2014/main" id="{F072D93E-0E3E-4BF4-927D-5D814F4F323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07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6" name="Line 43">
                  <a:extLst>
                    <a:ext uri="{FF2B5EF4-FFF2-40B4-BE49-F238E27FC236}">
                      <a16:creationId xmlns:a16="http://schemas.microsoft.com/office/drawing/2014/main" id="{E0E4F55F-4F76-4196-8C1C-20C35D43C34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26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7" name="Line 44">
                  <a:extLst>
                    <a:ext uri="{FF2B5EF4-FFF2-40B4-BE49-F238E27FC236}">
                      <a16:creationId xmlns:a16="http://schemas.microsoft.com/office/drawing/2014/main" id="{2961AEF9-84C2-4DBB-A15B-98094E78C56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45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8" name="Line 45">
                  <a:extLst>
                    <a:ext uri="{FF2B5EF4-FFF2-40B4-BE49-F238E27FC236}">
                      <a16:creationId xmlns:a16="http://schemas.microsoft.com/office/drawing/2014/main" id="{4EB31354-25B5-4536-A589-CED9A596356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64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9" name="Line 46">
                  <a:extLst>
                    <a:ext uri="{FF2B5EF4-FFF2-40B4-BE49-F238E27FC236}">
                      <a16:creationId xmlns:a16="http://schemas.microsoft.com/office/drawing/2014/main" id="{8A16587F-A6AC-4422-B27B-555DA703246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84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0" name="Line 47">
                  <a:extLst>
                    <a:ext uri="{FF2B5EF4-FFF2-40B4-BE49-F238E27FC236}">
                      <a16:creationId xmlns:a16="http://schemas.microsoft.com/office/drawing/2014/main" id="{B7121244-0388-43FD-8671-BFFB7FD7563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03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1" name="Line 48">
                  <a:extLst>
                    <a:ext uri="{FF2B5EF4-FFF2-40B4-BE49-F238E27FC236}">
                      <a16:creationId xmlns:a16="http://schemas.microsoft.com/office/drawing/2014/main" id="{A33CA963-BBD0-4FEF-8E2C-1F454C350D2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22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2" name="Line 49">
                  <a:extLst>
                    <a:ext uri="{FF2B5EF4-FFF2-40B4-BE49-F238E27FC236}">
                      <a16:creationId xmlns:a16="http://schemas.microsoft.com/office/drawing/2014/main" id="{19E7B081-6AE0-48F8-B8E9-F152E4AF6FA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41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3" name="Line 50">
                  <a:extLst>
                    <a:ext uri="{FF2B5EF4-FFF2-40B4-BE49-F238E27FC236}">
                      <a16:creationId xmlns:a16="http://schemas.microsoft.com/office/drawing/2014/main" id="{74F96B96-5CE1-4B1A-AB6B-14574C729DD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60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4" name="Line 51">
                  <a:extLst>
                    <a:ext uri="{FF2B5EF4-FFF2-40B4-BE49-F238E27FC236}">
                      <a16:creationId xmlns:a16="http://schemas.microsoft.com/office/drawing/2014/main" id="{1D5FDC09-64F2-442C-83A2-FF264E24DC9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80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5" name="Line 52">
                  <a:extLst>
                    <a:ext uri="{FF2B5EF4-FFF2-40B4-BE49-F238E27FC236}">
                      <a16:creationId xmlns:a16="http://schemas.microsoft.com/office/drawing/2014/main" id="{9525C2C3-2A81-4A7E-81C4-E2550FFE274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9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6" name="Line 53">
                  <a:extLst>
                    <a:ext uri="{FF2B5EF4-FFF2-40B4-BE49-F238E27FC236}">
                      <a16:creationId xmlns:a16="http://schemas.microsoft.com/office/drawing/2014/main" id="{C6EDEE13-FDCF-4434-9E73-FA368A2F944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1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7" name="Line 54">
                  <a:extLst>
                    <a:ext uri="{FF2B5EF4-FFF2-40B4-BE49-F238E27FC236}">
                      <a16:creationId xmlns:a16="http://schemas.microsoft.com/office/drawing/2014/main" id="{9753293A-6773-4B0E-BEFE-462575235FE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3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8" name="Line 55">
                  <a:extLst>
                    <a:ext uri="{FF2B5EF4-FFF2-40B4-BE49-F238E27FC236}">
                      <a16:creationId xmlns:a16="http://schemas.microsoft.com/office/drawing/2014/main" id="{DBC30EE6-0CD5-425F-9BAB-A1733140969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5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17" name="Line 56">
                <a:extLst>
                  <a:ext uri="{FF2B5EF4-FFF2-40B4-BE49-F238E27FC236}">
                    <a16:creationId xmlns:a16="http://schemas.microsoft.com/office/drawing/2014/main" id="{CE6A3C26-E21C-43E6-B655-1E65AA5FE1BF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>
                <a:off x="5568" y="0"/>
                <a:ext cx="0" cy="1488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" name="Group 76">
              <a:extLst>
                <a:ext uri="{FF2B5EF4-FFF2-40B4-BE49-F238E27FC236}">
                  <a16:creationId xmlns:a16="http://schemas.microsoft.com/office/drawing/2014/main" id="{6461456B-8826-40D0-B2C9-3E723AB1C3A6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3" y="559"/>
              <a:ext cx="4192" cy="1796"/>
              <a:chOff x="3" y="559"/>
              <a:chExt cx="4192" cy="1796"/>
            </a:xfrm>
          </p:grpSpPr>
          <p:sp>
            <p:nvSpPr>
              <p:cNvPr id="11" name="Line 65">
                <a:extLst>
                  <a:ext uri="{FF2B5EF4-FFF2-40B4-BE49-F238E27FC236}">
                    <a16:creationId xmlns:a16="http://schemas.microsoft.com/office/drawing/2014/main" id="{E8EE20DE-4345-44CE-A1D7-B1632073B713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>
                <a:off x="506" y="559"/>
                <a:ext cx="0" cy="1796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" name="Line 63">
                <a:extLst>
                  <a:ext uri="{FF2B5EF4-FFF2-40B4-BE49-F238E27FC236}">
                    <a16:creationId xmlns:a16="http://schemas.microsoft.com/office/drawing/2014/main" id="{83D18937-F448-4535-887A-3E1B505C1937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H="1" flipV="1">
                <a:off x="3" y="1924"/>
                <a:ext cx="3211" cy="1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" name="Line 64">
                <a:extLst>
                  <a:ext uri="{FF2B5EF4-FFF2-40B4-BE49-F238E27FC236}">
                    <a16:creationId xmlns:a16="http://schemas.microsoft.com/office/drawing/2014/main" id="{C890D9B2-87C6-42FF-B0C0-ADB78A4C3708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H="1" flipV="1">
                <a:off x="384" y="938"/>
                <a:ext cx="3811" cy="1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" name="Arc 66">
                <a:extLst>
                  <a:ext uri="{FF2B5EF4-FFF2-40B4-BE49-F238E27FC236}">
                    <a16:creationId xmlns:a16="http://schemas.microsoft.com/office/drawing/2014/main" id="{A06B1F79-AA96-490B-A315-0ADBE497EC3C}"/>
                  </a:ext>
                </a:extLst>
              </p:cNvPr>
              <p:cNvSpPr>
                <a:spLocks/>
              </p:cNvSpPr>
              <p:nvPr/>
            </p:nvSpPr>
            <p:spPr bwMode="ltGray">
              <a:xfrm rot="16200000" flipH="1">
                <a:off x="426" y="860"/>
                <a:ext cx="156" cy="157"/>
              </a:xfrm>
              <a:custGeom>
                <a:avLst/>
                <a:gdLst>
                  <a:gd name="T0" fmla="*/ 0 w 43195"/>
                  <a:gd name="T1" fmla="*/ 0 h 43200"/>
                  <a:gd name="T2" fmla="*/ 0 w 43195"/>
                  <a:gd name="T3" fmla="*/ 0 h 43200"/>
                  <a:gd name="T4" fmla="*/ 0 w 43195"/>
                  <a:gd name="T5" fmla="*/ 0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lnTo>
                      <a:pt x="21114" y="5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" name="Group 75">
              <a:extLst>
                <a:ext uri="{FF2B5EF4-FFF2-40B4-BE49-F238E27FC236}">
                  <a16:creationId xmlns:a16="http://schemas.microsoft.com/office/drawing/2014/main" id="{766BCD5F-2072-4BB5-966A-6CE33D875088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480" y="1952"/>
              <a:ext cx="3808" cy="1812"/>
              <a:chOff x="1480" y="1952"/>
              <a:chExt cx="3808" cy="1812"/>
            </a:xfrm>
          </p:grpSpPr>
          <p:sp>
            <p:nvSpPr>
              <p:cNvPr id="8" name="Line 67">
                <a:extLst>
                  <a:ext uri="{FF2B5EF4-FFF2-40B4-BE49-F238E27FC236}">
                    <a16:creationId xmlns:a16="http://schemas.microsoft.com/office/drawing/2014/main" id="{1BFE7FFB-83A3-473A-9EA5-3F2C919B1A33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V="1">
                <a:off x="1480" y="3442"/>
                <a:ext cx="380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" name="Line 68">
                <a:extLst>
                  <a:ext uri="{FF2B5EF4-FFF2-40B4-BE49-F238E27FC236}">
                    <a16:creationId xmlns:a16="http://schemas.microsoft.com/office/drawing/2014/main" id="{679D6805-0C3A-4B98-9A79-CB40E9325BDF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H="1">
                <a:off x="5172" y="1952"/>
                <a:ext cx="0" cy="181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" name="Arc 69">
                <a:extLst>
                  <a:ext uri="{FF2B5EF4-FFF2-40B4-BE49-F238E27FC236}">
                    <a16:creationId xmlns:a16="http://schemas.microsoft.com/office/drawing/2014/main" id="{2D0DB07C-CEB4-46A2-B2A8-0A95E6460C6C}"/>
                  </a:ext>
                </a:extLst>
              </p:cNvPr>
              <p:cNvSpPr>
                <a:spLocks/>
              </p:cNvSpPr>
              <p:nvPr/>
            </p:nvSpPr>
            <p:spPr bwMode="ltGray">
              <a:xfrm rot="5400000">
                <a:off x="5097" y="3347"/>
                <a:ext cx="156" cy="157"/>
              </a:xfrm>
              <a:custGeom>
                <a:avLst/>
                <a:gdLst>
                  <a:gd name="T0" fmla="*/ 0 w 43195"/>
                  <a:gd name="T1" fmla="*/ 0 h 43200"/>
                  <a:gd name="T2" fmla="*/ 0 w 43195"/>
                  <a:gd name="T3" fmla="*/ 0 h 43200"/>
                  <a:gd name="T4" fmla="*/ 0 w 43195"/>
                  <a:gd name="T5" fmla="*/ 0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lnTo>
                      <a:pt x="21114" y="5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6201" name="Rectangle 57"/>
          <p:cNvSpPr>
            <a:spLocks noGrp="1" noChangeArrowheads="1"/>
          </p:cNvSpPr>
          <p:nvPr>
            <p:ph type="ctrTitle"/>
          </p:nvPr>
        </p:nvSpPr>
        <p:spPr>
          <a:xfrm>
            <a:off x="990600" y="17526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202" name="Rectangle 58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990600" y="3309938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9" name="Rectangle 71">
            <a:extLst>
              <a:ext uri="{FF2B5EF4-FFF2-40B4-BE49-F238E27FC236}">
                <a16:creationId xmlns:a16="http://schemas.microsoft.com/office/drawing/2014/main" id="{B5D9CDF1-22D1-4474-BC21-2D9B5787B682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0" name="Rectangle 72">
            <a:extLst>
              <a:ext uri="{FF2B5EF4-FFF2-40B4-BE49-F238E27FC236}">
                <a16:creationId xmlns:a16="http://schemas.microsoft.com/office/drawing/2014/main" id="{CFF4D230-B61B-4AC0-A6AE-E8B5302AABC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" name="Rectangle 73">
            <a:extLst>
              <a:ext uri="{FF2B5EF4-FFF2-40B4-BE49-F238E27FC236}">
                <a16:creationId xmlns:a16="http://schemas.microsoft.com/office/drawing/2014/main" id="{3DB51D83-06E5-4A94-93A1-12032CBC6B5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6685BE-ECDB-49B6-A7EE-F624C6C269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77002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8">
            <a:extLst>
              <a:ext uri="{FF2B5EF4-FFF2-40B4-BE49-F238E27FC236}">
                <a16:creationId xmlns:a16="http://schemas.microsoft.com/office/drawing/2014/main" id="{6707BE6D-6B0A-492C-B067-1B0DB33E96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9">
            <a:extLst>
              <a:ext uri="{FF2B5EF4-FFF2-40B4-BE49-F238E27FC236}">
                <a16:creationId xmlns:a16="http://schemas.microsoft.com/office/drawing/2014/main" id="{C27C5A28-618E-40FF-A1B6-A316B1CC926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>
            <a:extLst>
              <a:ext uri="{FF2B5EF4-FFF2-40B4-BE49-F238E27FC236}">
                <a16:creationId xmlns:a16="http://schemas.microsoft.com/office/drawing/2014/main" id="{3FAD5CB2-6795-450C-92C3-B98D6E3F5E0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84CD92-1310-45D2-AF46-A2B79E475FB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03744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0350" y="304800"/>
            <a:ext cx="2000250" cy="5715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04800"/>
            <a:ext cx="5848350" cy="5715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8">
            <a:extLst>
              <a:ext uri="{FF2B5EF4-FFF2-40B4-BE49-F238E27FC236}">
                <a16:creationId xmlns:a16="http://schemas.microsoft.com/office/drawing/2014/main" id="{047833F7-E9DB-4F06-A74A-93023BBFFE4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9">
            <a:extLst>
              <a:ext uri="{FF2B5EF4-FFF2-40B4-BE49-F238E27FC236}">
                <a16:creationId xmlns:a16="http://schemas.microsoft.com/office/drawing/2014/main" id="{26CFCB13-4326-4A5C-824E-FAEDF4E9FF3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>
            <a:extLst>
              <a:ext uri="{FF2B5EF4-FFF2-40B4-BE49-F238E27FC236}">
                <a16:creationId xmlns:a16="http://schemas.microsoft.com/office/drawing/2014/main" id="{28F0C84C-1D03-41A6-AA19-356FF4AC944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94C699-5ECC-4B58-A5C2-78F095D7439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37077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88F1A5-A1F2-421D-A0A8-025279C8C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048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4783EC-1582-4CD0-90D8-21CBC62192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7772400" cy="1981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662D9F-ECE7-469E-9B41-09B5868D50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200" y="4038600"/>
            <a:ext cx="7772400" cy="1981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DF355C-2198-4725-8D94-62317A864F5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3CFF82-A358-4D59-BC00-A14276BF3A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A05E4C-081D-4F1E-B142-08216265E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03A83EE1-F197-448B-A1B7-23ED903B530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88282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8">
            <a:extLst>
              <a:ext uri="{FF2B5EF4-FFF2-40B4-BE49-F238E27FC236}">
                <a16:creationId xmlns:a16="http://schemas.microsoft.com/office/drawing/2014/main" id="{08C44816-4383-4690-8836-F116DCADF60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9">
            <a:extLst>
              <a:ext uri="{FF2B5EF4-FFF2-40B4-BE49-F238E27FC236}">
                <a16:creationId xmlns:a16="http://schemas.microsoft.com/office/drawing/2014/main" id="{B63879BF-76EE-4458-9AD7-B4537CECE2A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>
            <a:extLst>
              <a:ext uri="{FF2B5EF4-FFF2-40B4-BE49-F238E27FC236}">
                <a16:creationId xmlns:a16="http://schemas.microsoft.com/office/drawing/2014/main" id="{A19CC086-313B-461A-8A4C-C42FBABD56D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CA7036-AA17-425D-BA44-A016ABF99C7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96980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8">
            <a:extLst>
              <a:ext uri="{FF2B5EF4-FFF2-40B4-BE49-F238E27FC236}">
                <a16:creationId xmlns:a16="http://schemas.microsoft.com/office/drawing/2014/main" id="{DCFCA7F6-57DC-47E3-BE37-F8197AB1172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9">
            <a:extLst>
              <a:ext uri="{FF2B5EF4-FFF2-40B4-BE49-F238E27FC236}">
                <a16:creationId xmlns:a16="http://schemas.microsoft.com/office/drawing/2014/main" id="{C4D2AA29-EC03-495A-AE1F-693580490B5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>
            <a:extLst>
              <a:ext uri="{FF2B5EF4-FFF2-40B4-BE49-F238E27FC236}">
                <a16:creationId xmlns:a16="http://schemas.microsoft.com/office/drawing/2014/main" id="{B46605AD-87E0-4695-AABE-E4DBE4B0699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E7B478-66FB-4150-ADFD-770390C183C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637619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8">
            <a:extLst>
              <a:ext uri="{FF2B5EF4-FFF2-40B4-BE49-F238E27FC236}">
                <a16:creationId xmlns:a16="http://schemas.microsoft.com/office/drawing/2014/main" id="{BA540B32-DD0C-416F-A400-5CCC2BB427D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9">
            <a:extLst>
              <a:ext uri="{FF2B5EF4-FFF2-40B4-BE49-F238E27FC236}">
                <a16:creationId xmlns:a16="http://schemas.microsoft.com/office/drawing/2014/main" id="{14FFF867-8358-4EB7-9FC5-A14C2A7A935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0">
            <a:extLst>
              <a:ext uri="{FF2B5EF4-FFF2-40B4-BE49-F238E27FC236}">
                <a16:creationId xmlns:a16="http://schemas.microsoft.com/office/drawing/2014/main" id="{2D1D7FA9-EC99-4FB7-806E-D08BDF73F61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9FBDF0-4172-4981-A494-6C34DF312F0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15329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8">
            <a:extLst>
              <a:ext uri="{FF2B5EF4-FFF2-40B4-BE49-F238E27FC236}">
                <a16:creationId xmlns:a16="http://schemas.microsoft.com/office/drawing/2014/main" id="{2CCB8505-A069-4628-B93D-772C35C3DFE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9">
            <a:extLst>
              <a:ext uri="{FF2B5EF4-FFF2-40B4-BE49-F238E27FC236}">
                <a16:creationId xmlns:a16="http://schemas.microsoft.com/office/drawing/2014/main" id="{63D3C9BB-25BF-420E-9E66-CA7CD40B18D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70">
            <a:extLst>
              <a:ext uri="{FF2B5EF4-FFF2-40B4-BE49-F238E27FC236}">
                <a16:creationId xmlns:a16="http://schemas.microsoft.com/office/drawing/2014/main" id="{A1417105-5BAC-466A-9EF1-7221FD43778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33F225-C380-4436-9AFD-E9DC8751D68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0804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8">
            <a:extLst>
              <a:ext uri="{FF2B5EF4-FFF2-40B4-BE49-F238E27FC236}">
                <a16:creationId xmlns:a16="http://schemas.microsoft.com/office/drawing/2014/main" id="{5B9D11A5-E611-419D-8BED-1570411589B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9">
            <a:extLst>
              <a:ext uri="{FF2B5EF4-FFF2-40B4-BE49-F238E27FC236}">
                <a16:creationId xmlns:a16="http://schemas.microsoft.com/office/drawing/2014/main" id="{71DD539A-D7F8-4618-8E26-B66C1FC4CA3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0">
            <a:extLst>
              <a:ext uri="{FF2B5EF4-FFF2-40B4-BE49-F238E27FC236}">
                <a16:creationId xmlns:a16="http://schemas.microsoft.com/office/drawing/2014/main" id="{0B1620EC-5E62-416C-952B-BB8B3CB7C23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A6FB92-60F8-422B-B563-1DDE8EF9027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73132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8">
            <a:extLst>
              <a:ext uri="{FF2B5EF4-FFF2-40B4-BE49-F238E27FC236}">
                <a16:creationId xmlns:a16="http://schemas.microsoft.com/office/drawing/2014/main" id="{379865B0-4353-41BE-BFAD-D6886CF2597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69">
            <a:extLst>
              <a:ext uri="{FF2B5EF4-FFF2-40B4-BE49-F238E27FC236}">
                <a16:creationId xmlns:a16="http://schemas.microsoft.com/office/drawing/2014/main" id="{6B9C5B1B-38AB-4DF6-8F9C-9F70B46AF53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0">
            <a:extLst>
              <a:ext uri="{FF2B5EF4-FFF2-40B4-BE49-F238E27FC236}">
                <a16:creationId xmlns:a16="http://schemas.microsoft.com/office/drawing/2014/main" id="{DD11604F-2047-473E-B0D2-A3E371489D6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20387B-1E3A-496C-8C29-0AB81DC345D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58285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8">
            <a:extLst>
              <a:ext uri="{FF2B5EF4-FFF2-40B4-BE49-F238E27FC236}">
                <a16:creationId xmlns:a16="http://schemas.microsoft.com/office/drawing/2014/main" id="{E84B0914-8CEE-44C2-BB92-7E139662795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9">
            <a:extLst>
              <a:ext uri="{FF2B5EF4-FFF2-40B4-BE49-F238E27FC236}">
                <a16:creationId xmlns:a16="http://schemas.microsoft.com/office/drawing/2014/main" id="{C624523A-25FB-421F-B574-263863DCC22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0">
            <a:extLst>
              <a:ext uri="{FF2B5EF4-FFF2-40B4-BE49-F238E27FC236}">
                <a16:creationId xmlns:a16="http://schemas.microsoft.com/office/drawing/2014/main" id="{EE5C6D9E-177B-4E3A-BC68-3FABC7B3F58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D602C6-6574-4190-9AAE-13439F22FF8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68523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8">
            <a:extLst>
              <a:ext uri="{FF2B5EF4-FFF2-40B4-BE49-F238E27FC236}">
                <a16:creationId xmlns:a16="http://schemas.microsoft.com/office/drawing/2014/main" id="{5684CC40-B431-4E74-A2F8-413469AD264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9">
            <a:extLst>
              <a:ext uri="{FF2B5EF4-FFF2-40B4-BE49-F238E27FC236}">
                <a16:creationId xmlns:a16="http://schemas.microsoft.com/office/drawing/2014/main" id="{14D0D2E4-A470-4B31-91CB-61EC34E6283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0">
            <a:extLst>
              <a:ext uri="{FF2B5EF4-FFF2-40B4-BE49-F238E27FC236}">
                <a16:creationId xmlns:a16="http://schemas.microsoft.com/office/drawing/2014/main" id="{361CC9DC-37A3-49AA-92D0-5C2A1215071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950321-EAA6-44D1-8012-868CC209CF2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710720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552DAE6E-3C68-458D-89A1-4300B456108D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1032" name="Group 3">
              <a:extLst>
                <a:ext uri="{FF2B5EF4-FFF2-40B4-BE49-F238E27FC236}">
                  <a16:creationId xmlns:a16="http://schemas.microsoft.com/office/drawing/2014/main" id="{4B18F097-65ED-4C5E-BC19-B6303ECA6CC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grpSp>
            <p:nvGrpSpPr>
              <p:cNvPr id="1039" name="Group 4">
                <a:extLst>
                  <a:ext uri="{FF2B5EF4-FFF2-40B4-BE49-F238E27FC236}">
                    <a16:creationId xmlns:a16="http://schemas.microsoft.com/office/drawing/2014/main" id="{81907454-922C-4894-980E-03FD9829819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92"/>
                <a:ext cx="5760" cy="4032"/>
                <a:chOff x="0" y="192"/>
                <a:chExt cx="5760" cy="4032"/>
              </a:xfrm>
            </p:grpSpPr>
            <p:sp>
              <p:nvSpPr>
                <p:cNvPr id="1070" name="Line 5">
                  <a:extLst>
                    <a:ext uri="{FF2B5EF4-FFF2-40B4-BE49-F238E27FC236}">
                      <a16:creationId xmlns:a16="http://schemas.microsoft.com/office/drawing/2014/main" id="{C24B6A0B-3FED-4E72-8EDC-9065E73ECB8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9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1" name="Line 6">
                  <a:extLst>
                    <a:ext uri="{FF2B5EF4-FFF2-40B4-BE49-F238E27FC236}">
                      <a16:creationId xmlns:a16="http://schemas.microsoft.com/office/drawing/2014/main" id="{ED0EA0F1-4F91-4A0B-BFCB-06945431B37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8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2" name="Line 7">
                  <a:extLst>
                    <a:ext uri="{FF2B5EF4-FFF2-40B4-BE49-F238E27FC236}">
                      <a16:creationId xmlns:a16="http://schemas.microsoft.com/office/drawing/2014/main" id="{0B00E8B8-BA73-4F2C-A715-1EB94AB6D26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57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3" name="Line 8">
                  <a:extLst>
                    <a:ext uri="{FF2B5EF4-FFF2-40B4-BE49-F238E27FC236}">
                      <a16:creationId xmlns:a16="http://schemas.microsoft.com/office/drawing/2014/main" id="{3644FE30-B6BE-47FA-B66D-4CE7B7A0E8D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76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4" name="Line 9">
                  <a:extLst>
                    <a:ext uri="{FF2B5EF4-FFF2-40B4-BE49-F238E27FC236}">
                      <a16:creationId xmlns:a16="http://schemas.microsoft.com/office/drawing/2014/main" id="{D53F610F-8576-4D98-B7B4-335E801F14E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96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5" name="Line 10">
                  <a:extLst>
                    <a:ext uri="{FF2B5EF4-FFF2-40B4-BE49-F238E27FC236}">
                      <a16:creationId xmlns:a16="http://schemas.microsoft.com/office/drawing/2014/main" id="{8E66207A-9370-4515-9B20-AECB143ECDC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15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6" name="Line 11">
                  <a:extLst>
                    <a:ext uri="{FF2B5EF4-FFF2-40B4-BE49-F238E27FC236}">
                      <a16:creationId xmlns:a16="http://schemas.microsoft.com/office/drawing/2014/main" id="{474AE7AB-F362-4D06-8D58-99FF684E73A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34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7" name="Line 12">
                  <a:extLst>
                    <a:ext uri="{FF2B5EF4-FFF2-40B4-BE49-F238E27FC236}">
                      <a16:creationId xmlns:a16="http://schemas.microsoft.com/office/drawing/2014/main" id="{B0F16555-89CA-4BBC-9A78-BD5C5279C3D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53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8" name="Line 13">
                  <a:extLst>
                    <a:ext uri="{FF2B5EF4-FFF2-40B4-BE49-F238E27FC236}">
                      <a16:creationId xmlns:a16="http://schemas.microsoft.com/office/drawing/2014/main" id="{B3CB258F-CE7C-4163-B2B9-6134458E40C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72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9" name="Line 14">
                  <a:extLst>
                    <a:ext uri="{FF2B5EF4-FFF2-40B4-BE49-F238E27FC236}">
                      <a16:creationId xmlns:a16="http://schemas.microsoft.com/office/drawing/2014/main" id="{362893B7-5FC5-4A68-B669-4C359E9CB46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92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0" name="Line 15">
                  <a:extLst>
                    <a:ext uri="{FF2B5EF4-FFF2-40B4-BE49-F238E27FC236}">
                      <a16:creationId xmlns:a16="http://schemas.microsoft.com/office/drawing/2014/main" id="{E053D416-03B8-4579-87ED-9961CD7E63C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11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1" name="Line 16">
                  <a:extLst>
                    <a:ext uri="{FF2B5EF4-FFF2-40B4-BE49-F238E27FC236}">
                      <a16:creationId xmlns:a16="http://schemas.microsoft.com/office/drawing/2014/main" id="{2C7D79D1-2EAA-4906-A433-CB81EE8B077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30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2" name="Line 17">
                  <a:extLst>
                    <a:ext uri="{FF2B5EF4-FFF2-40B4-BE49-F238E27FC236}">
                      <a16:creationId xmlns:a16="http://schemas.microsoft.com/office/drawing/2014/main" id="{25A2B640-929E-4BA2-9FC3-57DE7DE3782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49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3" name="Line 18">
                  <a:extLst>
                    <a:ext uri="{FF2B5EF4-FFF2-40B4-BE49-F238E27FC236}">
                      <a16:creationId xmlns:a16="http://schemas.microsoft.com/office/drawing/2014/main" id="{93CAFF04-39D9-4A0C-A588-65054877F00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68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4" name="Line 19">
                  <a:extLst>
                    <a:ext uri="{FF2B5EF4-FFF2-40B4-BE49-F238E27FC236}">
                      <a16:creationId xmlns:a16="http://schemas.microsoft.com/office/drawing/2014/main" id="{A0FD6D8D-94C5-4574-81C0-0AECA866A6E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88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5" name="Line 20">
                  <a:extLst>
                    <a:ext uri="{FF2B5EF4-FFF2-40B4-BE49-F238E27FC236}">
                      <a16:creationId xmlns:a16="http://schemas.microsoft.com/office/drawing/2014/main" id="{CB2DBE68-F1FD-49F2-9CC0-A04013FB3B5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07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6" name="Line 21">
                  <a:extLst>
                    <a:ext uri="{FF2B5EF4-FFF2-40B4-BE49-F238E27FC236}">
                      <a16:creationId xmlns:a16="http://schemas.microsoft.com/office/drawing/2014/main" id="{FA46151C-A898-497D-8A11-DBC8A311A98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26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7" name="Line 22">
                  <a:extLst>
                    <a:ext uri="{FF2B5EF4-FFF2-40B4-BE49-F238E27FC236}">
                      <a16:creationId xmlns:a16="http://schemas.microsoft.com/office/drawing/2014/main" id="{E7D0112C-9552-48BC-B114-FE8E531C0B2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45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8" name="Line 23">
                  <a:extLst>
                    <a:ext uri="{FF2B5EF4-FFF2-40B4-BE49-F238E27FC236}">
                      <a16:creationId xmlns:a16="http://schemas.microsoft.com/office/drawing/2014/main" id="{E18FD1CD-9EEA-46B8-B1F7-30B6E714B21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64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9" name="Line 24">
                  <a:extLst>
                    <a:ext uri="{FF2B5EF4-FFF2-40B4-BE49-F238E27FC236}">
                      <a16:creationId xmlns:a16="http://schemas.microsoft.com/office/drawing/2014/main" id="{17DB7BDC-9793-439E-94A4-8740767E00D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84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90" name="Line 25">
                  <a:extLst>
                    <a:ext uri="{FF2B5EF4-FFF2-40B4-BE49-F238E27FC236}">
                      <a16:creationId xmlns:a16="http://schemas.microsoft.com/office/drawing/2014/main" id="{AFB267D7-998B-4608-84C0-B425E1A3EB8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403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91" name="Line 26">
                  <a:extLst>
                    <a:ext uri="{FF2B5EF4-FFF2-40B4-BE49-F238E27FC236}">
                      <a16:creationId xmlns:a16="http://schemas.microsoft.com/office/drawing/2014/main" id="{1AB8ACDB-46BB-4004-AB7B-F0B0C96E67E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422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040" name="Group 27">
                <a:extLst>
                  <a:ext uri="{FF2B5EF4-FFF2-40B4-BE49-F238E27FC236}">
                    <a16:creationId xmlns:a16="http://schemas.microsoft.com/office/drawing/2014/main" id="{0404B618-4628-4DD1-8F48-F2A3FC391D9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92" y="0"/>
                <a:ext cx="5376" cy="4320"/>
                <a:chOff x="192" y="0"/>
                <a:chExt cx="5376" cy="4320"/>
              </a:xfrm>
            </p:grpSpPr>
            <p:sp>
              <p:nvSpPr>
                <p:cNvPr id="1041" name="Line 28">
                  <a:extLst>
                    <a:ext uri="{FF2B5EF4-FFF2-40B4-BE49-F238E27FC236}">
                      <a16:creationId xmlns:a16="http://schemas.microsoft.com/office/drawing/2014/main" id="{E00E4E5B-DD05-4214-A118-309A8F062AF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2" name="Line 29">
                  <a:extLst>
                    <a:ext uri="{FF2B5EF4-FFF2-40B4-BE49-F238E27FC236}">
                      <a16:creationId xmlns:a16="http://schemas.microsoft.com/office/drawing/2014/main" id="{68722909-573C-4F0E-A610-4170DB053DF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3" name="Line 30">
                  <a:extLst>
                    <a:ext uri="{FF2B5EF4-FFF2-40B4-BE49-F238E27FC236}">
                      <a16:creationId xmlns:a16="http://schemas.microsoft.com/office/drawing/2014/main" id="{E55D38F2-170A-475E-94DD-427C0EB0AA7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4" name="Line 31">
                  <a:extLst>
                    <a:ext uri="{FF2B5EF4-FFF2-40B4-BE49-F238E27FC236}">
                      <a16:creationId xmlns:a16="http://schemas.microsoft.com/office/drawing/2014/main" id="{DF34D8D1-336E-4287-929B-9BDBF88E1D7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7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5" name="Line 32">
                  <a:extLst>
                    <a:ext uri="{FF2B5EF4-FFF2-40B4-BE49-F238E27FC236}">
                      <a16:creationId xmlns:a16="http://schemas.microsoft.com/office/drawing/2014/main" id="{413B4056-E4B8-41DD-90BA-B1563A7CDB4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96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6" name="Line 33">
                  <a:extLst>
                    <a:ext uri="{FF2B5EF4-FFF2-40B4-BE49-F238E27FC236}">
                      <a16:creationId xmlns:a16="http://schemas.microsoft.com/office/drawing/2014/main" id="{5162082F-CF9F-4E02-BB50-98B6AE29B0A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15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7" name="Line 34">
                  <a:extLst>
                    <a:ext uri="{FF2B5EF4-FFF2-40B4-BE49-F238E27FC236}">
                      <a16:creationId xmlns:a16="http://schemas.microsoft.com/office/drawing/2014/main" id="{D9F209DA-9750-4D9E-AD5B-8517D9D6797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34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8" name="Line 35">
                  <a:extLst>
                    <a:ext uri="{FF2B5EF4-FFF2-40B4-BE49-F238E27FC236}">
                      <a16:creationId xmlns:a16="http://schemas.microsoft.com/office/drawing/2014/main" id="{EA07F0E3-B735-47BF-9987-6F43481DA69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53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9" name="Line 36">
                  <a:extLst>
                    <a:ext uri="{FF2B5EF4-FFF2-40B4-BE49-F238E27FC236}">
                      <a16:creationId xmlns:a16="http://schemas.microsoft.com/office/drawing/2014/main" id="{5962CABE-A2AB-4022-84C6-7CB4968EDE3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72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0" name="Line 37">
                  <a:extLst>
                    <a:ext uri="{FF2B5EF4-FFF2-40B4-BE49-F238E27FC236}">
                      <a16:creationId xmlns:a16="http://schemas.microsoft.com/office/drawing/2014/main" id="{49035AFF-4AAB-4995-9942-B4524D8E3E8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92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1" name="Line 38">
                  <a:extLst>
                    <a:ext uri="{FF2B5EF4-FFF2-40B4-BE49-F238E27FC236}">
                      <a16:creationId xmlns:a16="http://schemas.microsoft.com/office/drawing/2014/main" id="{3CD08784-44B1-42E6-818C-7185CE5613D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11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2" name="Line 39">
                  <a:extLst>
                    <a:ext uri="{FF2B5EF4-FFF2-40B4-BE49-F238E27FC236}">
                      <a16:creationId xmlns:a16="http://schemas.microsoft.com/office/drawing/2014/main" id="{3438847B-E3D8-406D-874C-96F65AF5B06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30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3" name="Line 40">
                  <a:extLst>
                    <a:ext uri="{FF2B5EF4-FFF2-40B4-BE49-F238E27FC236}">
                      <a16:creationId xmlns:a16="http://schemas.microsoft.com/office/drawing/2014/main" id="{6682F76D-E082-4FB3-83C2-F3B56FD4488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49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4" name="Line 41">
                  <a:extLst>
                    <a:ext uri="{FF2B5EF4-FFF2-40B4-BE49-F238E27FC236}">
                      <a16:creationId xmlns:a16="http://schemas.microsoft.com/office/drawing/2014/main" id="{3342577F-3F09-4076-8CE8-820DEA06BC0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68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5" name="Line 42">
                  <a:extLst>
                    <a:ext uri="{FF2B5EF4-FFF2-40B4-BE49-F238E27FC236}">
                      <a16:creationId xmlns:a16="http://schemas.microsoft.com/office/drawing/2014/main" id="{56EFB08F-7E6F-415D-8D60-6293FA90194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88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6" name="Line 43">
                  <a:extLst>
                    <a:ext uri="{FF2B5EF4-FFF2-40B4-BE49-F238E27FC236}">
                      <a16:creationId xmlns:a16="http://schemas.microsoft.com/office/drawing/2014/main" id="{34AF76CC-0F99-4612-9948-B718E500D0F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07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7" name="Line 44">
                  <a:extLst>
                    <a:ext uri="{FF2B5EF4-FFF2-40B4-BE49-F238E27FC236}">
                      <a16:creationId xmlns:a16="http://schemas.microsoft.com/office/drawing/2014/main" id="{F4FE22B0-B2CB-4B71-83CE-5D323CF619A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26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8" name="Line 45">
                  <a:extLst>
                    <a:ext uri="{FF2B5EF4-FFF2-40B4-BE49-F238E27FC236}">
                      <a16:creationId xmlns:a16="http://schemas.microsoft.com/office/drawing/2014/main" id="{AFD44D35-BCCF-483A-9AAB-3705E98D505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45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9" name="Line 46">
                  <a:extLst>
                    <a:ext uri="{FF2B5EF4-FFF2-40B4-BE49-F238E27FC236}">
                      <a16:creationId xmlns:a16="http://schemas.microsoft.com/office/drawing/2014/main" id="{406F184F-A34A-4220-9C64-F6DEDDE378C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64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0" name="Line 47">
                  <a:extLst>
                    <a:ext uri="{FF2B5EF4-FFF2-40B4-BE49-F238E27FC236}">
                      <a16:creationId xmlns:a16="http://schemas.microsoft.com/office/drawing/2014/main" id="{D82044CF-4F30-4A1D-875D-DE89BBB187B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84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1" name="Line 48">
                  <a:extLst>
                    <a:ext uri="{FF2B5EF4-FFF2-40B4-BE49-F238E27FC236}">
                      <a16:creationId xmlns:a16="http://schemas.microsoft.com/office/drawing/2014/main" id="{A4920A13-EDC9-4313-8A4F-D5427AE34C1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03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2" name="Line 49">
                  <a:extLst>
                    <a:ext uri="{FF2B5EF4-FFF2-40B4-BE49-F238E27FC236}">
                      <a16:creationId xmlns:a16="http://schemas.microsoft.com/office/drawing/2014/main" id="{67C58C81-D6D3-4025-9552-8D642F711A1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22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3" name="Line 50">
                  <a:extLst>
                    <a:ext uri="{FF2B5EF4-FFF2-40B4-BE49-F238E27FC236}">
                      <a16:creationId xmlns:a16="http://schemas.microsoft.com/office/drawing/2014/main" id="{DF287603-D1B0-4D75-9F88-F3AA4940EF1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41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4" name="Line 51">
                  <a:extLst>
                    <a:ext uri="{FF2B5EF4-FFF2-40B4-BE49-F238E27FC236}">
                      <a16:creationId xmlns:a16="http://schemas.microsoft.com/office/drawing/2014/main" id="{8C55C810-F855-4BF2-9D8C-45501F6A955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60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5" name="Line 52">
                  <a:extLst>
                    <a:ext uri="{FF2B5EF4-FFF2-40B4-BE49-F238E27FC236}">
                      <a16:creationId xmlns:a16="http://schemas.microsoft.com/office/drawing/2014/main" id="{CDA4C99D-785C-43D6-A037-099A48E4B66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80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6" name="Line 53">
                  <a:extLst>
                    <a:ext uri="{FF2B5EF4-FFF2-40B4-BE49-F238E27FC236}">
                      <a16:creationId xmlns:a16="http://schemas.microsoft.com/office/drawing/2014/main" id="{FD027976-923A-4EA7-8948-0CF1318CAC5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9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7" name="Line 54">
                  <a:extLst>
                    <a:ext uri="{FF2B5EF4-FFF2-40B4-BE49-F238E27FC236}">
                      <a16:creationId xmlns:a16="http://schemas.microsoft.com/office/drawing/2014/main" id="{343A1829-9046-4939-8DB6-00605E5B36B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1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8" name="Line 55">
                  <a:extLst>
                    <a:ext uri="{FF2B5EF4-FFF2-40B4-BE49-F238E27FC236}">
                      <a16:creationId xmlns:a16="http://schemas.microsoft.com/office/drawing/2014/main" id="{93271950-6189-4E0D-B72E-354F27E1392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3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9" name="Line 56">
                  <a:extLst>
                    <a:ext uri="{FF2B5EF4-FFF2-40B4-BE49-F238E27FC236}">
                      <a16:creationId xmlns:a16="http://schemas.microsoft.com/office/drawing/2014/main" id="{94B5F8FF-5E76-41A9-B9DB-4BC1A3D9D9F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5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1033" name="Rectangle 57" descr="60%">
              <a:extLst>
                <a:ext uri="{FF2B5EF4-FFF2-40B4-BE49-F238E27FC236}">
                  <a16:creationId xmlns:a16="http://schemas.microsoft.com/office/drawing/2014/main" id="{4C29CFC2-6E4C-4202-9F1D-160A4BA23BAB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2112" y="0"/>
              <a:ext cx="3648" cy="96"/>
            </a:xfrm>
            <a:prstGeom prst="rect">
              <a:avLst/>
            </a:prstGeom>
            <a:blipFill dpi="0" rotWithShape="0">
              <a:blip r:embed="rId14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34" name="Line 58">
              <a:extLst>
                <a:ext uri="{FF2B5EF4-FFF2-40B4-BE49-F238E27FC236}">
                  <a16:creationId xmlns:a16="http://schemas.microsoft.com/office/drawing/2014/main" id="{59AD442B-6541-4E23-82E3-82272857F309}"/>
                </a:ext>
              </a:extLst>
            </p:cNvPr>
            <p:cNvSpPr>
              <a:spLocks noChangeShapeType="1"/>
            </p:cNvSpPr>
            <p:nvPr/>
          </p:nvSpPr>
          <p:spPr bwMode="ltGray">
            <a:xfrm>
              <a:off x="5568" y="0"/>
              <a:ext cx="0" cy="1488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035" name="Group 59">
              <a:extLst>
                <a:ext uri="{FF2B5EF4-FFF2-40B4-BE49-F238E27FC236}">
                  <a16:creationId xmlns:a16="http://schemas.microsoft.com/office/drawing/2014/main" id="{1AFB57CB-B467-496F-9576-A2DF18FCFA5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1" y="892"/>
              <a:ext cx="1124" cy="1464"/>
              <a:chOff x="96" y="916"/>
              <a:chExt cx="2208" cy="2876"/>
            </a:xfrm>
          </p:grpSpPr>
          <p:sp>
            <p:nvSpPr>
              <p:cNvPr id="1036" name="Line 60">
                <a:extLst>
                  <a:ext uri="{FF2B5EF4-FFF2-40B4-BE49-F238E27FC236}">
                    <a16:creationId xmlns:a16="http://schemas.microsoft.com/office/drawing/2014/main" id="{4BF7841A-D03E-451C-B37D-50C28E643557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H="1">
                <a:off x="96" y="1038"/>
                <a:ext cx="220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7" name="Line 61">
                <a:extLst>
                  <a:ext uri="{FF2B5EF4-FFF2-40B4-BE49-F238E27FC236}">
                    <a16:creationId xmlns:a16="http://schemas.microsoft.com/office/drawing/2014/main" id="{9A1F9F8A-E73F-4410-A3A4-EC5EAFDB2744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>
                <a:off x="336" y="920"/>
                <a:ext cx="0" cy="287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8" name="Arc 62">
                <a:extLst>
                  <a:ext uri="{FF2B5EF4-FFF2-40B4-BE49-F238E27FC236}">
                    <a16:creationId xmlns:a16="http://schemas.microsoft.com/office/drawing/2014/main" id="{8DBD8068-FD2A-4DE9-A1A9-97F2E5DAC740}"/>
                  </a:ext>
                </a:extLst>
              </p:cNvPr>
              <p:cNvSpPr>
                <a:spLocks/>
              </p:cNvSpPr>
              <p:nvPr/>
            </p:nvSpPr>
            <p:spPr bwMode="ltGray">
              <a:xfrm flipH="1">
                <a:off x="218" y="916"/>
                <a:ext cx="238" cy="240"/>
              </a:xfrm>
              <a:custGeom>
                <a:avLst/>
                <a:gdLst>
                  <a:gd name="T0" fmla="*/ 0 w 43195"/>
                  <a:gd name="T1" fmla="*/ 0 h 43200"/>
                  <a:gd name="T2" fmla="*/ 0 w 43195"/>
                  <a:gd name="T3" fmla="*/ 0 h 43200"/>
                  <a:gd name="T4" fmla="*/ 0 w 43195"/>
                  <a:gd name="T5" fmla="*/ 0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lnTo>
                      <a:pt x="21114" y="5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1027" name="Rectangle 63">
            <a:extLst>
              <a:ext uri="{FF2B5EF4-FFF2-40B4-BE49-F238E27FC236}">
                <a16:creationId xmlns:a16="http://schemas.microsoft.com/office/drawing/2014/main" id="{CDDC37E8-05C0-4C71-A304-40E4DF89EE2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3048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Rectangle 64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BB18A178-9689-42EA-B838-C3E7D93C06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9050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92" name="Rectangle 68">
            <a:extLst>
              <a:ext uri="{FF2B5EF4-FFF2-40B4-BE49-F238E27FC236}">
                <a16:creationId xmlns:a16="http://schemas.microsoft.com/office/drawing/2014/main" id="{C89879D1-0821-4065-B8D8-A0578EAACD2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93" name="Rectangle 69">
            <a:extLst>
              <a:ext uri="{FF2B5EF4-FFF2-40B4-BE49-F238E27FC236}">
                <a16:creationId xmlns:a16="http://schemas.microsoft.com/office/drawing/2014/main" id="{A009F1CB-71D6-480D-BA78-5D4E37E1282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94" name="Rectangle 70">
            <a:extLst>
              <a:ext uri="{FF2B5EF4-FFF2-40B4-BE49-F238E27FC236}">
                <a16:creationId xmlns:a16="http://schemas.microsoft.com/office/drawing/2014/main" id="{FFE68323-AD72-468F-9D84-72C3CE00159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62AAF830-2496-467D-8486-D9F2AEA42C2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  <p:sldLayoutId id="2147483759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10000"/>
        <a:buFont typeface="Wingdings" panose="05000000000000000000" pitchFamily="2" charset="2"/>
        <a:buBlip>
          <a:blip r:embed="rId15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95000"/>
        <a:buFont typeface="Wingdings" panose="05000000000000000000" pitchFamily="2" charset="2"/>
        <a:buChar char="w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DAD80496-B798-4810-9CBA-BFFAA6E3837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 sz="3200" dirty="0"/>
              <a:t>CS2011 Introduction to Programming I</a:t>
            </a:r>
            <a:br>
              <a:rPr lang="en-US" altLang="en-US" sz="3200" dirty="0"/>
            </a:br>
            <a:r>
              <a:rPr lang="en-US" altLang="en-US" sz="2400" dirty="0"/>
              <a:t>Loop Statements (I)</a:t>
            </a:r>
          </a:p>
        </p:txBody>
      </p:sp>
      <p:sp>
        <p:nvSpPr>
          <p:cNvPr id="4099" name="Rectangle 3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7823ADCE-945F-4BDE-B272-EDA10F51B41F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990600" y="3962400"/>
            <a:ext cx="6400800" cy="1100138"/>
          </a:xfrm>
        </p:spPr>
        <p:txBody>
          <a:bodyPr/>
          <a:lstStyle/>
          <a:p>
            <a:pPr algn="r" eaLnBrk="1" hangingPunct="1"/>
            <a:r>
              <a:rPr lang="en-US" altLang="en-US" sz="2400"/>
              <a:t>Chengyu Sun</a:t>
            </a:r>
          </a:p>
          <a:p>
            <a:pPr algn="r" eaLnBrk="1" hangingPunct="1"/>
            <a:r>
              <a:rPr lang="en-US" altLang="en-US" sz="2400"/>
              <a:t>California State University, Los Angeles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18C88E-4018-45E0-91E4-85D5BD309E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Bin2Dec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67A6AF-0E32-4498-8A8F-4D1A797030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5000"/>
            <a:ext cx="7772400" cy="1828800"/>
          </a:xfrm>
        </p:spPr>
        <p:txBody>
          <a:bodyPr/>
          <a:lstStyle/>
          <a:p>
            <a:r>
              <a:rPr lang="en-US" dirty="0"/>
              <a:t>Calculate the decimal value of a given binary number</a:t>
            </a:r>
          </a:p>
          <a:p>
            <a:r>
              <a:rPr lang="en-US" dirty="0"/>
              <a:t>For example: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CDF77C6-CCEE-4703-A46A-70F1AE0FAD2B}"/>
              </a:ext>
            </a:extLst>
          </p:cNvPr>
          <p:cNvSpPr txBox="1"/>
          <p:nvPr/>
        </p:nvSpPr>
        <p:spPr>
          <a:xfrm>
            <a:off x="1600200" y="3886200"/>
            <a:ext cx="569899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1101 = 1 x 2</a:t>
            </a:r>
            <a:r>
              <a:rPr lang="en-US" baseline="30000" dirty="0"/>
              <a:t>0</a:t>
            </a:r>
            <a:r>
              <a:rPr lang="en-US" dirty="0"/>
              <a:t> + 0 x 2</a:t>
            </a:r>
            <a:r>
              <a:rPr lang="en-US" baseline="30000" dirty="0"/>
              <a:t>1</a:t>
            </a:r>
            <a:r>
              <a:rPr lang="en-US" dirty="0"/>
              <a:t> + 1 x 2</a:t>
            </a:r>
            <a:r>
              <a:rPr lang="en-US" baseline="30000" dirty="0"/>
              <a:t>2</a:t>
            </a:r>
            <a:r>
              <a:rPr lang="en-US" dirty="0"/>
              <a:t> + 1 x 2</a:t>
            </a:r>
            <a:r>
              <a:rPr lang="en-US" baseline="30000" dirty="0"/>
              <a:t>3</a:t>
            </a:r>
          </a:p>
          <a:p>
            <a:r>
              <a:rPr lang="en-US" dirty="0"/>
              <a:t>        = 1 x 1 + 0 x 2 + 1 x 4 + 1 x 8</a:t>
            </a:r>
          </a:p>
          <a:p>
            <a:r>
              <a:rPr lang="en-US" dirty="0"/>
              <a:t>        = 1 + 0 + 4 + 8</a:t>
            </a:r>
          </a:p>
          <a:p>
            <a:r>
              <a:rPr lang="en-US" dirty="0"/>
              <a:t>        = 13</a:t>
            </a:r>
          </a:p>
        </p:txBody>
      </p:sp>
    </p:spTree>
    <p:extLst>
      <p:ext uri="{BB962C8B-B14F-4D97-AF65-F5344CB8AC3E}">
        <p14:creationId xmlns:p14="http://schemas.microsoft.com/office/powerpoint/2010/main" val="3954039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125A63-C913-486F-BF80-EA0CE24169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Construct the Loop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EDDF70-A54B-4CAE-857D-4BE0212869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Find the </a:t>
            </a:r>
            <a:r>
              <a:rPr lang="en-US" i="1" dirty="0"/>
              <a:t>repeating pattern</a:t>
            </a:r>
            <a:r>
              <a:rPr lang="en-US" dirty="0"/>
              <a:t> and decide  </a:t>
            </a:r>
            <a:r>
              <a:rPr lang="en-US" i="1" dirty="0"/>
              <a:t>the unit of work</a:t>
            </a:r>
            <a:r>
              <a:rPr lang="en-US" dirty="0"/>
              <a:t> done in each iteration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Initial state ??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Change of state ??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Loop condition ??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10798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98A46F-BEA1-4678-91FB-FD64CD58FC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Addition Quiz Revisited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4611DD-3507-4CCA-837E-7C72C69F6A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program asks if the user wants to continue after each question</a:t>
            </a:r>
          </a:p>
          <a:p>
            <a:pPr lvl="1"/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"Y"</a:t>
            </a:r>
            <a:r>
              <a:rPr lang="en-US" dirty="0"/>
              <a:t> or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"y"</a:t>
            </a:r>
            <a:r>
              <a:rPr lang="en-US" dirty="0"/>
              <a:t> : create another question</a:t>
            </a:r>
          </a:p>
          <a:p>
            <a:pPr lvl="1"/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"N"</a:t>
            </a:r>
            <a:r>
              <a:rPr lang="en-US" dirty="0"/>
              <a:t> or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"n"</a:t>
            </a:r>
            <a:r>
              <a:rPr lang="en-US" dirty="0"/>
              <a:t>: exit</a:t>
            </a:r>
          </a:p>
        </p:txBody>
      </p:sp>
    </p:spTree>
    <p:extLst>
      <p:ext uri="{BB962C8B-B14F-4D97-AF65-F5344CB8AC3E}">
        <p14:creationId xmlns:p14="http://schemas.microsoft.com/office/powerpoint/2010/main" val="12953541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>
            <a:extLst>
              <a:ext uri="{FF2B5EF4-FFF2-40B4-BE49-F238E27FC236}">
                <a16:creationId xmlns:a16="http://schemas.microsoft.com/office/drawing/2014/main" id="{02A20F91-B7F6-47EE-8181-93D85B6DCB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do … while</a:t>
            </a:r>
            <a:r>
              <a:rPr lang="en-US" altLang="en-US" dirty="0"/>
              <a:t> statement</a:t>
            </a:r>
          </a:p>
        </p:txBody>
      </p:sp>
      <p:sp>
        <p:nvSpPr>
          <p:cNvPr id="152579" name="Rectangle 3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47E5D5CE-D425-4C7F-BF80-76A0746C0383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838200" y="3810000"/>
            <a:ext cx="7772400" cy="2438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800" dirty="0"/>
              <a:t>It's like a while loop except that the statement(s) will be executed at least once </a:t>
            </a:r>
          </a:p>
          <a:p>
            <a:pPr>
              <a:lnSpc>
                <a:spcPct val="90000"/>
              </a:lnSpc>
            </a:pPr>
            <a:r>
              <a:rPr lang="en-US" altLang="en-US" sz="2800" dirty="0"/>
              <a:t>Notice the </a:t>
            </a: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en-US" altLang="en-US" sz="2800" dirty="0"/>
              <a:t> at the end</a:t>
            </a:r>
          </a:p>
          <a:p>
            <a:pPr>
              <a:lnSpc>
                <a:spcPct val="90000"/>
              </a:lnSpc>
            </a:pPr>
            <a:r>
              <a:rPr lang="en-US" altLang="en-US" sz="2800" dirty="0"/>
              <a:t>Flow chart ??</a:t>
            </a:r>
          </a:p>
          <a:p>
            <a:pPr>
              <a:lnSpc>
                <a:spcPct val="90000"/>
              </a:lnSpc>
            </a:pPr>
            <a:r>
              <a:rPr lang="en-US" altLang="en-US" sz="2800" dirty="0" err="1"/>
              <a:t>AdditionQuiz</a:t>
            </a:r>
            <a:r>
              <a:rPr lang="en-US" altLang="en-US" sz="2800" dirty="0"/>
              <a:t> is more </a:t>
            </a:r>
            <a:r>
              <a:rPr lang="en-US" altLang="en-US" sz="2800" i="1" dirty="0"/>
              <a:t>natural</a:t>
            </a:r>
            <a:r>
              <a:rPr lang="en-US" altLang="en-US" sz="2800" dirty="0"/>
              <a:t> with </a:t>
            </a:r>
            <a:r>
              <a:rPr lang="en-US" alt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do…while</a:t>
            </a:r>
          </a:p>
        </p:txBody>
      </p:sp>
      <p:sp>
        <p:nvSpPr>
          <p:cNvPr id="152581" name="Text Box 5">
            <a:extLst>
              <a:ext uri="{FF2B5EF4-FFF2-40B4-BE49-F238E27FC236}">
                <a16:creationId xmlns:a16="http://schemas.microsoft.com/office/drawing/2014/main" id="{AC9077E3-1CD4-4AEF-8D8D-EBF71DB112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2199" y="1828800"/>
            <a:ext cx="5343001" cy="1538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en-US" altLang="en-US" sz="2800" b="1" dirty="0">
                <a:solidFill>
                  <a:schemeClr val="tx2"/>
                </a:solidFill>
              </a:rPr>
              <a:t>do {</a:t>
            </a:r>
          </a:p>
          <a:p>
            <a:pPr>
              <a:spcAft>
                <a:spcPts val="600"/>
              </a:spcAft>
            </a:pPr>
            <a:r>
              <a:rPr lang="en-US" altLang="en-US" sz="2800" dirty="0"/>
              <a:t>    </a:t>
            </a:r>
            <a:r>
              <a:rPr lang="en-US" altLang="en-US" sz="2800" i="1" dirty="0"/>
              <a:t>statement(s)</a:t>
            </a:r>
            <a:endParaRPr lang="en-US" altLang="en-US" sz="2800" dirty="0"/>
          </a:p>
          <a:p>
            <a:pPr>
              <a:spcAft>
                <a:spcPts val="600"/>
              </a:spcAft>
            </a:pPr>
            <a:r>
              <a:rPr lang="en-US" altLang="en-US" sz="2800" b="1" dirty="0">
                <a:solidFill>
                  <a:schemeClr val="tx2"/>
                </a:solidFill>
              </a:rPr>
              <a:t>} while (</a:t>
            </a:r>
            <a:r>
              <a:rPr lang="en-US" altLang="en-US" sz="2800" i="1" dirty="0"/>
              <a:t> </a:t>
            </a:r>
            <a:r>
              <a:rPr lang="en-US" altLang="en-US" sz="2800" i="1" dirty="0" err="1"/>
              <a:t>boolean</a:t>
            </a:r>
            <a:r>
              <a:rPr lang="en-US" altLang="en-US" sz="2800" i="1" dirty="0"/>
              <a:t>-expression </a:t>
            </a:r>
            <a:r>
              <a:rPr lang="en-US" altLang="en-US" sz="2800" b="1" dirty="0">
                <a:solidFill>
                  <a:schemeClr val="tx2"/>
                </a:solidFill>
              </a:rPr>
              <a:t>);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0F02F1-A4CD-4420-8742-2F63B9194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Certain Things Can Be Done by Both Human and Computer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C77A83-F63B-4004-A1B7-F506935070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 example, in our labs we have done: convert mile to kilometer, sort three numbers, calculate the decimal value of a 4-digit binary number …</a:t>
            </a:r>
          </a:p>
        </p:txBody>
      </p:sp>
    </p:spTree>
    <p:extLst>
      <p:ext uri="{BB962C8B-B14F-4D97-AF65-F5344CB8AC3E}">
        <p14:creationId xmlns:p14="http://schemas.microsoft.com/office/powerpoint/2010/main" val="27324257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D0A8B1-496C-4FC6-AF8C-BA15317088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Certain Things Are More Suitable for Computers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88B3CC-06DC-4779-9BDE-876196D282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Display "Welcome to Java" a thousand times</a:t>
            </a:r>
          </a:p>
          <a:p>
            <a:r>
              <a:rPr lang="en-US" dirty="0"/>
              <a:t>Sort one million numbers</a:t>
            </a:r>
          </a:p>
          <a:p>
            <a:r>
              <a:rPr lang="en-US" dirty="0"/>
              <a:t>… …</a:t>
            </a:r>
          </a:p>
          <a:p>
            <a:r>
              <a:rPr lang="en-US" i="1" dirty="0"/>
              <a:t>Loop statements</a:t>
            </a:r>
            <a:r>
              <a:rPr lang="en-US" dirty="0"/>
              <a:t> allow us to make computers do what they do best: </a:t>
            </a:r>
            <a:r>
              <a:rPr lang="en-US" i="1" dirty="0"/>
              <a:t>repetitive work at very high speed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06038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18EFBA-EC35-4BC7-844C-D33A94858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Welcome20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FA8308-594E-436A-96AF-58D1A5F0CD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Display "Welcome to Java" 20 times</a:t>
            </a:r>
          </a:p>
        </p:txBody>
      </p:sp>
    </p:spTree>
    <p:extLst>
      <p:ext uri="{BB962C8B-B14F-4D97-AF65-F5344CB8AC3E}">
        <p14:creationId xmlns:p14="http://schemas.microsoft.com/office/powerpoint/2010/main" val="3696296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B74304-803A-49E6-943C-476E495341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dirty="0"/>
              <a:t> statement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2B36DB-BC74-4BC8-A3AB-69C9973927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581400"/>
            <a:ext cx="7772400" cy="2514600"/>
          </a:xfrm>
        </p:spPr>
        <p:txBody>
          <a:bodyPr/>
          <a:lstStyle/>
          <a:p>
            <a:r>
              <a:rPr lang="en-US" sz="2800" dirty="0"/>
              <a:t>If the </a:t>
            </a:r>
            <a:r>
              <a:rPr lang="en-US" sz="2800" dirty="0" err="1"/>
              <a:t>boolean</a:t>
            </a:r>
            <a:r>
              <a:rPr lang="en-US" sz="2800" dirty="0"/>
              <a:t> expression evaluates to true, execute the statement(s) in 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{}</a:t>
            </a:r>
            <a:r>
              <a:rPr lang="en-US" sz="2800" dirty="0">
                <a:cs typeface="Courier New" panose="02070309020205020404" pitchFamily="49" charset="0"/>
              </a:rPr>
              <a:t>; </a:t>
            </a:r>
            <a:r>
              <a:rPr lang="en-US" sz="2800" u="sng" dirty="0">
                <a:cs typeface="Courier New" panose="02070309020205020404" pitchFamily="49" charset="0"/>
              </a:rPr>
              <a:t>repeat until the condition is no longer true</a:t>
            </a:r>
          </a:p>
          <a:p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{}</a:t>
            </a:r>
            <a:r>
              <a:rPr lang="en-US" sz="2800" dirty="0"/>
              <a:t> can be omitted if there's only one statement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3138265-7BAE-47F4-A601-FA9919231F8D}"/>
              </a:ext>
            </a:extLst>
          </p:cNvPr>
          <p:cNvSpPr/>
          <p:nvPr/>
        </p:nvSpPr>
        <p:spPr>
          <a:xfrm>
            <a:off x="1828800" y="1838235"/>
            <a:ext cx="5410200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800" b="1" dirty="0">
                <a:solidFill>
                  <a:schemeClr val="tx2"/>
                </a:solidFill>
              </a:rPr>
              <a:t>while (</a:t>
            </a:r>
            <a:r>
              <a:rPr lang="en-US" sz="2800" dirty="0"/>
              <a:t> </a:t>
            </a:r>
            <a:r>
              <a:rPr lang="en-US" sz="2800" i="1" dirty="0" err="1"/>
              <a:t>boolean</a:t>
            </a:r>
            <a:r>
              <a:rPr lang="en-US" sz="2800" i="1" dirty="0"/>
              <a:t>-expression</a:t>
            </a:r>
            <a:r>
              <a:rPr lang="en-US" sz="2800" dirty="0"/>
              <a:t> </a:t>
            </a:r>
            <a:r>
              <a:rPr lang="en-US" sz="2800" b="1" dirty="0">
                <a:solidFill>
                  <a:schemeClr val="tx2"/>
                </a:solidFill>
              </a:rPr>
              <a:t>) {</a:t>
            </a:r>
          </a:p>
          <a:p>
            <a:pPr>
              <a:spcAft>
                <a:spcPts val="600"/>
              </a:spcAft>
            </a:pPr>
            <a:r>
              <a:rPr lang="en-US" sz="2800" dirty="0"/>
              <a:t>    </a:t>
            </a:r>
            <a:r>
              <a:rPr lang="en-US" sz="2800" i="1" dirty="0"/>
              <a:t>statement(s)</a:t>
            </a:r>
          </a:p>
          <a:p>
            <a:pPr>
              <a:spcAft>
                <a:spcPts val="600"/>
              </a:spcAft>
            </a:pPr>
            <a:r>
              <a:rPr lang="en-US" sz="2800" b="1" dirty="0">
                <a:solidFill>
                  <a:schemeClr val="tx2"/>
                </a:solidFill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3112779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>
            <a:extLst>
              <a:ext uri="{FF2B5EF4-FFF2-40B4-BE49-F238E27FC236}">
                <a16:creationId xmlns:a16="http://schemas.microsoft.com/office/drawing/2014/main" id="{CD3EE0BA-9B12-4D3F-89B8-7C5F63F3B48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Flow of </a:t>
            </a:r>
            <a:r>
              <a:rPr lang="en-US" alt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altLang="en-US" dirty="0"/>
              <a:t> Statement</a:t>
            </a:r>
          </a:p>
        </p:txBody>
      </p:sp>
      <p:sp>
        <p:nvSpPr>
          <p:cNvPr id="145411" name="AutoShape 3">
            <a:extLst>
              <a:ext uri="{FF2B5EF4-FFF2-40B4-BE49-F238E27FC236}">
                <a16:creationId xmlns:a16="http://schemas.microsoft.com/office/drawing/2014/main" id="{BAC3C891-6984-4410-BBFE-06B7778815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5600" y="2592388"/>
            <a:ext cx="3276600" cy="1066800"/>
          </a:xfrm>
          <a:prstGeom prst="diamond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en-US" sz="2000"/>
              <a:t>while(condition)</a:t>
            </a:r>
          </a:p>
        </p:txBody>
      </p:sp>
      <p:sp>
        <p:nvSpPr>
          <p:cNvPr id="145412" name="Rectangle 4">
            <a:extLst>
              <a:ext uri="{FF2B5EF4-FFF2-40B4-BE49-F238E27FC236}">
                <a16:creationId xmlns:a16="http://schemas.microsoft.com/office/drawing/2014/main" id="{2E836294-840C-4A2D-B896-3D7074F431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70275" y="4419600"/>
            <a:ext cx="2133600" cy="76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en-US" sz="2000" dirty="0"/>
              <a:t>statement(s)</a:t>
            </a:r>
          </a:p>
        </p:txBody>
      </p:sp>
      <p:sp>
        <p:nvSpPr>
          <p:cNvPr id="145413" name="Line 5">
            <a:extLst>
              <a:ext uri="{FF2B5EF4-FFF2-40B4-BE49-F238E27FC236}">
                <a16:creationId xmlns:a16="http://schemas.microsoft.com/office/drawing/2014/main" id="{9A112525-6AC9-4DA3-8A70-0DF4DB6F8AC4}"/>
              </a:ext>
            </a:extLst>
          </p:cNvPr>
          <p:cNvSpPr>
            <a:spLocks noChangeShapeType="1"/>
          </p:cNvSpPr>
          <p:nvPr/>
        </p:nvSpPr>
        <p:spPr bwMode="auto">
          <a:xfrm>
            <a:off x="4537075" y="3657600"/>
            <a:ext cx="0" cy="7620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45414" name="Line 6">
            <a:extLst>
              <a:ext uri="{FF2B5EF4-FFF2-40B4-BE49-F238E27FC236}">
                <a16:creationId xmlns:a16="http://schemas.microsoft.com/office/drawing/2014/main" id="{30041014-01BF-4995-BA8D-C13977871F75}"/>
              </a:ext>
            </a:extLst>
          </p:cNvPr>
          <p:cNvSpPr>
            <a:spLocks noChangeShapeType="1"/>
          </p:cNvSpPr>
          <p:nvPr/>
        </p:nvSpPr>
        <p:spPr bwMode="auto">
          <a:xfrm>
            <a:off x="4537075" y="5791200"/>
            <a:ext cx="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45415" name="Line 7">
            <a:extLst>
              <a:ext uri="{FF2B5EF4-FFF2-40B4-BE49-F238E27FC236}">
                <a16:creationId xmlns:a16="http://schemas.microsoft.com/office/drawing/2014/main" id="{FFB15367-2789-47E6-92F4-5C87D00F8AD4}"/>
              </a:ext>
            </a:extLst>
          </p:cNvPr>
          <p:cNvSpPr>
            <a:spLocks noChangeShapeType="1"/>
          </p:cNvSpPr>
          <p:nvPr/>
        </p:nvSpPr>
        <p:spPr bwMode="auto">
          <a:xfrm>
            <a:off x="4537075" y="1752600"/>
            <a:ext cx="0" cy="838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45416" name="Line 8">
            <a:extLst>
              <a:ext uri="{FF2B5EF4-FFF2-40B4-BE49-F238E27FC236}">
                <a16:creationId xmlns:a16="http://schemas.microsoft.com/office/drawing/2014/main" id="{5A6295B9-A955-4F00-8090-1D406C1A9305}"/>
              </a:ext>
            </a:extLst>
          </p:cNvPr>
          <p:cNvSpPr>
            <a:spLocks noChangeShapeType="1"/>
          </p:cNvSpPr>
          <p:nvPr/>
        </p:nvSpPr>
        <p:spPr bwMode="auto">
          <a:xfrm>
            <a:off x="6172200" y="3121271"/>
            <a:ext cx="1108075" cy="2929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45417" name="Line 9">
            <a:extLst>
              <a:ext uri="{FF2B5EF4-FFF2-40B4-BE49-F238E27FC236}">
                <a16:creationId xmlns:a16="http://schemas.microsoft.com/office/drawing/2014/main" id="{B6115CF2-F43A-45D5-A616-E6525FDFB6C9}"/>
              </a:ext>
            </a:extLst>
          </p:cNvPr>
          <p:cNvSpPr>
            <a:spLocks noChangeShapeType="1"/>
          </p:cNvSpPr>
          <p:nvPr/>
        </p:nvSpPr>
        <p:spPr bwMode="auto">
          <a:xfrm>
            <a:off x="7280275" y="3124200"/>
            <a:ext cx="0" cy="2667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45418" name="Line 10">
            <a:extLst>
              <a:ext uri="{FF2B5EF4-FFF2-40B4-BE49-F238E27FC236}">
                <a16:creationId xmlns:a16="http://schemas.microsoft.com/office/drawing/2014/main" id="{7B342E9E-E781-4669-B250-305D23B0434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537075" y="5791200"/>
            <a:ext cx="27432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45419" name="Text Box 11">
            <a:extLst>
              <a:ext uri="{FF2B5EF4-FFF2-40B4-BE49-F238E27FC236}">
                <a16:creationId xmlns:a16="http://schemas.microsoft.com/office/drawing/2014/main" id="{F6A65753-B97C-46B5-8019-3E38357092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13275" y="3810000"/>
            <a:ext cx="711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 b="1"/>
              <a:t>true</a:t>
            </a:r>
          </a:p>
        </p:txBody>
      </p:sp>
      <p:sp>
        <p:nvSpPr>
          <p:cNvPr id="145420" name="Text Box 12">
            <a:extLst>
              <a:ext uri="{FF2B5EF4-FFF2-40B4-BE49-F238E27FC236}">
                <a16:creationId xmlns:a16="http://schemas.microsoft.com/office/drawing/2014/main" id="{04A7D477-FF1D-4013-97F0-9EEF00953C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65875" y="2590800"/>
            <a:ext cx="790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 b="1"/>
              <a:t>false</a:t>
            </a:r>
          </a:p>
        </p:txBody>
      </p:sp>
      <p:sp>
        <p:nvSpPr>
          <p:cNvPr id="145421" name="Line 13">
            <a:extLst>
              <a:ext uri="{FF2B5EF4-FFF2-40B4-BE49-F238E27FC236}">
                <a16:creationId xmlns:a16="http://schemas.microsoft.com/office/drawing/2014/main" id="{2D6E0B31-1CCE-4901-A5F2-DC29C5657178}"/>
              </a:ext>
            </a:extLst>
          </p:cNvPr>
          <p:cNvSpPr>
            <a:spLocks noChangeShapeType="1"/>
          </p:cNvSpPr>
          <p:nvPr/>
        </p:nvSpPr>
        <p:spPr bwMode="auto">
          <a:xfrm>
            <a:off x="2362200" y="5562600"/>
            <a:ext cx="2174874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45422" name="Line 14">
            <a:extLst>
              <a:ext uri="{FF2B5EF4-FFF2-40B4-BE49-F238E27FC236}">
                <a16:creationId xmlns:a16="http://schemas.microsoft.com/office/drawing/2014/main" id="{DE2929B5-AF69-4618-8505-D40AE608525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362200" y="3121270"/>
            <a:ext cx="0" cy="2441329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 dirty="0"/>
          </a:p>
        </p:txBody>
      </p:sp>
      <p:sp>
        <p:nvSpPr>
          <p:cNvPr id="145423" name="Line 15">
            <a:extLst>
              <a:ext uri="{FF2B5EF4-FFF2-40B4-BE49-F238E27FC236}">
                <a16:creationId xmlns:a16="http://schemas.microsoft.com/office/drawing/2014/main" id="{943474CE-4651-4340-A9D9-8D0BE73489BA}"/>
              </a:ext>
            </a:extLst>
          </p:cNvPr>
          <p:cNvSpPr>
            <a:spLocks noChangeShapeType="1"/>
          </p:cNvSpPr>
          <p:nvPr/>
        </p:nvSpPr>
        <p:spPr bwMode="auto">
          <a:xfrm>
            <a:off x="2362200" y="3124200"/>
            <a:ext cx="5334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811A189-AD58-44AD-A71D-213425404FA3}"/>
              </a:ext>
            </a:extLst>
          </p:cNvPr>
          <p:cNvCxnSpPr>
            <a:stCxn id="145412" idx="2"/>
          </p:cNvCxnSpPr>
          <p:nvPr/>
        </p:nvCxnSpPr>
        <p:spPr bwMode="auto">
          <a:xfrm>
            <a:off x="4537075" y="5181600"/>
            <a:ext cx="0" cy="38099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>
            <a:extLst>
              <a:ext uri="{FF2B5EF4-FFF2-40B4-BE49-F238E27FC236}">
                <a16:creationId xmlns:a16="http://schemas.microsoft.com/office/drawing/2014/main" id="{1B7C2358-2015-4B14-BB9E-96B5726187A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altLang="en-US" dirty="0"/>
              <a:t> vs. </a:t>
            </a:r>
            <a:r>
              <a:rPr lang="en-US" alt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</a:p>
        </p:txBody>
      </p:sp>
      <p:sp>
        <p:nvSpPr>
          <p:cNvPr id="157699" name="AutoShape 3">
            <a:extLst>
              <a:ext uri="{FF2B5EF4-FFF2-40B4-BE49-F238E27FC236}">
                <a16:creationId xmlns:a16="http://schemas.microsoft.com/office/drawing/2014/main" id="{78779047-2F75-4434-8734-2AF7E74478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2592388"/>
            <a:ext cx="2789426" cy="1066800"/>
          </a:xfrm>
          <a:prstGeom prst="diamond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en-US" sz="2000"/>
              <a:t>if(condition)</a:t>
            </a:r>
          </a:p>
        </p:txBody>
      </p:sp>
      <p:sp>
        <p:nvSpPr>
          <p:cNvPr id="157700" name="Rectangle 4">
            <a:extLst>
              <a:ext uri="{FF2B5EF4-FFF2-40B4-BE49-F238E27FC236}">
                <a16:creationId xmlns:a16="http://schemas.microsoft.com/office/drawing/2014/main" id="{00DE70D8-E8D8-4876-A891-47F58E1C19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5031" y="4419600"/>
            <a:ext cx="1816371" cy="76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en-US" sz="2000"/>
              <a:t>statements</a:t>
            </a:r>
          </a:p>
        </p:txBody>
      </p:sp>
      <p:sp>
        <p:nvSpPr>
          <p:cNvPr id="157701" name="Line 5">
            <a:extLst>
              <a:ext uri="{FF2B5EF4-FFF2-40B4-BE49-F238E27FC236}">
                <a16:creationId xmlns:a16="http://schemas.microsoft.com/office/drawing/2014/main" id="{01E54A28-A98B-40C6-8481-D96BF3CCEBDD}"/>
              </a:ext>
            </a:extLst>
          </p:cNvPr>
          <p:cNvSpPr>
            <a:spLocks noChangeShapeType="1"/>
          </p:cNvSpPr>
          <p:nvPr/>
        </p:nvSpPr>
        <p:spPr bwMode="auto">
          <a:xfrm>
            <a:off x="2083216" y="3657600"/>
            <a:ext cx="1351" cy="7620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57702" name="Line 6">
            <a:extLst>
              <a:ext uri="{FF2B5EF4-FFF2-40B4-BE49-F238E27FC236}">
                <a16:creationId xmlns:a16="http://schemas.microsoft.com/office/drawing/2014/main" id="{2C0CD864-6067-4279-ACEE-670330FB0E25}"/>
              </a:ext>
            </a:extLst>
          </p:cNvPr>
          <p:cNvSpPr>
            <a:spLocks noChangeShapeType="1"/>
          </p:cNvSpPr>
          <p:nvPr/>
        </p:nvSpPr>
        <p:spPr bwMode="auto">
          <a:xfrm>
            <a:off x="2083216" y="5181600"/>
            <a:ext cx="1351" cy="1219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57703" name="Line 7">
            <a:extLst>
              <a:ext uri="{FF2B5EF4-FFF2-40B4-BE49-F238E27FC236}">
                <a16:creationId xmlns:a16="http://schemas.microsoft.com/office/drawing/2014/main" id="{0AB50EFB-926B-45EC-B6EA-9EC75296FACC}"/>
              </a:ext>
            </a:extLst>
          </p:cNvPr>
          <p:cNvSpPr>
            <a:spLocks noChangeShapeType="1"/>
          </p:cNvSpPr>
          <p:nvPr/>
        </p:nvSpPr>
        <p:spPr bwMode="auto">
          <a:xfrm>
            <a:off x="2083216" y="1752600"/>
            <a:ext cx="1351" cy="838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57704" name="Line 8">
            <a:extLst>
              <a:ext uri="{FF2B5EF4-FFF2-40B4-BE49-F238E27FC236}">
                <a16:creationId xmlns:a16="http://schemas.microsoft.com/office/drawing/2014/main" id="{236F0059-F96F-4947-9F44-7C1E2183AF7D}"/>
              </a:ext>
            </a:extLst>
          </p:cNvPr>
          <p:cNvSpPr>
            <a:spLocks noChangeShapeType="1"/>
          </p:cNvSpPr>
          <p:nvPr/>
        </p:nvSpPr>
        <p:spPr bwMode="auto">
          <a:xfrm>
            <a:off x="3475226" y="3122612"/>
            <a:ext cx="943323" cy="3176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57705" name="Line 9">
            <a:extLst>
              <a:ext uri="{FF2B5EF4-FFF2-40B4-BE49-F238E27FC236}">
                <a16:creationId xmlns:a16="http://schemas.microsoft.com/office/drawing/2014/main" id="{7A9B81A2-514D-4028-8C90-C9891AC31358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8550" y="3124200"/>
            <a:ext cx="1351" cy="26670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57706" name="Line 10">
            <a:extLst>
              <a:ext uri="{FF2B5EF4-FFF2-40B4-BE49-F238E27FC236}">
                <a16:creationId xmlns:a16="http://schemas.microsoft.com/office/drawing/2014/main" id="{D5E0A655-FE16-40F6-AEA0-40518D6E14D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83216" y="5791200"/>
            <a:ext cx="2335334" cy="158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57707" name="Text Box 11">
            <a:extLst>
              <a:ext uri="{FF2B5EF4-FFF2-40B4-BE49-F238E27FC236}">
                <a16:creationId xmlns:a16="http://schemas.microsoft.com/office/drawing/2014/main" id="{FDE036BB-CB61-4137-9970-3FE1485018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8086" y="3810000"/>
            <a:ext cx="710871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 b="1"/>
              <a:t>true</a:t>
            </a:r>
          </a:p>
        </p:txBody>
      </p:sp>
      <p:sp>
        <p:nvSpPr>
          <p:cNvPr id="157708" name="Text Box 12">
            <a:extLst>
              <a:ext uri="{FF2B5EF4-FFF2-40B4-BE49-F238E27FC236}">
                <a16:creationId xmlns:a16="http://schemas.microsoft.com/office/drawing/2014/main" id="{2C913E1D-537A-442F-BABE-405D35D05B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40105" y="2590800"/>
            <a:ext cx="79060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 b="1"/>
              <a:t>false</a:t>
            </a:r>
          </a:p>
        </p:txBody>
      </p:sp>
      <p:sp>
        <p:nvSpPr>
          <p:cNvPr id="157710" name="AutoShape 14">
            <a:extLst>
              <a:ext uri="{FF2B5EF4-FFF2-40B4-BE49-F238E27FC236}">
                <a16:creationId xmlns:a16="http://schemas.microsoft.com/office/drawing/2014/main" id="{A1E3B614-2934-4663-A2EE-FB0C7D916E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62929" y="2592388"/>
            <a:ext cx="2371936" cy="1066800"/>
          </a:xfrm>
          <a:prstGeom prst="diamond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en-US" sz="2000"/>
              <a:t>while(condition)</a:t>
            </a:r>
          </a:p>
        </p:txBody>
      </p:sp>
      <p:sp>
        <p:nvSpPr>
          <p:cNvPr id="157711" name="Rectangle 15">
            <a:extLst>
              <a:ext uri="{FF2B5EF4-FFF2-40B4-BE49-F238E27FC236}">
                <a16:creationId xmlns:a16="http://schemas.microsoft.com/office/drawing/2014/main" id="{17E05F7C-17BF-4116-AE80-65D4EAE367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78937" y="4419600"/>
            <a:ext cx="1544517" cy="76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en-US" sz="2000"/>
              <a:t>statements</a:t>
            </a:r>
          </a:p>
        </p:txBody>
      </p:sp>
      <p:sp>
        <p:nvSpPr>
          <p:cNvPr id="157712" name="Line 16">
            <a:extLst>
              <a:ext uri="{FF2B5EF4-FFF2-40B4-BE49-F238E27FC236}">
                <a16:creationId xmlns:a16="http://schemas.microsoft.com/office/drawing/2014/main" id="{A8159DF2-491E-47D8-9B7D-D8F9409A82BF}"/>
              </a:ext>
            </a:extLst>
          </p:cNvPr>
          <p:cNvSpPr>
            <a:spLocks noChangeShapeType="1"/>
          </p:cNvSpPr>
          <p:nvPr/>
        </p:nvSpPr>
        <p:spPr bwMode="auto">
          <a:xfrm>
            <a:off x="6451196" y="3657600"/>
            <a:ext cx="0" cy="7620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57713" name="Line 17">
            <a:extLst>
              <a:ext uri="{FF2B5EF4-FFF2-40B4-BE49-F238E27FC236}">
                <a16:creationId xmlns:a16="http://schemas.microsoft.com/office/drawing/2014/main" id="{D1EC4C14-120A-4782-9ED8-7A468A2D33C6}"/>
              </a:ext>
            </a:extLst>
          </p:cNvPr>
          <p:cNvSpPr>
            <a:spLocks noChangeShapeType="1"/>
          </p:cNvSpPr>
          <p:nvPr/>
        </p:nvSpPr>
        <p:spPr bwMode="auto">
          <a:xfrm>
            <a:off x="6451196" y="5791200"/>
            <a:ext cx="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57714" name="Line 18">
            <a:extLst>
              <a:ext uri="{FF2B5EF4-FFF2-40B4-BE49-F238E27FC236}">
                <a16:creationId xmlns:a16="http://schemas.microsoft.com/office/drawing/2014/main" id="{DD47BC3C-D5D7-4CC4-B45C-AE3C29B9567A}"/>
              </a:ext>
            </a:extLst>
          </p:cNvPr>
          <p:cNvSpPr>
            <a:spLocks noChangeShapeType="1"/>
          </p:cNvSpPr>
          <p:nvPr/>
        </p:nvSpPr>
        <p:spPr bwMode="auto">
          <a:xfrm>
            <a:off x="6451196" y="1752600"/>
            <a:ext cx="0" cy="838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57715" name="Line 19">
            <a:extLst>
              <a:ext uri="{FF2B5EF4-FFF2-40B4-BE49-F238E27FC236}">
                <a16:creationId xmlns:a16="http://schemas.microsoft.com/office/drawing/2014/main" id="{E1700D5E-7CF3-4CD1-98A8-306E6FFA237A}"/>
              </a:ext>
            </a:extLst>
          </p:cNvPr>
          <p:cNvSpPr>
            <a:spLocks noChangeShapeType="1"/>
          </p:cNvSpPr>
          <p:nvPr/>
        </p:nvSpPr>
        <p:spPr bwMode="auto">
          <a:xfrm>
            <a:off x="7634865" y="3122612"/>
            <a:ext cx="802137" cy="158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57716" name="Line 20">
            <a:extLst>
              <a:ext uri="{FF2B5EF4-FFF2-40B4-BE49-F238E27FC236}">
                <a16:creationId xmlns:a16="http://schemas.microsoft.com/office/drawing/2014/main" id="{EFDADDA7-E9DD-4BFC-A347-4443287D85DE}"/>
              </a:ext>
            </a:extLst>
          </p:cNvPr>
          <p:cNvSpPr>
            <a:spLocks noChangeShapeType="1"/>
          </p:cNvSpPr>
          <p:nvPr/>
        </p:nvSpPr>
        <p:spPr bwMode="auto">
          <a:xfrm>
            <a:off x="8437002" y="3124200"/>
            <a:ext cx="0" cy="26670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57717" name="Line 21">
            <a:extLst>
              <a:ext uri="{FF2B5EF4-FFF2-40B4-BE49-F238E27FC236}">
                <a16:creationId xmlns:a16="http://schemas.microsoft.com/office/drawing/2014/main" id="{ED3BB3E1-5313-4EEF-B386-498628E9EE6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451196" y="5791200"/>
            <a:ext cx="198580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57718" name="Text Box 22">
            <a:extLst>
              <a:ext uri="{FF2B5EF4-FFF2-40B4-BE49-F238E27FC236}">
                <a16:creationId xmlns:a16="http://schemas.microsoft.com/office/drawing/2014/main" id="{063CE5D5-943B-45E0-B9A2-4E8C2DD1C6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7506" y="3810000"/>
            <a:ext cx="711351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 b="1"/>
              <a:t>true</a:t>
            </a:r>
          </a:p>
        </p:txBody>
      </p:sp>
      <p:sp>
        <p:nvSpPr>
          <p:cNvPr id="157719" name="Text Box 23">
            <a:extLst>
              <a:ext uri="{FF2B5EF4-FFF2-40B4-BE49-F238E27FC236}">
                <a16:creationId xmlns:a16="http://schemas.microsoft.com/office/drawing/2014/main" id="{CCF648F7-E6FB-48CC-BFF1-6D90640040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3918" y="2590800"/>
            <a:ext cx="79064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 b="1"/>
              <a:t>false</a:t>
            </a:r>
          </a:p>
        </p:txBody>
      </p:sp>
      <p:sp>
        <p:nvSpPr>
          <p:cNvPr id="157720" name="Line 24">
            <a:extLst>
              <a:ext uri="{FF2B5EF4-FFF2-40B4-BE49-F238E27FC236}">
                <a16:creationId xmlns:a16="http://schemas.microsoft.com/office/drawing/2014/main" id="{00E7F9C5-4084-4C39-A07C-A3D488E0C94F}"/>
              </a:ext>
            </a:extLst>
          </p:cNvPr>
          <p:cNvSpPr>
            <a:spLocks noChangeShapeType="1"/>
          </p:cNvSpPr>
          <p:nvPr/>
        </p:nvSpPr>
        <p:spPr bwMode="auto">
          <a:xfrm>
            <a:off x="4876800" y="5486400"/>
            <a:ext cx="1574396" cy="0"/>
          </a:xfrm>
          <a:prstGeom prst="line">
            <a:avLst/>
          </a:prstGeom>
          <a:noFill/>
          <a:ln w="5715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57722" name="Line 26">
            <a:extLst>
              <a:ext uri="{FF2B5EF4-FFF2-40B4-BE49-F238E27FC236}">
                <a16:creationId xmlns:a16="http://schemas.microsoft.com/office/drawing/2014/main" id="{E3E961A6-DDF6-47D0-A7F5-C646D4B2199A}"/>
              </a:ext>
            </a:extLst>
          </p:cNvPr>
          <p:cNvSpPr>
            <a:spLocks noChangeShapeType="1"/>
          </p:cNvSpPr>
          <p:nvPr/>
        </p:nvSpPr>
        <p:spPr bwMode="auto">
          <a:xfrm>
            <a:off x="4876800" y="3122612"/>
            <a:ext cx="386129" cy="1588"/>
          </a:xfrm>
          <a:prstGeom prst="line">
            <a:avLst/>
          </a:prstGeom>
          <a:noFill/>
          <a:ln w="57150">
            <a:solidFill>
              <a:schemeClr val="tx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80B5C49-66D6-4332-A81C-5BABFEF427D9}"/>
              </a:ext>
            </a:extLst>
          </p:cNvPr>
          <p:cNvCxnSpPr>
            <a:cxnSpLocks/>
          </p:cNvCxnSpPr>
          <p:nvPr/>
        </p:nvCxnSpPr>
        <p:spPr bwMode="auto">
          <a:xfrm>
            <a:off x="4876800" y="3095625"/>
            <a:ext cx="0" cy="2390775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0B162BE-F2B0-477F-ACC8-DA5661854B12}"/>
              </a:ext>
            </a:extLst>
          </p:cNvPr>
          <p:cNvCxnSpPr>
            <a:cxnSpLocks/>
            <a:stCxn id="157720" idx="1"/>
            <a:endCxn id="157711" idx="2"/>
          </p:cNvCxnSpPr>
          <p:nvPr/>
        </p:nvCxnSpPr>
        <p:spPr bwMode="auto">
          <a:xfrm flipV="1">
            <a:off x="6451196" y="5181600"/>
            <a:ext cx="0" cy="304801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777A63-FEC5-4CDC-8CE8-AA8C588C0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Things for a Loop Statement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409DB3-916B-4E22-88CE-6B4B26B9F3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5000"/>
            <a:ext cx="5181600" cy="4114800"/>
          </a:xfrm>
        </p:spPr>
        <p:txBody>
          <a:bodyPr/>
          <a:lstStyle/>
          <a:p>
            <a:r>
              <a:rPr lang="en-US" dirty="0"/>
              <a:t>Initial state</a:t>
            </a:r>
          </a:p>
          <a:p>
            <a:r>
              <a:rPr lang="en-US" dirty="0"/>
              <a:t>Loop condition</a:t>
            </a:r>
          </a:p>
          <a:p>
            <a:r>
              <a:rPr lang="en-US" dirty="0"/>
              <a:t>Change of state </a:t>
            </a:r>
            <a:r>
              <a:rPr lang="en-US" i="1" dirty="0"/>
              <a:t>inside the loop</a:t>
            </a:r>
            <a:r>
              <a:rPr lang="en-US" dirty="0"/>
              <a:t> that affects the loop condition</a:t>
            </a:r>
          </a:p>
          <a:p>
            <a:r>
              <a:rPr lang="en-US" dirty="0"/>
              <a:t>Iteration counter</a:t>
            </a:r>
          </a:p>
          <a:p>
            <a:endParaRPr lang="en-US" dirty="0"/>
          </a:p>
        </p:txBody>
      </p:sp>
      <p:sp>
        <p:nvSpPr>
          <p:cNvPr id="4" name="Right Brace 3">
            <a:extLst>
              <a:ext uri="{FF2B5EF4-FFF2-40B4-BE49-F238E27FC236}">
                <a16:creationId xmlns:a16="http://schemas.microsoft.com/office/drawing/2014/main" id="{21C82043-23A2-42AD-9089-733B2F998E2C}"/>
              </a:ext>
            </a:extLst>
          </p:cNvPr>
          <p:cNvSpPr/>
          <p:nvPr/>
        </p:nvSpPr>
        <p:spPr bwMode="auto">
          <a:xfrm>
            <a:off x="6400800" y="2133600"/>
            <a:ext cx="228600" cy="2438400"/>
          </a:xfrm>
          <a:prstGeom prst="righ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66E8D0E-368A-4E92-BBB6-6567ECCC1482}"/>
              </a:ext>
            </a:extLst>
          </p:cNvPr>
          <p:cNvSpPr txBox="1"/>
          <p:nvPr/>
        </p:nvSpPr>
        <p:spPr>
          <a:xfrm>
            <a:off x="6858000" y="3200400"/>
            <a:ext cx="15849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Must-have</a:t>
            </a:r>
          </a:p>
        </p:txBody>
      </p:sp>
      <p:sp>
        <p:nvSpPr>
          <p:cNvPr id="8" name="Right Brace 7">
            <a:extLst>
              <a:ext uri="{FF2B5EF4-FFF2-40B4-BE49-F238E27FC236}">
                <a16:creationId xmlns:a16="http://schemas.microsoft.com/office/drawing/2014/main" id="{EBC7BAC9-13E2-4920-BFA2-3D98D5B8A003}"/>
              </a:ext>
            </a:extLst>
          </p:cNvPr>
          <p:cNvSpPr/>
          <p:nvPr/>
        </p:nvSpPr>
        <p:spPr bwMode="auto">
          <a:xfrm>
            <a:off x="6400800" y="4572000"/>
            <a:ext cx="228600" cy="685800"/>
          </a:xfrm>
          <a:prstGeom prst="righ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56DBEDE-44B4-46EE-BBF0-50D63AC1029D}"/>
              </a:ext>
            </a:extLst>
          </p:cNvPr>
          <p:cNvSpPr txBox="1"/>
          <p:nvPr/>
        </p:nvSpPr>
        <p:spPr>
          <a:xfrm>
            <a:off x="6858000" y="4719935"/>
            <a:ext cx="16738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Often used</a:t>
            </a:r>
          </a:p>
        </p:txBody>
      </p:sp>
    </p:spTree>
    <p:extLst>
      <p:ext uri="{BB962C8B-B14F-4D97-AF65-F5344CB8AC3E}">
        <p14:creationId xmlns:p14="http://schemas.microsoft.com/office/powerpoint/2010/main" val="5082159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813CE6-68AB-40F2-B3E2-DEF0BDA639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Avoid Common Problems When Using Loop Statements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F361E1-BF8E-4B47-89E1-F513086DAB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Make sure the loop condition eventually become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r>
              <a:rPr lang="en-US" dirty="0"/>
              <a:t> to avoid </a:t>
            </a:r>
            <a:r>
              <a:rPr lang="en-US" i="1" dirty="0">
                <a:cs typeface="Courier New" panose="02070309020205020404" pitchFamily="49" charset="0"/>
              </a:rPr>
              <a:t>infinite loop</a:t>
            </a:r>
          </a:p>
          <a:p>
            <a:r>
              <a:rPr lang="en-US" dirty="0"/>
              <a:t>Specify the loop condition carefully to avoid </a:t>
            </a:r>
            <a:r>
              <a:rPr lang="en-US" i="1" dirty="0"/>
              <a:t>off-by-one error</a:t>
            </a:r>
          </a:p>
          <a:p>
            <a:pPr lvl="1"/>
            <a:r>
              <a:rPr lang="en-US" dirty="0"/>
              <a:t>E.g. should it be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count &lt; 20</a:t>
            </a:r>
            <a:r>
              <a:rPr lang="en-US" dirty="0"/>
              <a:t> or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count &lt;= 20</a:t>
            </a:r>
            <a:r>
              <a:rPr lang="en-US" dirty="0"/>
              <a:t> in the Welcome20 example?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0202276"/>
      </p:ext>
    </p:extLst>
  </p:cSld>
  <p:clrMapOvr>
    <a:masterClrMapping/>
  </p:clrMapOvr>
</p:sld>
</file>

<file path=ppt/theme/theme1.xml><?xml version="1.0" encoding="utf-8"?>
<a:theme xmlns:a="http://schemas.openxmlformats.org/drawingml/2006/main" name="Blueprint">
  <a:themeElements>
    <a:clrScheme name="Blueprint 2">
      <a:dk1>
        <a:srgbClr val="40458C"/>
      </a:dk1>
      <a:lt1>
        <a:srgbClr val="FFFFFF"/>
      </a:lt1>
      <a:dk2>
        <a:srgbClr val="660066"/>
      </a:dk2>
      <a:lt2>
        <a:srgbClr val="B7C1EB"/>
      </a:lt2>
      <a:accent1>
        <a:srgbClr val="ECD882"/>
      </a:accent1>
      <a:accent2>
        <a:srgbClr val="B2B2B2"/>
      </a:accent2>
      <a:accent3>
        <a:srgbClr val="FFFFFF"/>
      </a:accent3>
      <a:accent4>
        <a:srgbClr val="353A77"/>
      </a:accent4>
      <a:accent5>
        <a:srgbClr val="F4E9C1"/>
      </a:accent5>
      <a:accent6>
        <a:srgbClr val="A1A1A1"/>
      </a:accent6>
      <a:hlink>
        <a:srgbClr val="6F89F7"/>
      </a:hlink>
      <a:folHlink>
        <a:srgbClr val="CFDBFD"/>
      </a:folHlink>
    </a:clrScheme>
    <a:fontScheme name="Blueprint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Blueprint 1">
        <a:dk1>
          <a:srgbClr val="000000"/>
        </a:dk1>
        <a:lt1>
          <a:srgbClr val="FFFFFF"/>
        </a:lt1>
        <a:dk2>
          <a:srgbClr val="40458C"/>
        </a:dk2>
        <a:lt2>
          <a:srgbClr val="FFFFCC"/>
        </a:lt2>
        <a:accent1>
          <a:srgbClr val="8D8DB3"/>
        </a:accent1>
        <a:accent2>
          <a:srgbClr val="B2B2B2"/>
        </a:accent2>
        <a:accent3>
          <a:srgbClr val="AFB0C5"/>
        </a:accent3>
        <a:accent4>
          <a:srgbClr val="DADADA"/>
        </a:accent4>
        <a:accent5>
          <a:srgbClr val="C5C5D6"/>
        </a:accent5>
        <a:accent6>
          <a:srgbClr val="A1A1A1"/>
        </a:accent6>
        <a:hlink>
          <a:srgbClr val="6F89F7"/>
        </a:hlink>
        <a:folHlink>
          <a:srgbClr val="4F56A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2">
        <a:dk1>
          <a:srgbClr val="40458C"/>
        </a:dk1>
        <a:lt1>
          <a:srgbClr val="FFFFFF"/>
        </a:lt1>
        <a:dk2>
          <a:srgbClr val="660066"/>
        </a:dk2>
        <a:lt2>
          <a:srgbClr val="B7C1EB"/>
        </a:lt2>
        <a:accent1>
          <a:srgbClr val="ECD882"/>
        </a:accent1>
        <a:accent2>
          <a:srgbClr val="B2B2B2"/>
        </a:accent2>
        <a:accent3>
          <a:srgbClr val="FFFFFF"/>
        </a:accent3>
        <a:accent4>
          <a:srgbClr val="353A77"/>
        </a:accent4>
        <a:accent5>
          <a:srgbClr val="F4E9C1"/>
        </a:accent5>
        <a:accent6>
          <a:srgbClr val="A1A1A1"/>
        </a:accent6>
        <a:hlink>
          <a:srgbClr val="6F89F7"/>
        </a:hlink>
        <a:folHlink>
          <a:srgbClr val="CFDB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3">
        <a:dk1>
          <a:srgbClr val="000000"/>
        </a:dk1>
        <a:lt1>
          <a:srgbClr val="FFFFFF"/>
        </a:lt1>
        <a:dk2>
          <a:srgbClr val="4D4D4D"/>
        </a:dk2>
        <a:lt2>
          <a:srgbClr val="B2B2B2"/>
        </a:lt2>
        <a:accent1>
          <a:srgbClr val="969696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C9C9C9"/>
        </a:accent5>
        <a:accent6>
          <a:srgbClr val="D4D4D4"/>
        </a:accent6>
        <a:hlink>
          <a:srgbClr val="777777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4">
        <a:dk1>
          <a:srgbClr val="333300"/>
        </a:dk1>
        <a:lt1>
          <a:srgbClr val="FFFFFF"/>
        </a:lt1>
        <a:dk2>
          <a:srgbClr val="663300"/>
        </a:dk2>
        <a:lt2>
          <a:srgbClr val="B2B2B2"/>
        </a:lt2>
        <a:accent1>
          <a:srgbClr val="DDC6A7"/>
        </a:accent1>
        <a:accent2>
          <a:srgbClr val="D9C167"/>
        </a:accent2>
        <a:accent3>
          <a:srgbClr val="FFFFFF"/>
        </a:accent3>
        <a:accent4>
          <a:srgbClr val="2A2A00"/>
        </a:accent4>
        <a:accent5>
          <a:srgbClr val="EBDFD0"/>
        </a:accent5>
        <a:accent6>
          <a:srgbClr val="C4AF5D"/>
        </a:accent6>
        <a:hlink>
          <a:srgbClr val="8A7A66"/>
        </a:hlink>
        <a:folHlink>
          <a:srgbClr val="C0AE9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5">
        <a:dk1>
          <a:srgbClr val="000000"/>
        </a:dk1>
        <a:lt1>
          <a:srgbClr val="FFFFFF"/>
        </a:lt1>
        <a:dk2>
          <a:srgbClr val="003366"/>
        </a:dk2>
        <a:lt2>
          <a:srgbClr val="CCFFCC"/>
        </a:lt2>
        <a:accent1>
          <a:srgbClr val="006699"/>
        </a:accent1>
        <a:accent2>
          <a:srgbClr val="009999"/>
        </a:accent2>
        <a:accent3>
          <a:srgbClr val="AAADB8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99CC"/>
        </a:hlink>
        <a:folHlink>
          <a:srgbClr val="0045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6">
        <a:dk1>
          <a:srgbClr val="000000"/>
        </a:dk1>
        <a:lt1>
          <a:srgbClr val="FFFFFF"/>
        </a:lt1>
        <a:dk2>
          <a:srgbClr val="004A48"/>
        </a:dk2>
        <a:lt2>
          <a:srgbClr val="33CCCC"/>
        </a:lt2>
        <a:accent1>
          <a:srgbClr val="006699"/>
        </a:accent1>
        <a:accent2>
          <a:srgbClr val="009999"/>
        </a:accent2>
        <a:accent3>
          <a:srgbClr val="AAB1B1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CC99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7">
        <a:dk1>
          <a:srgbClr val="000000"/>
        </a:dk1>
        <a:lt1>
          <a:srgbClr val="FFFFFF"/>
        </a:lt1>
        <a:dk2>
          <a:srgbClr val="333300"/>
        </a:dk2>
        <a:lt2>
          <a:srgbClr val="FFFFCC"/>
        </a:lt2>
        <a:accent1>
          <a:srgbClr val="CC9900"/>
        </a:accent1>
        <a:accent2>
          <a:srgbClr val="CC6600"/>
        </a:accent2>
        <a:accent3>
          <a:srgbClr val="ADAD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808000"/>
        </a:hlink>
        <a:folHlink>
          <a:srgbClr val="525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8">
        <a:dk1>
          <a:srgbClr val="003D62"/>
        </a:dk1>
        <a:lt1>
          <a:srgbClr val="FFFFFF"/>
        </a:lt1>
        <a:dk2>
          <a:srgbClr val="006699"/>
        </a:dk2>
        <a:lt2>
          <a:srgbClr val="C8D1DA"/>
        </a:lt2>
        <a:accent1>
          <a:srgbClr val="9AC0EA"/>
        </a:accent1>
        <a:accent2>
          <a:srgbClr val="80C3C8"/>
        </a:accent2>
        <a:accent3>
          <a:srgbClr val="FFFFFF"/>
        </a:accent3>
        <a:accent4>
          <a:srgbClr val="003353"/>
        </a:accent4>
        <a:accent5>
          <a:srgbClr val="CADCF3"/>
        </a:accent5>
        <a:accent6>
          <a:srgbClr val="73B0B5"/>
        </a:accent6>
        <a:hlink>
          <a:srgbClr val="81ABCB"/>
        </a:hlink>
        <a:folHlink>
          <a:srgbClr val="B6CBD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Designs\Blueprint.pot</Template>
  <TotalTime>8449</TotalTime>
  <Words>430</Words>
  <Application>Microsoft Office PowerPoint</Application>
  <PresentationFormat>On-screen Show (4:3)</PresentationFormat>
  <Paragraphs>67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Calibri</vt:lpstr>
      <vt:lpstr>Courier New</vt:lpstr>
      <vt:lpstr>Tahoma</vt:lpstr>
      <vt:lpstr>Wingdings</vt:lpstr>
      <vt:lpstr>Blueprint</vt:lpstr>
      <vt:lpstr>CS2011 Introduction to Programming I Loop Statements (I)</vt:lpstr>
      <vt:lpstr>Certain Things Can Be Done by Both Human and Computer</vt:lpstr>
      <vt:lpstr>Certain Things Are More Suitable for Computers</vt:lpstr>
      <vt:lpstr>Example: Welcome20</vt:lpstr>
      <vt:lpstr>while statement</vt:lpstr>
      <vt:lpstr>Flow of while Statement</vt:lpstr>
      <vt:lpstr>if vs. while</vt:lpstr>
      <vt:lpstr>Key Things for a Loop Statement</vt:lpstr>
      <vt:lpstr>Avoid Common Problems When Using Loop Statements</vt:lpstr>
      <vt:lpstr>Example: Bin2Dec</vt:lpstr>
      <vt:lpstr>Construct the Loop</vt:lpstr>
      <vt:lpstr>Example: Addition Quiz Revisited</vt:lpstr>
      <vt:lpstr>do … while statement</vt:lpstr>
    </vt:vector>
  </TitlesOfParts>
  <Company>University of California, Santa Barbara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CS10 Java Programming Basic Language Features</dc:title>
  <dc:creator>cysun</dc:creator>
  <cp:lastModifiedBy>cysun</cp:lastModifiedBy>
  <cp:revision>531</cp:revision>
  <cp:lastPrinted>1601-01-01T00:00:00Z</cp:lastPrinted>
  <dcterms:created xsi:type="dcterms:W3CDTF">2003-06-24T23:22:57Z</dcterms:created>
  <dcterms:modified xsi:type="dcterms:W3CDTF">2018-10-01T17:29:02Z</dcterms:modified>
</cp:coreProperties>
</file>