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256" r:id="rId2"/>
    <p:sldId id="360" r:id="rId3"/>
    <p:sldId id="358" r:id="rId4"/>
    <p:sldId id="359" r:id="rId5"/>
    <p:sldId id="361" r:id="rId6"/>
    <p:sldId id="362" r:id="rId7"/>
    <p:sldId id="363" r:id="rId8"/>
    <p:sldId id="364" r:id="rId9"/>
    <p:sldId id="365" r:id="rId10"/>
    <p:sldId id="368" r:id="rId11"/>
    <p:sldId id="366" r:id="rId12"/>
    <p:sldId id="367" r:id="rId13"/>
    <p:sldId id="377" r:id="rId14"/>
    <p:sldId id="369" r:id="rId15"/>
    <p:sldId id="372" r:id="rId16"/>
    <p:sldId id="373" r:id="rId17"/>
    <p:sldId id="374" r:id="rId18"/>
    <p:sldId id="375" r:id="rId19"/>
    <p:sldId id="376" r:id="rId20"/>
    <p:sldId id="378" r:id="rId21"/>
    <p:sldId id="379" r:id="rId22"/>
    <p:sldId id="370" r:id="rId23"/>
    <p:sldId id="380" r:id="rId24"/>
    <p:sldId id="357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6588" autoAdjust="0"/>
    <p:restoredTop sz="96192" autoAdjust="0"/>
  </p:normalViewPr>
  <p:slideViewPr>
    <p:cSldViewPr>
      <p:cViewPr varScale="1">
        <p:scale>
          <a:sx n="110" d="100"/>
          <a:sy n="110" d="100"/>
        </p:scale>
        <p:origin x="16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D7BDCA4-2C57-41D9-9FC6-87B59A539D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5420677-0FEC-4065-B0AE-8FB0EAA361D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t" anchorCtr="0" compatLnSpc="1">
            <a:prstTxWarp prst="textNoShape">
              <a:avLst/>
            </a:prstTxWarp>
          </a:bodyPr>
          <a:lstStyle>
            <a:lvl1pPr algn="r"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4D967090-9E4D-4935-9667-87F8153F33F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defTabSz="950704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63F8C257-FD11-475F-8598-851A564A8E0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105" tIns="47551" rIns="95105" bIns="47551" numCol="1" anchor="b" anchorCtr="0" compatLnSpc="1">
            <a:prstTxWarp prst="textNoShape">
              <a:avLst/>
            </a:prstTxWarp>
          </a:bodyPr>
          <a:lstStyle>
            <a:lvl1pPr algn="r" defTabSz="949325" eaLnBrk="1" hangingPunct="1">
              <a:defRPr sz="1200"/>
            </a:lvl1pPr>
          </a:lstStyle>
          <a:p>
            <a:pPr>
              <a:defRPr/>
            </a:pPr>
            <a:fld id="{D2ACC898-A7EC-479C-B714-7CC5C4BABB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95840-621E-46D3-9E0F-D37429CD394B}" type="datetimeFigureOut">
              <a:rPr lang="en-US" smtClean="0"/>
              <a:t>9/24/18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B67A9-4F22-45F6-8BC9-60E885F63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156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BA6FF91C-FBF8-4ED5-830F-C94A33E37FA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8EB7372A-DDBF-472A-AE3C-2585C3D607F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E3DA28C8-8FBD-47B8-9A60-34C79D838F67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1687B4BB-1E28-4212-8DFC-D653BD6A912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E22436B1-E098-4485-B64C-35C9259F1E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C456F5F-682A-4812-B96E-FF08B2F89B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091F3D45-A89B-4908-988F-E84BC5720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75DD04ED-7A2A-4DA7-9B0F-B91161F45C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60D949FC-16E9-4BAD-962F-E22714A219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F5BDE8BB-6FA6-4574-A6C2-02855898C9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EFC49A16-90EC-4EBC-AB84-4C4B67ADEEB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E3E43F42-28A2-4765-8DB7-2619967727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42F6BD2C-5876-45AF-80AF-007E42EB90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A89C6663-D233-44AD-B43E-4C9F3825D0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D30E8566-BD4D-4DE0-A377-29FC368BB98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BE6DE5FA-1853-45A3-9B43-EB49D7EC70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6B5BB6F4-964D-420C-BC0C-549A0A21F5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7AF44A33-E66E-4B09-9844-12C58FC739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262468E3-FEC3-478D-B662-C45B5824468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60E23C24-8AF5-4977-8943-9599563F7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7DB6FD7-8C64-4A5D-AC4F-8C0B634F5E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8E46FA94-0460-4635-BE3F-FF9192CB9C7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1A54A62F-2B84-439D-B300-5DA1B44A0A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EBBEE7C8-BB4B-4805-A190-A88E75C619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C89111C3-51BD-463F-98D4-96C1DCDE61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1627D613-81C9-4086-9719-DCD0ADB1D0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B139A8B8-B0F0-4DBA-A52E-274B0A9C19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0555CE92-B003-4F60-81D6-99B7E4DBDB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6FE4AC15-79F5-43B2-8073-95E6DD0B0A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98F93A54-3895-46C0-BCEC-E48846C8ED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F97CBC7A-6D67-4662-826D-841716CB2C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9223C9CB-6156-4967-8BA2-6EDC99C942A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67F34308-391D-4F29-93A3-0ED1366410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1544B33B-D486-4051-99F8-77ECD1A691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91D315F8-B6D0-4D05-9813-3275F3D6B4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73F6C514-2E13-457D-A946-1DB930FDA8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97B6FF2-4541-4E4B-81B3-A0EB061CF4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5CA7DB8F-446C-4E05-8679-78DEE3ECD8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D1C2D978-4663-4626-86DC-E95E04E311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576C61F4-88E4-4D79-A800-1B49388CE4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E069A7B0-4512-4A55-8CDD-8BED5DB77AB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F072D93E-0E3E-4BF4-927D-5D814F4F323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E0E4F55F-4F76-4196-8C1C-20C35D43C3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2961AEF9-84C2-4DBB-A15B-98094E78C56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4EB31354-25B5-4536-A589-CED9A596356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8A16587F-A6AC-4422-B27B-555DA70324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B7121244-0388-43FD-8671-BFFB7FD756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A33CA963-BBD0-4FEF-8E2C-1F454C350D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19E7B081-6AE0-48F8-B8E9-F152E4AF6F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74F96B96-5CE1-4B1A-AB6B-14574C729D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1D5FDC09-64F2-442C-83A2-FF264E24DC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9525C2C3-2A81-4A7E-81C4-E2550FFE27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C6EDEE13-FDCF-4434-9E73-FA368A2F944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9753293A-6773-4B0E-BEFE-462575235F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DBC30EE6-0CD5-425F-9BAB-A173314096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CE6A3C26-E21C-43E6-B655-1E65AA5FE1B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6461456B-8826-40D0-B2C9-3E723AB1C3A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E8EE20DE-4345-44CE-A1D7-B1632073B71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83D18937-F448-4535-887A-3E1B505C193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C890D9B2-87C6-42FF-B0C0-ADB78A4C3708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06B1F79-AA96-490B-A315-0ADBE497EC3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766BCD5F-2072-4BB5-966A-6CE33D87508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1BFE7FFB-83A3-473A-9EA5-3F2C919B1A33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679D6805-0C3A-4B98-9A79-CB40E9325BDF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2D0DB07C-CEB4-46A2-B2A8-0A95E6460C6C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B5D9CDF1-22D1-4474-BC21-2D9B5787B68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CFF4D230-B61B-4AC0-A6AE-E8B5302AA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DB51D83-06E5-4A94-93A1-12032CBC6B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685BE-ECDB-49B6-A7EE-F624C6C26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0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6707BE6D-6B0A-492C-B067-1B0DB33E96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27C5A28-618E-40FF-A1B6-A316B1CC9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FAD5CB2-6795-450C-92C3-B98D6E3F5E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4CD92-1310-45D2-AF46-A2B79E475F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374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47833F7-E9DB-4F06-A74A-93023BBFFE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26CFCB13-4326-4A5C-824E-FAEDF4E9FF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28F0C84C-1D03-41A6-AA19-356FF4AC94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4C699-5ECC-4B58-A5C2-78F095D743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707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08C44816-4383-4690-8836-F116DCADF6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63879BF-76EE-4458-9AD7-B4537CECE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19CC086-313B-461A-8A4C-C42FBABD56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A7036-AA17-425D-BA44-A016ABF99C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969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DCFCA7F6-57DC-47E3-BE37-F8197AB117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C4D2AA29-EC03-495A-AE1F-693580490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B46605AD-87E0-4695-AABE-E4DBE4B06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7B478-66FB-4150-ADFD-770390C183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761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A540B32-DD0C-416F-A400-5CCC2BB42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FFF867-8358-4EB7-9FC5-A14C2A7A93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D1D7FA9-EC99-4FB7-806E-D08BDF73F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FBDF0-4172-4981-A494-6C34DF312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5329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2CCB8505-A069-4628-B93D-772C35C3DF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63D3C9BB-25BF-420E-9E66-CA7CD40B18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A1417105-5BAC-466A-9EF1-7221FD4377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225-C380-4436-9AFD-E9DC8751D6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80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5B9D11A5-E611-419D-8BED-157041158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1DD539A-D7F8-4618-8E26-B66C1FC4CA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0B1620EC-5E62-416C-952B-BB8B3CB7C2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6FB92-60F8-422B-B563-1DDE8EF90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313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379865B0-4353-41BE-BFAD-D6886CF259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6B9C5B1B-38AB-4DF6-8F9C-9F70B46AF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D11604F-2047-473E-B0D2-A3E371489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387B-1E3A-496C-8C29-0AB81DC345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8285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E84B0914-8CEE-44C2-BB92-7E13966279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C624523A-25FB-421F-B574-263863DCC2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EE5C6D9E-177B-4E3A-BC68-3FABC7B3F5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602C6-6574-4190-9AAE-13439F22F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85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5684CC40-B431-4E74-A2F8-413469AD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14D0D2E4-A470-4B31-91CB-61EC34E62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1CC9DC-37A3-49AA-92D0-5C2A121507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50321-EAA6-44D1-8012-868CC209C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072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52DAE6E-3C68-458D-89A1-4300B456108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4B18F097-65ED-4C5E-BC19-B6303ECA6C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81907454-922C-4894-980E-03FD9829819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C24B6A0B-3FED-4E72-8EDC-9065E73ECB8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ED0EA0F1-4F91-4A0B-BFCB-06945431B3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B00E8B8-BA73-4F2C-A715-1EB94AB6D26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3644FE30-B6BE-47FA-B66D-4CE7B7A0E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D53F610F-8576-4D98-B7B4-335E801F14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8E66207A-9370-4515-9B20-AECB143ECD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474AE7AB-F362-4D06-8D58-99FF684E73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B0F16555-89CA-4BBC-9A78-BD5C5279C3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B3CB258F-CE7C-4163-B2B9-6134458E4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362893B7-5FC5-4A68-B669-4C359E9CB46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E053D416-03B8-4579-87ED-9961CD7E63C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2C7D79D1-2EAA-4906-A433-CB81EE8B07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25A2B640-929E-4BA2-9FC3-57DE7DE378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93CAFF04-39D9-4A0C-A588-65054877F0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0FD6D8D-94C5-4574-81C0-0AECA866A6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CB2DBE68-F1FD-49F2-9CC0-A04013FB3B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FA46151C-A898-497D-8A11-DBC8A311A9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E7D0112C-9552-48BC-B114-FE8E531C0B2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E18FD1CD-9EEA-46B8-B1F7-30B6E714B2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17DB7BDC-9793-439E-94A4-8740767E00D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AFB267D7-998B-4608-84C0-B425E1A3EB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1AB8ACDB-46BB-4004-AB7B-F0B0C96E67E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0404B618-4628-4DD1-8F48-F2A3FC391D9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E00E4E5B-DD05-4214-A118-309A8F062AF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68722909-573C-4F0E-A610-4170DB053DF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E55D38F2-170A-475E-94DD-427C0EB0AA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DF34D8D1-336E-4287-929B-9BDBF88E1D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13B4056-E4B8-41DD-90BA-B1563A7CDB4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5162082F-CF9F-4E02-BB50-98B6AE29B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D9F209DA-9750-4D9E-AD5B-8517D9D679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EA07F0E3-B735-47BF-9987-6F43481DA6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5962CABE-A2AB-4022-84C6-7CB4968EDE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49035AFF-4AAB-4995-9942-B4524D8E3E8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CD08784-44B1-42E6-818C-7185CE5613D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3438847B-E3D8-406D-874C-96F65AF5B06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6682F76D-E082-4FB3-83C2-F3B56FD4488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3342577F-3F09-4076-8CE8-820DEA06BC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56EFB08F-7E6F-415D-8D60-6293FA9019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34AF76CC-0F99-4612-9948-B718E500D0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F4FE22B0-B2CB-4B71-83CE-5D323CF619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AFD44D35-BCCF-483A-9AAB-3705E98D50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406F184F-A34A-4220-9C64-F6DEDDE378C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D82044CF-4F30-4A1D-875D-DE89BBB187B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A4920A13-EDC9-4313-8A4F-D5427AE34C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67C58C81-D6D3-4025-9552-8D642F711A1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DF287603-D1B0-4D75-9F88-F3AA4940EF1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8C55C810-F855-4BF2-9D8C-45501F6A95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CDA4C99D-785C-43D6-A037-099A48E4B6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FD027976-923A-4EA7-8948-0CF1318CAC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343A1829-9046-4939-8DB6-00605E5B36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93271950-6189-4E0D-B72E-354F27E1392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94B5F8FF-5E76-41A9-B9DB-4BC1A3D9D9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4C29CFC2-6E4C-4202-9F1D-160A4BA23BAB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59AD442B-6541-4E23-82E3-82272857F309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1AFB57CB-B467-496F-9576-A2DF18FCFA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4BF7841A-D03E-451C-B37D-50C28E64355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9A1F9F8A-E73F-4410-A3A4-EC5EAFDB2744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DBD8068-FD2A-4DE9-A1A9-97F2E5DAC740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CDDC37E8-05C0-4C71-A304-40E4DF89EE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BB18A178-9689-42EA-B838-C3E7D93C0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C89879D1-0821-4065-B8D8-A0578EAACD2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A009F1CB-71D6-480D-BA78-5D4E37E128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FFE68323-AD72-468F-9D84-72C3CE00159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2AAF830-2496-467D-8486-D9F2AEA42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s.colostate.edu/~cs160/.Summer16/resources/Java_printf_method_quick_reference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10/docs/api/java/lang/String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AD80496-B798-4810-9CBA-BFFAA6E383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/>
              <a:t>CS2011 Introduction to Programming I</a:t>
            </a:r>
            <a:br>
              <a:rPr lang="en-US" altLang="en-US" sz="3200" dirty="0"/>
            </a:br>
            <a:r>
              <a:rPr lang="en-US" altLang="en-US" sz="2400" dirty="0"/>
              <a:t>Strings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7823ADCE-945F-4BDE-B272-EDA10F51B41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5CBA-C89C-4375-A1DB-43ECA2BCF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Inside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3506E-FA72-44A5-A4F2-C64A4402F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4191000"/>
          </a:xfrm>
        </p:spPr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lastIndexOf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>
                <a:cs typeface="Courier New" panose="02070309020205020404" pitchFamily="49" charset="0"/>
              </a:rPr>
              <a:t>Example: split a name into first name and last name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Handle erroneous input (i.e. no whitespace)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Handle leading/trailing whitespaces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Handle multiple whitespaces</a:t>
            </a:r>
          </a:p>
        </p:txBody>
      </p:sp>
    </p:spTree>
    <p:extLst>
      <p:ext uri="{BB962C8B-B14F-4D97-AF65-F5344CB8AC3E}">
        <p14:creationId xmlns:p14="http://schemas.microsoft.com/office/powerpoint/2010/main" val="2916256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C63D7-2EEB-4DA3-A35A-E01F11046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 String from Console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8E727-A61D-4BB8-8D8B-CD6B9AFE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Scanner</a:t>
            </a:r>
            <a:r>
              <a:rPr lang="en-US" dirty="0"/>
              <a:t> methods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next()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nextLine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>
                <a:cs typeface="Courier New" panose="02070309020205020404" pitchFamily="49" charset="0"/>
              </a:rPr>
              <a:t>Example: read name from input in the </a:t>
            </a:r>
            <a:r>
              <a:rPr lang="en-US" dirty="0" err="1">
                <a:cs typeface="Courier New" panose="02070309020205020404" pitchFamily="49" charset="0"/>
              </a:rPr>
              <a:t>SplitName</a:t>
            </a:r>
            <a:r>
              <a:rPr lang="en-US" dirty="0">
                <a:cs typeface="Courier New" panose="02070309020205020404" pitchFamily="49" charset="0"/>
              </a:rPr>
              <a:t> example</a:t>
            </a:r>
          </a:p>
        </p:txBody>
      </p:sp>
    </p:spTree>
    <p:extLst>
      <p:ext uri="{BB962C8B-B14F-4D97-AF65-F5344CB8AC3E}">
        <p14:creationId xmlns:p14="http://schemas.microsoft.com/office/powerpoint/2010/main" val="3741484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89B51-CB63-43D7-8229-14E0AE705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Formatting Output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B7C10A-D004-4C16-A5BE-4D2AC303FA16}"/>
              </a:ext>
            </a:extLst>
          </p:cNvPr>
          <p:cNvSpPr txBox="1"/>
          <p:nvPr/>
        </p:nvSpPr>
        <p:spPr>
          <a:xfrm>
            <a:off x="914400" y="2133600"/>
            <a:ext cx="755847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 amount = 12618.98;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interestRate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0.0013;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 interest = amount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interestRate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Aft>
                <a:spcPts val="1200"/>
              </a:spcAft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</a:t>
            </a:r>
            <a:r>
              <a:rPr lang="en-US" b="1" dirty="0" err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("Interest is $</a:t>
            </a:r>
            <a:r>
              <a:rPr lang="en-US" b="1" dirty="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%4.2f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interest);</a:t>
            </a:r>
          </a:p>
        </p:txBody>
      </p:sp>
    </p:spTree>
    <p:extLst>
      <p:ext uri="{BB962C8B-B14F-4D97-AF65-F5344CB8AC3E}">
        <p14:creationId xmlns:p14="http://schemas.microsoft.com/office/powerpoint/2010/main" val="2271191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E6A98-95C7-4559-9D6C-B57ED7A24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 Specifier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B97123-479D-408B-A3FA-B651674D352B}"/>
              </a:ext>
            </a:extLst>
          </p:cNvPr>
          <p:cNvSpPr txBox="1"/>
          <p:nvPr/>
        </p:nvSpPr>
        <p:spPr>
          <a:xfrm>
            <a:off x="2971800" y="3616404"/>
            <a:ext cx="20473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% 4 .2 f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11B908-8769-4A83-A877-EC394BF97882}"/>
              </a:ext>
            </a:extLst>
          </p:cNvPr>
          <p:cNvSpPr/>
          <p:nvPr/>
        </p:nvSpPr>
        <p:spPr bwMode="auto">
          <a:xfrm>
            <a:off x="2971800" y="3616404"/>
            <a:ext cx="611884" cy="70788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4C8A61-E11C-47F8-9FD6-CE733043AD8F}"/>
              </a:ext>
            </a:extLst>
          </p:cNvPr>
          <p:cNvSpPr/>
          <p:nvPr/>
        </p:nvSpPr>
        <p:spPr bwMode="auto">
          <a:xfrm>
            <a:off x="3659884" y="3616404"/>
            <a:ext cx="381000" cy="70788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CA4BDE-D5AC-4E71-9C4E-C9976D5AB530}"/>
              </a:ext>
            </a:extLst>
          </p:cNvPr>
          <p:cNvSpPr/>
          <p:nvPr/>
        </p:nvSpPr>
        <p:spPr bwMode="auto">
          <a:xfrm>
            <a:off x="4117084" y="3616404"/>
            <a:ext cx="533400" cy="70788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1B8EA7-4B9B-420D-A2FF-08491C57671C}"/>
              </a:ext>
            </a:extLst>
          </p:cNvPr>
          <p:cNvSpPr/>
          <p:nvPr/>
        </p:nvSpPr>
        <p:spPr bwMode="auto">
          <a:xfrm>
            <a:off x="4726684" y="3616404"/>
            <a:ext cx="292471" cy="70788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EE0347-B5DE-4E93-833E-F1DDD8D14ADE}"/>
              </a:ext>
            </a:extLst>
          </p:cNvPr>
          <p:cNvSpPr txBox="1"/>
          <p:nvPr/>
        </p:nvSpPr>
        <p:spPr>
          <a:xfrm>
            <a:off x="932245" y="1841957"/>
            <a:ext cx="22997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Start of a</a:t>
            </a:r>
          </a:p>
          <a:p>
            <a:pPr algn="ctr"/>
            <a:r>
              <a:rPr lang="en-US" dirty="0"/>
              <a:t>format specifier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BD02C5-AC55-4B0E-B37D-61520F9C9F93}"/>
              </a:ext>
            </a:extLst>
          </p:cNvPr>
          <p:cNvSpPr txBox="1"/>
          <p:nvPr/>
        </p:nvSpPr>
        <p:spPr>
          <a:xfrm>
            <a:off x="4387858" y="1657290"/>
            <a:ext cx="33173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Width</a:t>
            </a:r>
            <a:r>
              <a:rPr lang="en-US" dirty="0"/>
              <a:t>, i.e. minimum</a:t>
            </a:r>
          </a:p>
          <a:p>
            <a:pPr algn="ctr"/>
            <a:r>
              <a:rPr lang="en-US" dirty="0"/>
              <a:t>Number of characters</a:t>
            </a:r>
          </a:p>
          <a:p>
            <a:pPr algn="ctr"/>
            <a:r>
              <a:rPr lang="en-US" dirty="0"/>
              <a:t>To be written to output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F74B708-F484-4D67-8893-4C6BA369451F}"/>
              </a:ext>
            </a:extLst>
          </p:cNvPr>
          <p:cNvCxnSpPr>
            <a:stCxn id="12" idx="2"/>
          </p:cNvCxnSpPr>
          <p:nvPr/>
        </p:nvCxnSpPr>
        <p:spPr bwMode="auto">
          <a:xfrm flipH="1">
            <a:off x="3886200" y="2857619"/>
            <a:ext cx="2160318" cy="6284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6701929-F523-4F3C-B2B9-113C8CB9C87C}"/>
              </a:ext>
            </a:extLst>
          </p:cNvPr>
          <p:cNvCxnSpPr>
            <a:stCxn id="9" idx="2"/>
          </p:cNvCxnSpPr>
          <p:nvPr/>
        </p:nvCxnSpPr>
        <p:spPr bwMode="auto">
          <a:xfrm>
            <a:off x="2082144" y="2672954"/>
            <a:ext cx="1195598" cy="8131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416760CE-5DE8-47E6-B8C5-6E1FDF413DB4}"/>
              </a:ext>
            </a:extLst>
          </p:cNvPr>
          <p:cNvSpPr txBox="1"/>
          <p:nvPr/>
        </p:nvSpPr>
        <p:spPr>
          <a:xfrm>
            <a:off x="418960" y="4857690"/>
            <a:ext cx="40789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/>
              <a:t>Precision</a:t>
            </a:r>
            <a:r>
              <a:rPr lang="en-US" dirty="0"/>
              <a:t>, i.e. number of</a:t>
            </a:r>
          </a:p>
          <a:p>
            <a:pPr algn="ctr"/>
            <a:r>
              <a:rPr lang="en-US" dirty="0"/>
              <a:t>Digits after the decimal point</a:t>
            </a:r>
          </a:p>
          <a:p>
            <a:pPr algn="ctr"/>
            <a:r>
              <a:rPr lang="en-US" dirty="0"/>
              <a:t>for floating-point numbers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FDCAA6D-C640-45DC-9963-116DB2B2B729}"/>
              </a:ext>
            </a:extLst>
          </p:cNvPr>
          <p:cNvCxnSpPr>
            <a:stCxn id="19" idx="0"/>
          </p:cNvCxnSpPr>
          <p:nvPr/>
        </p:nvCxnSpPr>
        <p:spPr bwMode="auto">
          <a:xfrm flipV="1">
            <a:off x="2458429" y="4400490"/>
            <a:ext cx="1929429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B8603EA-434F-4452-A1A1-67054F81CB19}"/>
              </a:ext>
            </a:extLst>
          </p:cNvPr>
          <p:cNvSpPr txBox="1"/>
          <p:nvPr/>
        </p:nvSpPr>
        <p:spPr>
          <a:xfrm>
            <a:off x="5596659" y="4400490"/>
            <a:ext cx="3090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Conversion Character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4736E30-01A6-4102-ACDC-121507EAC800}"/>
              </a:ext>
            </a:extLst>
          </p:cNvPr>
          <p:cNvSpPr txBox="1"/>
          <p:nvPr/>
        </p:nvSpPr>
        <p:spPr>
          <a:xfrm>
            <a:off x="5334000" y="4938355"/>
            <a:ext cx="351891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dirty="0"/>
              <a:t>: decimal integer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/>
              <a:t>: floating-point number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dirty="0"/>
              <a:t>: character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/>
              <a:t>: String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15238F9-922C-4B76-8928-B7537B150F50}"/>
              </a:ext>
            </a:extLst>
          </p:cNvPr>
          <p:cNvCxnSpPr>
            <a:stCxn id="22" idx="0"/>
          </p:cNvCxnSpPr>
          <p:nvPr/>
        </p:nvCxnSpPr>
        <p:spPr bwMode="auto">
          <a:xfrm flipH="1" flipV="1">
            <a:off x="5181600" y="3943290"/>
            <a:ext cx="1960130" cy="457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3393F71F-AEE7-48DF-B9B6-FA05EC20459B}"/>
              </a:ext>
            </a:extLst>
          </p:cNvPr>
          <p:cNvSpPr txBox="1"/>
          <p:nvPr/>
        </p:nvSpPr>
        <p:spPr>
          <a:xfrm>
            <a:off x="838200" y="6305490"/>
            <a:ext cx="3478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hlinkClick r:id="rId2"/>
              </a:rPr>
              <a:t>Java </a:t>
            </a:r>
            <a:r>
              <a:rPr lang="en-US" sz="2000" dirty="0" err="1">
                <a:hlinkClick r:id="rId2"/>
              </a:rPr>
              <a:t>printf</a:t>
            </a:r>
            <a:r>
              <a:rPr lang="en-US" sz="2000" dirty="0">
                <a:hlinkClick r:id="rId2"/>
              </a:rPr>
              <a:t>() Quick Reference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68383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B67FF-FE56-4C65-A4C1-314B6F579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Comparison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04B1CD-7ECC-4D23-BBBF-03F5085DB940}"/>
              </a:ext>
            </a:extLst>
          </p:cNvPr>
          <p:cNvSpPr txBox="1"/>
          <p:nvPr/>
        </p:nvSpPr>
        <p:spPr>
          <a:xfrm>
            <a:off x="1456605" y="2133600"/>
            <a:ext cx="662059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String s1 = "ab";</a:t>
            </a:r>
          </a:p>
          <a:p>
            <a:r>
              <a:rPr lang="en-US" dirty="0"/>
              <a:t>String s2 = "</a:t>
            </a:r>
            <a:r>
              <a:rPr lang="en-US" dirty="0" err="1"/>
              <a:t>abc</a:t>
            </a:r>
            <a:r>
              <a:rPr lang="en-US" dirty="0"/>
              <a:t>".substring(0,2);</a:t>
            </a:r>
          </a:p>
          <a:p>
            <a:endParaRPr lang="en-US" dirty="0"/>
          </a:p>
          <a:p>
            <a:r>
              <a:rPr lang="en-US" dirty="0" err="1"/>
              <a:t>System.out.println</a:t>
            </a:r>
            <a:r>
              <a:rPr lang="en-US" dirty="0"/>
              <a:t>(s1);</a:t>
            </a:r>
          </a:p>
          <a:p>
            <a:r>
              <a:rPr lang="en-US" dirty="0" err="1"/>
              <a:t>System.out.println</a:t>
            </a:r>
            <a:r>
              <a:rPr lang="en-US" dirty="0"/>
              <a:t>(s2);</a:t>
            </a:r>
          </a:p>
          <a:p>
            <a:endParaRPr lang="en-US" dirty="0"/>
          </a:p>
          <a:p>
            <a:r>
              <a:rPr lang="en-US" dirty="0" err="1"/>
              <a:t>System.out.println</a:t>
            </a:r>
            <a:r>
              <a:rPr lang="en-US" dirty="0"/>
              <a:t>(s1 == s2); // true or false??</a:t>
            </a:r>
          </a:p>
        </p:txBody>
      </p:sp>
    </p:spTree>
    <p:extLst>
      <p:ext uri="{BB962C8B-B14F-4D97-AF65-F5344CB8AC3E}">
        <p14:creationId xmlns:p14="http://schemas.microsoft.com/office/powerpoint/2010/main" val="813315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7F3FB-4D64-4EFE-9AD7-2B8E61E54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vs. 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BCDA2-50D0-44A3-AA9B-2ABCA5FC5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53000"/>
            <a:ext cx="7772400" cy="1295400"/>
          </a:xfrm>
        </p:spPr>
        <p:txBody>
          <a:bodyPr/>
          <a:lstStyle/>
          <a:p>
            <a:r>
              <a:rPr lang="en-US" dirty="0"/>
              <a:t>Variables of primitive types hold </a:t>
            </a:r>
            <a:r>
              <a:rPr lang="en-US" i="1" dirty="0"/>
              <a:t>values</a:t>
            </a:r>
          </a:p>
          <a:p>
            <a:r>
              <a:rPr lang="en-US" dirty="0"/>
              <a:t>Variables of class types hold </a:t>
            </a:r>
            <a:r>
              <a:rPr lang="en-US" i="1" dirty="0"/>
              <a:t>references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0E833D-9945-4E0C-AFE2-B647515242B6}"/>
              </a:ext>
            </a:extLst>
          </p:cNvPr>
          <p:cNvSpPr txBox="1"/>
          <p:nvPr/>
        </p:nvSpPr>
        <p:spPr>
          <a:xfrm>
            <a:off x="773203" y="1828800"/>
            <a:ext cx="355623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 a = 1;</a:t>
            </a:r>
          </a:p>
          <a:p>
            <a:r>
              <a:rPr lang="en-US" dirty="0"/>
              <a:t>int b = a;</a:t>
            </a:r>
          </a:p>
          <a:p>
            <a:r>
              <a:rPr lang="en-US" dirty="0"/>
              <a:t>a = 2;</a:t>
            </a:r>
          </a:p>
          <a:p>
            <a:endParaRPr lang="en-US" dirty="0"/>
          </a:p>
          <a:p>
            <a:r>
              <a:rPr lang="en-US" dirty="0" err="1"/>
              <a:t>System.out.print</a:t>
            </a:r>
            <a:r>
              <a:rPr lang="en-US" dirty="0"/>
              <a:t>(a); //??</a:t>
            </a:r>
          </a:p>
          <a:p>
            <a:r>
              <a:rPr lang="en-US" dirty="0" err="1"/>
              <a:t>System.out.print</a:t>
            </a:r>
            <a:r>
              <a:rPr lang="en-US" dirty="0"/>
              <a:t>(b); //??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391948-D09C-42E4-83AC-69DAAF5DF033}"/>
              </a:ext>
            </a:extLst>
          </p:cNvPr>
          <p:cNvSpPr txBox="1"/>
          <p:nvPr/>
        </p:nvSpPr>
        <p:spPr>
          <a:xfrm>
            <a:off x="4811803" y="1828800"/>
            <a:ext cx="379879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Point a = new Point();</a:t>
            </a:r>
          </a:p>
          <a:p>
            <a:r>
              <a:rPr lang="en-US" dirty="0" err="1"/>
              <a:t>a.x</a:t>
            </a:r>
            <a:r>
              <a:rPr lang="en-US" dirty="0"/>
              <a:t> = 1;</a:t>
            </a:r>
          </a:p>
          <a:p>
            <a:r>
              <a:rPr lang="en-US" dirty="0"/>
              <a:t>Point b = a;</a:t>
            </a:r>
          </a:p>
          <a:p>
            <a:r>
              <a:rPr lang="en-US" dirty="0" err="1"/>
              <a:t>a.x</a:t>
            </a:r>
            <a:r>
              <a:rPr lang="en-US" dirty="0"/>
              <a:t> = 2;</a:t>
            </a:r>
          </a:p>
          <a:p>
            <a:endParaRPr lang="en-US" dirty="0"/>
          </a:p>
          <a:p>
            <a:r>
              <a:rPr lang="en-US" dirty="0" err="1"/>
              <a:t>System.out.print</a:t>
            </a:r>
            <a:r>
              <a:rPr lang="en-US" dirty="0"/>
              <a:t>(</a:t>
            </a:r>
            <a:r>
              <a:rPr lang="en-US" dirty="0" err="1"/>
              <a:t>a.x</a:t>
            </a:r>
            <a:r>
              <a:rPr lang="en-US" dirty="0"/>
              <a:t>); //??</a:t>
            </a:r>
          </a:p>
          <a:p>
            <a:r>
              <a:rPr lang="en-US" dirty="0" err="1"/>
              <a:t>System.out.print</a:t>
            </a:r>
            <a:r>
              <a:rPr lang="en-US" dirty="0"/>
              <a:t>(</a:t>
            </a:r>
            <a:r>
              <a:rPr lang="en-US" dirty="0" err="1"/>
              <a:t>b.x</a:t>
            </a:r>
            <a:r>
              <a:rPr lang="en-US" dirty="0"/>
              <a:t>); //??</a:t>
            </a:r>
          </a:p>
        </p:txBody>
      </p:sp>
    </p:spTree>
    <p:extLst>
      <p:ext uri="{BB962C8B-B14F-4D97-AF65-F5344CB8AC3E}">
        <p14:creationId xmlns:p14="http://schemas.microsoft.com/office/powerpoint/2010/main" val="3257008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DD035-435A-4D43-AB54-4347AF4B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57199-28B5-444C-9E3A-82A602E43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676400"/>
          </a:xfrm>
        </p:spPr>
        <p:txBody>
          <a:bodyPr/>
          <a:lstStyle/>
          <a:p>
            <a:r>
              <a:rPr lang="en-US" dirty="0"/>
              <a:t>An object reference can be thought as the </a:t>
            </a:r>
            <a:r>
              <a:rPr lang="en-US" i="1" dirty="0"/>
              <a:t>location</a:t>
            </a:r>
            <a:r>
              <a:rPr lang="en-US" dirty="0"/>
              <a:t> of the object in memory, or a </a:t>
            </a:r>
            <a:r>
              <a:rPr lang="en-US" i="1" dirty="0"/>
              <a:t>pointer</a:t>
            </a:r>
            <a:r>
              <a:rPr lang="en-US" dirty="0"/>
              <a:t> pointing to the object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7C3CCD-7636-4D7D-AA8D-49FFFB607B65}"/>
              </a:ext>
            </a:extLst>
          </p:cNvPr>
          <p:cNvSpPr txBox="1"/>
          <p:nvPr/>
        </p:nvSpPr>
        <p:spPr>
          <a:xfrm>
            <a:off x="1219200" y="4800600"/>
            <a:ext cx="4240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Point a = new Point();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60E7E03-8FAF-4ABA-B9E9-1B3BB46168C3}"/>
              </a:ext>
            </a:extLst>
          </p:cNvPr>
          <p:cNvSpPr txBox="1"/>
          <p:nvPr/>
        </p:nvSpPr>
        <p:spPr>
          <a:xfrm>
            <a:off x="5943600" y="4800600"/>
            <a:ext cx="2396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Point b = a;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164B3C1-9209-4D61-BC2B-995FBA812CE1}"/>
              </a:ext>
            </a:extLst>
          </p:cNvPr>
          <p:cNvSpPr txBox="1"/>
          <p:nvPr/>
        </p:nvSpPr>
        <p:spPr>
          <a:xfrm>
            <a:off x="1752600" y="3805535"/>
            <a:ext cx="44535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 a new object in memory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6844CEC-D3FC-4B8C-BEBB-33A48826BECA}"/>
              </a:ext>
            </a:extLst>
          </p:cNvPr>
          <p:cNvCxnSpPr/>
          <p:nvPr/>
        </p:nvCxnSpPr>
        <p:spPr bwMode="auto">
          <a:xfrm>
            <a:off x="3124200" y="4724400"/>
            <a:ext cx="1905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BA73FF9-733F-479F-8E01-99B2C35769C8}"/>
              </a:ext>
            </a:extLst>
          </p:cNvPr>
          <p:cNvCxnSpPr>
            <a:cxnSpLocks/>
          </p:cNvCxnSpPr>
          <p:nvPr/>
        </p:nvCxnSpPr>
        <p:spPr bwMode="auto">
          <a:xfrm>
            <a:off x="3979395" y="4343400"/>
            <a:ext cx="1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BDCC96F3-EF3F-43D8-ADCF-378816128F59}"/>
              </a:ext>
            </a:extLst>
          </p:cNvPr>
          <p:cNvCxnSpPr/>
          <p:nvPr/>
        </p:nvCxnSpPr>
        <p:spPr bwMode="auto">
          <a:xfrm>
            <a:off x="1295400" y="5334000"/>
            <a:ext cx="3810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51E6536-1028-400C-925F-EA91930E8B3C}"/>
              </a:ext>
            </a:extLst>
          </p:cNvPr>
          <p:cNvCxnSpPr>
            <a:cxnSpLocks/>
          </p:cNvCxnSpPr>
          <p:nvPr/>
        </p:nvCxnSpPr>
        <p:spPr bwMode="auto">
          <a:xfrm flipV="1">
            <a:off x="3124200" y="5334000"/>
            <a:ext cx="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4ED1A6A2-8734-427E-8165-EA2B8813EA34}"/>
              </a:ext>
            </a:extLst>
          </p:cNvPr>
          <p:cNvSpPr txBox="1"/>
          <p:nvPr/>
        </p:nvSpPr>
        <p:spPr>
          <a:xfrm>
            <a:off x="1625475" y="5715000"/>
            <a:ext cx="30989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Assign the location of</a:t>
            </a:r>
          </a:p>
          <a:p>
            <a:r>
              <a:rPr lang="en-US" dirty="0"/>
              <a:t>the object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8DF7B20-9633-47F8-A897-A187DBACB62A}"/>
              </a:ext>
            </a:extLst>
          </p:cNvPr>
          <p:cNvCxnSpPr>
            <a:cxnSpLocks/>
          </p:cNvCxnSpPr>
          <p:nvPr/>
        </p:nvCxnSpPr>
        <p:spPr bwMode="auto">
          <a:xfrm>
            <a:off x="5943600" y="5334000"/>
            <a:ext cx="2286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BF5E37A-7FC5-4CC9-9B15-98A2578B7D54}"/>
              </a:ext>
            </a:extLst>
          </p:cNvPr>
          <p:cNvCxnSpPr>
            <a:cxnSpLocks/>
          </p:cNvCxnSpPr>
          <p:nvPr/>
        </p:nvCxnSpPr>
        <p:spPr bwMode="auto">
          <a:xfrm flipV="1">
            <a:off x="6925950" y="5334000"/>
            <a:ext cx="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59F4E33A-D046-42AE-BB0C-CCE1B5B1CEB0}"/>
              </a:ext>
            </a:extLst>
          </p:cNvPr>
          <p:cNvSpPr txBox="1"/>
          <p:nvPr/>
        </p:nvSpPr>
        <p:spPr>
          <a:xfrm>
            <a:off x="5427225" y="5715000"/>
            <a:ext cx="290117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Copy the location of</a:t>
            </a:r>
          </a:p>
          <a:p>
            <a:r>
              <a:rPr lang="en-US" dirty="0"/>
              <a:t>the object 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723228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1CBC0-2C88-49E7-AE79-CB034EEB3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Comparison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FE4EE1C-C9E8-4CC9-BA12-3C9A48814384}"/>
              </a:ext>
            </a:extLst>
          </p:cNvPr>
          <p:cNvSpPr/>
          <p:nvPr/>
        </p:nvSpPr>
        <p:spPr bwMode="auto">
          <a:xfrm>
            <a:off x="2743200" y="2514600"/>
            <a:ext cx="1447800" cy="753208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F58F35-1F48-432B-A08F-F1342F2D189A}"/>
              </a:ext>
            </a:extLst>
          </p:cNvPr>
          <p:cNvSpPr txBox="1"/>
          <p:nvPr/>
        </p:nvSpPr>
        <p:spPr>
          <a:xfrm>
            <a:off x="3085425" y="2660372"/>
            <a:ext cx="76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"ab"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66D1D9D-B693-4541-A8B1-B1C43D1FFB10}"/>
              </a:ext>
            </a:extLst>
          </p:cNvPr>
          <p:cNvSpPr/>
          <p:nvPr/>
        </p:nvSpPr>
        <p:spPr bwMode="auto">
          <a:xfrm>
            <a:off x="6324600" y="2133600"/>
            <a:ext cx="1447800" cy="753208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24EEF9-44CC-4747-A44A-13CA7DE2A06D}"/>
              </a:ext>
            </a:extLst>
          </p:cNvPr>
          <p:cNvSpPr txBox="1"/>
          <p:nvPr/>
        </p:nvSpPr>
        <p:spPr>
          <a:xfrm>
            <a:off x="6666825" y="2279372"/>
            <a:ext cx="76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"ab"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2951C75-3C6A-41DA-ADB4-21F7B044565D}"/>
              </a:ext>
            </a:extLst>
          </p:cNvPr>
          <p:cNvSpPr/>
          <p:nvPr/>
        </p:nvSpPr>
        <p:spPr bwMode="auto">
          <a:xfrm>
            <a:off x="6324600" y="3352800"/>
            <a:ext cx="1447800" cy="753208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825019-8CDF-43D6-AD41-4BD898217B14}"/>
              </a:ext>
            </a:extLst>
          </p:cNvPr>
          <p:cNvSpPr txBox="1"/>
          <p:nvPr/>
        </p:nvSpPr>
        <p:spPr>
          <a:xfrm>
            <a:off x="6666825" y="3498572"/>
            <a:ext cx="76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"ab"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B340F44-AA72-4759-BBAF-79C5BD9FD77F}"/>
              </a:ext>
            </a:extLst>
          </p:cNvPr>
          <p:cNvCxnSpPr>
            <a:cxnSpLocks/>
          </p:cNvCxnSpPr>
          <p:nvPr/>
        </p:nvCxnSpPr>
        <p:spPr bwMode="auto">
          <a:xfrm>
            <a:off x="1752600" y="2514600"/>
            <a:ext cx="990600" cy="1457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BE36926-09BC-4081-B7AF-C811C1FC2FEC}"/>
              </a:ext>
            </a:extLst>
          </p:cNvPr>
          <p:cNvCxnSpPr>
            <a:cxnSpLocks/>
          </p:cNvCxnSpPr>
          <p:nvPr/>
        </p:nvCxnSpPr>
        <p:spPr bwMode="auto">
          <a:xfrm flipV="1">
            <a:off x="1752600" y="3122038"/>
            <a:ext cx="990600" cy="145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DCCE5E52-764B-47C8-8E41-1E283DF132FC}"/>
              </a:ext>
            </a:extLst>
          </p:cNvPr>
          <p:cNvSpPr txBox="1"/>
          <p:nvPr/>
        </p:nvSpPr>
        <p:spPr>
          <a:xfrm>
            <a:off x="1168065" y="2279372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D7819FF-25D8-4327-AA55-1ADCA19254CF}"/>
              </a:ext>
            </a:extLst>
          </p:cNvPr>
          <p:cNvSpPr txBox="1"/>
          <p:nvPr/>
        </p:nvSpPr>
        <p:spPr>
          <a:xfrm>
            <a:off x="1168065" y="3045699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s2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D341335-BE81-4767-A914-9D3C2ED841FD}"/>
              </a:ext>
            </a:extLst>
          </p:cNvPr>
          <p:cNvCxnSpPr>
            <a:endCxn id="6" idx="2"/>
          </p:cNvCxnSpPr>
          <p:nvPr/>
        </p:nvCxnSpPr>
        <p:spPr bwMode="auto">
          <a:xfrm>
            <a:off x="5486400" y="2510204"/>
            <a:ext cx="838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47E6A27-F3C9-49A6-812E-534C7D5ACA49}"/>
              </a:ext>
            </a:extLst>
          </p:cNvPr>
          <p:cNvCxnSpPr/>
          <p:nvPr/>
        </p:nvCxnSpPr>
        <p:spPr bwMode="auto">
          <a:xfrm>
            <a:off x="5486400" y="3729404"/>
            <a:ext cx="838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3E51D8B-D136-4831-B5CA-0536026D268B}"/>
              </a:ext>
            </a:extLst>
          </p:cNvPr>
          <p:cNvSpPr txBox="1"/>
          <p:nvPr/>
        </p:nvSpPr>
        <p:spPr>
          <a:xfrm>
            <a:off x="4994885" y="2279371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EC72ED-5E2F-41F9-979C-85E16D4DB4AC}"/>
              </a:ext>
            </a:extLst>
          </p:cNvPr>
          <p:cNvSpPr txBox="1"/>
          <p:nvPr/>
        </p:nvSpPr>
        <p:spPr>
          <a:xfrm>
            <a:off x="4994885" y="3507364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B23151F-2FE0-41CC-8886-CFF5FA0D944D}"/>
              </a:ext>
            </a:extLst>
          </p:cNvPr>
          <p:cNvSpPr txBox="1"/>
          <p:nvPr/>
        </p:nvSpPr>
        <p:spPr>
          <a:xfrm>
            <a:off x="1905000" y="4639408"/>
            <a:ext cx="1568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 == s2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1FDB628-3892-4DD3-86D7-42325993E830}"/>
              </a:ext>
            </a:extLst>
          </p:cNvPr>
          <p:cNvSpPr txBox="1"/>
          <p:nvPr/>
        </p:nvSpPr>
        <p:spPr>
          <a:xfrm>
            <a:off x="5480442" y="4639408"/>
            <a:ext cx="1568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 == s2 </a:t>
            </a:r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C1331989-CC6D-4AA2-9B3F-E2BA9019D34B}"/>
              </a:ext>
            </a:extLst>
          </p:cNvPr>
          <p:cNvSpPr/>
          <p:nvPr/>
        </p:nvSpPr>
        <p:spPr bwMode="auto">
          <a:xfrm>
            <a:off x="2514600" y="5249008"/>
            <a:ext cx="152400" cy="2286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8" name="Arrow: Down 27">
            <a:extLst>
              <a:ext uri="{FF2B5EF4-FFF2-40B4-BE49-F238E27FC236}">
                <a16:creationId xmlns:a16="http://schemas.microsoft.com/office/drawing/2014/main" id="{F258A3A3-E1BC-4BA7-A2A2-C7ED54ABFF6D}"/>
              </a:ext>
            </a:extLst>
          </p:cNvPr>
          <p:cNvSpPr/>
          <p:nvPr/>
        </p:nvSpPr>
        <p:spPr bwMode="auto">
          <a:xfrm>
            <a:off x="6112071" y="5249008"/>
            <a:ext cx="152400" cy="2286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EFDE2D3-37DD-4646-8800-56B056F4C8E4}"/>
              </a:ext>
            </a:extLst>
          </p:cNvPr>
          <p:cNvSpPr txBox="1"/>
          <p:nvPr/>
        </p:nvSpPr>
        <p:spPr>
          <a:xfrm>
            <a:off x="2209800" y="5706208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true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B26D282-B17E-4657-90FD-A74636062D2D}"/>
              </a:ext>
            </a:extLst>
          </p:cNvPr>
          <p:cNvSpPr txBox="1"/>
          <p:nvPr/>
        </p:nvSpPr>
        <p:spPr>
          <a:xfrm>
            <a:off x="5791200" y="5706208"/>
            <a:ext cx="8108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26353954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5F30-15B3-43CC-AF5E-3194A0C11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Comparison By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F7C53-09CB-482E-9D77-9D999C0D0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equals()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equalsIgnoreCase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compareToIgnoreCase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3793911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3EEC2-CCF6-41FC-87D2-A2C9DD477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String 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5EC31-3510-43E6-B24C-935055164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startsWith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endsWith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contains()</a:t>
            </a:r>
          </a:p>
        </p:txBody>
      </p:sp>
    </p:spTree>
    <p:extLst>
      <p:ext uri="{BB962C8B-B14F-4D97-AF65-F5344CB8AC3E}">
        <p14:creationId xmlns:p14="http://schemas.microsoft.com/office/powerpoint/2010/main" val="4127759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FF9254-C1EE-433E-A4F7-61985C312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EA6-E72A-432A-A44B-C8EE38EBB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752600"/>
          </a:xfrm>
        </p:spPr>
        <p:txBody>
          <a:bodyPr/>
          <a:lstStyle/>
          <a:p>
            <a:r>
              <a:rPr lang="en-US" dirty="0"/>
              <a:t>A class can be considered as a user-defined </a:t>
            </a:r>
            <a:r>
              <a:rPr lang="en-US" i="1" dirty="0"/>
              <a:t>type</a:t>
            </a:r>
          </a:p>
          <a:p>
            <a:r>
              <a:rPr lang="en-US" dirty="0"/>
              <a:t>For 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C0364-1959-4D36-B7A6-41D97E683989}"/>
              </a:ext>
            </a:extLst>
          </p:cNvPr>
          <p:cNvSpPr txBox="1"/>
          <p:nvPr/>
        </p:nvSpPr>
        <p:spPr>
          <a:xfrm>
            <a:off x="2224427" y="3962400"/>
            <a:ext cx="3871573" cy="18004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public class Point {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double x;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   double y;</a:t>
            </a:r>
          </a:p>
          <a:p>
            <a:pPr>
              <a:spcAft>
                <a:spcPts val="6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3013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2F4BD-FEF6-426D-A16E-D955D227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Interned 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B4CA9-8AE3-4A7E-B58F-E7C5697B6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98785"/>
            <a:ext cx="7772400" cy="2573416"/>
          </a:xfrm>
        </p:spPr>
        <p:txBody>
          <a:bodyPr/>
          <a:lstStyle/>
          <a:p>
            <a:r>
              <a:rPr lang="en-US" sz="2400" dirty="0"/>
              <a:t>In order to improve memory efficiency, JVM keeps a "pool" of the most recently used String literals</a:t>
            </a:r>
          </a:p>
          <a:p>
            <a:r>
              <a:rPr lang="en-US" sz="2400" dirty="0"/>
              <a:t>If two String literals are the same, they refer to the same String object in the pool</a:t>
            </a:r>
          </a:p>
          <a:p>
            <a:r>
              <a:rPr lang="en-US" sz="2400" dirty="0"/>
              <a:t>But, what if we change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s1</a:t>
            </a:r>
            <a:r>
              <a:rPr lang="en-US" sz="2400" dirty="0"/>
              <a:t>, e.g.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s1 = "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xyz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2400" dirty="0"/>
              <a:t> 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96B9E2-5FB6-445E-95C1-1691114A03A2}"/>
              </a:ext>
            </a:extLst>
          </p:cNvPr>
          <p:cNvSpPr txBox="1"/>
          <p:nvPr/>
        </p:nvSpPr>
        <p:spPr>
          <a:xfrm>
            <a:off x="1905000" y="1905000"/>
            <a:ext cx="528747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String s1 = "</a:t>
            </a:r>
            <a:r>
              <a:rPr lang="en-US" dirty="0" err="1"/>
              <a:t>abc</a:t>
            </a:r>
            <a:r>
              <a:rPr lang="en-US" dirty="0"/>
              <a:t>";</a:t>
            </a:r>
          </a:p>
          <a:p>
            <a:pPr>
              <a:spcAft>
                <a:spcPts val="600"/>
              </a:spcAft>
            </a:pPr>
            <a:r>
              <a:rPr lang="en-US" dirty="0"/>
              <a:t>String s2 = "</a:t>
            </a:r>
            <a:r>
              <a:rPr lang="en-US" dirty="0" err="1"/>
              <a:t>abc</a:t>
            </a:r>
            <a:r>
              <a:rPr lang="en-US" dirty="0"/>
              <a:t>";</a:t>
            </a:r>
          </a:p>
          <a:p>
            <a:pPr>
              <a:spcAft>
                <a:spcPts val="600"/>
              </a:spcAft>
            </a:pPr>
            <a:r>
              <a:rPr lang="en-US" dirty="0" err="1"/>
              <a:t>Sytem.out.println</a:t>
            </a:r>
            <a:r>
              <a:rPr lang="en-US" dirty="0"/>
              <a:t>( s1 == s2 ); // true</a:t>
            </a:r>
          </a:p>
        </p:txBody>
      </p:sp>
    </p:spTree>
    <p:extLst>
      <p:ext uri="{BB962C8B-B14F-4D97-AF65-F5344CB8AC3E}">
        <p14:creationId xmlns:p14="http://schemas.microsoft.com/office/powerpoint/2010/main" val="42609391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9F236-A5BC-4792-8C97-EA1787D8A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Are Immutable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FA91C-123E-41E5-9D07-6C827F4F1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133600"/>
          </a:xfrm>
        </p:spPr>
        <p:txBody>
          <a:bodyPr/>
          <a:lstStyle/>
          <a:p>
            <a:r>
              <a:rPr lang="en-US" dirty="0"/>
              <a:t>The content of a String cannot be changed – when it seems like a String is changed, it's actually a new String being created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95C4CFF-6BF1-4486-9093-CDDE16CC1B99}"/>
              </a:ext>
            </a:extLst>
          </p:cNvPr>
          <p:cNvSpPr/>
          <p:nvPr/>
        </p:nvSpPr>
        <p:spPr bwMode="auto">
          <a:xfrm>
            <a:off x="2743200" y="4885592"/>
            <a:ext cx="1447800" cy="753208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43F2E3-E6C2-4B46-9BC3-361453CC72DC}"/>
              </a:ext>
            </a:extLst>
          </p:cNvPr>
          <p:cNvSpPr txBox="1"/>
          <p:nvPr/>
        </p:nvSpPr>
        <p:spPr>
          <a:xfrm>
            <a:off x="3085425" y="5031364"/>
            <a:ext cx="76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"ab"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D62A3FE-2839-4F9E-AF48-CA1DE1D26064}"/>
              </a:ext>
            </a:extLst>
          </p:cNvPr>
          <p:cNvCxnSpPr>
            <a:cxnSpLocks/>
          </p:cNvCxnSpPr>
          <p:nvPr/>
        </p:nvCxnSpPr>
        <p:spPr bwMode="auto">
          <a:xfrm>
            <a:off x="1752600" y="4885592"/>
            <a:ext cx="990600" cy="14577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6A8C213-EB5F-4578-A1BD-462D6B90D852}"/>
              </a:ext>
            </a:extLst>
          </p:cNvPr>
          <p:cNvSpPr txBox="1"/>
          <p:nvPr/>
        </p:nvSpPr>
        <p:spPr>
          <a:xfrm>
            <a:off x="1168065" y="4650364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70D81BE-32F3-48C2-985A-83A83C962209}"/>
              </a:ext>
            </a:extLst>
          </p:cNvPr>
          <p:cNvSpPr/>
          <p:nvPr/>
        </p:nvSpPr>
        <p:spPr bwMode="auto">
          <a:xfrm>
            <a:off x="6400802" y="4885592"/>
            <a:ext cx="1447800" cy="753208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2C495C-3B95-46EB-B0E5-3FA50992FF76}"/>
              </a:ext>
            </a:extLst>
          </p:cNvPr>
          <p:cNvSpPr txBox="1"/>
          <p:nvPr/>
        </p:nvSpPr>
        <p:spPr>
          <a:xfrm>
            <a:off x="6743027" y="5031364"/>
            <a:ext cx="7633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"ab"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5D4BC1D-7F0C-4308-BF7C-DC9ADE6E3D62}"/>
              </a:ext>
            </a:extLst>
          </p:cNvPr>
          <p:cNvCxnSpPr>
            <a:cxnSpLocks/>
          </p:cNvCxnSpPr>
          <p:nvPr/>
        </p:nvCxnSpPr>
        <p:spPr bwMode="auto">
          <a:xfrm flipV="1">
            <a:off x="5410202" y="4342318"/>
            <a:ext cx="863265" cy="5432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C9B7219-D9B4-48F9-9A5A-4686431D8075}"/>
              </a:ext>
            </a:extLst>
          </p:cNvPr>
          <p:cNvSpPr txBox="1"/>
          <p:nvPr/>
        </p:nvSpPr>
        <p:spPr>
          <a:xfrm>
            <a:off x="4825667" y="4650364"/>
            <a:ext cx="490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A84DEAE-F7F8-4BEC-811B-DA1D4C6FCDE7}"/>
              </a:ext>
            </a:extLst>
          </p:cNvPr>
          <p:cNvSpPr/>
          <p:nvPr/>
        </p:nvSpPr>
        <p:spPr bwMode="auto">
          <a:xfrm>
            <a:off x="6400802" y="3828666"/>
            <a:ext cx="1447800" cy="753208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BF91215-9CA1-49FB-9765-E388A5E0E955}"/>
              </a:ext>
            </a:extLst>
          </p:cNvPr>
          <p:cNvSpPr txBox="1"/>
          <p:nvPr/>
        </p:nvSpPr>
        <p:spPr>
          <a:xfrm>
            <a:off x="6743027" y="3974438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</a:t>
            </a:r>
            <a:r>
              <a:rPr lang="en-US" dirty="0" err="1"/>
              <a:t>xy</a:t>
            </a:r>
            <a:r>
              <a:rPr lang="en-US" dirty="0"/>
              <a:t>"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8480537-E009-43AC-9F23-CC2BA8701EAA}"/>
              </a:ext>
            </a:extLst>
          </p:cNvPr>
          <p:cNvSpPr txBox="1"/>
          <p:nvPr/>
        </p:nvSpPr>
        <p:spPr>
          <a:xfrm>
            <a:off x="1101063" y="6019800"/>
            <a:ext cx="331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String s1 = "ab";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9DDE0C-47A3-4437-BAF3-E3A3C0FC84AD}"/>
              </a:ext>
            </a:extLst>
          </p:cNvPr>
          <p:cNvSpPr txBox="1"/>
          <p:nvPr/>
        </p:nvSpPr>
        <p:spPr>
          <a:xfrm>
            <a:off x="5486400" y="6019800"/>
            <a:ext cx="2028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s1 = "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</p:txBody>
      </p:sp>
    </p:spTree>
    <p:extLst>
      <p:ext uri="{BB962C8B-B14F-4D97-AF65-F5344CB8AC3E}">
        <p14:creationId xmlns:p14="http://schemas.microsoft.com/office/powerpoint/2010/main" val="2098059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EB6C4-FA45-4C68-8A90-D0D4E038B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Conversion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5166D3-15A7-43B2-BFA3-58DDD419B0D9}"/>
              </a:ext>
            </a:extLst>
          </p:cNvPr>
          <p:cNvSpPr txBox="1"/>
          <p:nvPr/>
        </p:nvSpPr>
        <p:spPr>
          <a:xfrm>
            <a:off x="990600" y="2438400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String 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4237A7-918D-4C8A-9973-DA46FE63572A}"/>
              </a:ext>
            </a:extLst>
          </p:cNvPr>
          <p:cNvSpPr txBox="1"/>
          <p:nvPr/>
        </p:nvSpPr>
        <p:spPr>
          <a:xfrm>
            <a:off x="6779739" y="2448580"/>
            <a:ext cx="7809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int </a:t>
            </a:r>
            <a:r>
              <a:rPr lang="en-US" sz="2800" dirty="0" err="1"/>
              <a:t>i</a:t>
            </a:r>
            <a:endParaRPr lang="en-US" sz="28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B8827F0-5739-41FD-9A05-7CDD440DE253}"/>
              </a:ext>
            </a:extLst>
          </p:cNvPr>
          <p:cNvCxnSpPr>
            <a:cxnSpLocks/>
          </p:cNvCxnSpPr>
          <p:nvPr/>
        </p:nvCxnSpPr>
        <p:spPr bwMode="auto">
          <a:xfrm>
            <a:off x="2531522" y="2633374"/>
            <a:ext cx="411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8F2018C3-EDDE-48CA-9266-A4FA4F0A3CEA}"/>
              </a:ext>
            </a:extLst>
          </p:cNvPr>
          <p:cNvSpPr txBox="1"/>
          <p:nvPr/>
        </p:nvSpPr>
        <p:spPr>
          <a:xfrm>
            <a:off x="2683922" y="2131367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Integer.parseInt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1A1EC3D-DEAA-4F10-BB51-E65BE9EF830F}"/>
              </a:ext>
            </a:extLst>
          </p:cNvPr>
          <p:cNvCxnSpPr>
            <a:cxnSpLocks/>
          </p:cNvCxnSpPr>
          <p:nvPr/>
        </p:nvCxnSpPr>
        <p:spPr bwMode="auto">
          <a:xfrm>
            <a:off x="2531522" y="2881873"/>
            <a:ext cx="411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B3AD1129-C173-4DC7-B595-4F04748BCCEC}"/>
              </a:ext>
            </a:extLst>
          </p:cNvPr>
          <p:cNvSpPr txBox="1"/>
          <p:nvPr/>
        </p:nvSpPr>
        <p:spPr>
          <a:xfrm>
            <a:off x="3886200" y="3010056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+ ""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4563CB-FEC9-4FCA-9E34-92887385D9E5}"/>
              </a:ext>
            </a:extLst>
          </p:cNvPr>
          <p:cNvSpPr txBox="1"/>
          <p:nvPr/>
        </p:nvSpPr>
        <p:spPr>
          <a:xfrm>
            <a:off x="990600" y="4300679"/>
            <a:ext cx="13885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String 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043A1E-8B4C-4089-98C3-FE66B45075AE}"/>
              </a:ext>
            </a:extLst>
          </p:cNvPr>
          <p:cNvSpPr txBox="1"/>
          <p:nvPr/>
        </p:nvSpPr>
        <p:spPr>
          <a:xfrm>
            <a:off x="6779739" y="4310859"/>
            <a:ext cx="1560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double d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6D1DC04-72D5-4987-9F6D-242F54A7CE83}"/>
              </a:ext>
            </a:extLst>
          </p:cNvPr>
          <p:cNvCxnSpPr>
            <a:cxnSpLocks/>
          </p:cNvCxnSpPr>
          <p:nvPr/>
        </p:nvCxnSpPr>
        <p:spPr bwMode="auto">
          <a:xfrm>
            <a:off x="2531522" y="4495653"/>
            <a:ext cx="411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565B0969-1F66-4DDB-AA7A-E1B17A934062}"/>
              </a:ext>
            </a:extLst>
          </p:cNvPr>
          <p:cNvSpPr txBox="1"/>
          <p:nvPr/>
        </p:nvSpPr>
        <p:spPr>
          <a:xfrm>
            <a:off x="2607722" y="3993646"/>
            <a:ext cx="40559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Double.parseDouble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(s)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C1A7B81-2E71-4A3E-990C-3061530D564F}"/>
              </a:ext>
            </a:extLst>
          </p:cNvPr>
          <p:cNvCxnSpPr>
            <a:cxnSpLocks/>
          </p:cNvCxnSpPr>
          <p:nvPr/>
        </p:nvCxnSpPr>
        <p:spPr bwMode="auto">
          <a:xfrm>
            <a:off x="2531522" y="4744152"/>
            <a:ext cx="411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A6F89C3-85C4-4A51-868E-975968EDCDD6}"/>
              </a:ext>
            </a:extLst>
          </p:cNvPr>
          <p:cNvSpPr txBox="1"/>
          <p:nvPr/>
        </p:nvSpPr>
        <p:spPr>
          <a:xfrm>
            <a:off x="3886200" y="4872335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 + ""</a:t>
            </a:r>
          </a:p>
        </p:txBody>
      </p:sp>
    </p:spTree>
    <p:extLst>
      <p:ext uri="{BB962C8B-B14F-4D97-AF65-F5344CB8AC3E}">
        <p14:creationId xmlns:p14="http://schemas.microsoft.com/office/powerpoint/2010/main" val="15618148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EE8C6-3C5C-4309-9793-5F7321C76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Hex2Dec2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D72E9-D217-48DF-BDF5-269DF3B72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1219200"/>
          </a:xfrm>
        </p:spPr>
        <p:txBody>
          <a:bodyPr/>
          <a:lstStyle/>
          <a:p>
            <a:r>
              <a:rPr lang="en-US" dirty="0"/>
              <a:t>Convert a 2-digit hexadecimal number to a decimal value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A9CC07-572E-4705-8E83-8C9F8B138B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189932"/>
              </p:ext>
            </p:extLst>
          </p:nvPr>
        </p:nvGraphicFramePr>
        <p:xfrm>
          <a:off x="3048000" y="3276600"/>
          <a:ext cx="2514600" cy="3235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48549585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703209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Hex</a:t>
                      </a:r>
                    </a:p>
                    <a:p>
                      <a:pPr algn="ctr"/>
                      <a:r>
                        <a:rPr lang="en-US" b="1" dirty="0"/>
                        <a:t>Digit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Decimal 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627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1 - 9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– 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3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02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531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1189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443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078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559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62935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8B149-C138-48D3-B5EA-4AC0F5829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79686-5ECD-4A48-A4ED-086415B26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Chapter 4 of the textbook (there will be a quiz next week)</a:t>
            </a:r>
          </a:p>
        </p:txBody>
      </p:sp>
    </p:spTree>
    <p:extLst>
      <p:ext uri="{BB962C8B-B14F-4D97-AF65-F5344CB8AC3E}">
        <p14:creationId xmlns:p14="http://schemas.microsoft.com/office/powerpoint/2010/main" val="105175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D1402-16DC-4D56-9084-6A9534A14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5907-1D05-44B4-90FF-53522949C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804571"/>
          </a:xfrm>
        </p:spPr>
        <p:txBody>
          <a:bodyPr/>
          <a:lstStyle/>
          <a:p>
            <a:r>
              <a:rPr lang="en-US" dirty="0"/>
              <a:t>Objects are </a:t>
            </a:r>
            <a:r>
              <a:rPr lang="en-US" i="1" dirty="0"/>
              <a:t>instances</a:t>
            </a:r>
            <a:r>
              <a:rPr lang="en-US" dirty="0"/>
              <a:t> of a class</a:t>
            </a:r>
            <a:endParaRPr lang="en-US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584357-A6C3-42E4-AC9B-B7110238463B}"/>
              </a:ext>
            </a:extLst>
          </p:cNvPr>
          <p:cNvSpPr txBox="1"/>
          <p:nvPr/>
        </p:nvSpPr>
        <p:spPr>
          <a:xfrm>
            <a:off x="1981200" y="3124200"/>
            <a:ext cx="10502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Type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E1BCAC-4B5A-4ED7-BE3B-137567D96C74}"/>
              </a:ext>
            </a:extLst>
          </p:cNvPr>
          <p:cNvSpPr txBox="1"/>
          <p:nvPr/>
        </p:nvSpPr>
        <p:spPr>
          <a:xfrm>
            <a:off x="4983025" y="3124200"/>
            <a:ext cx="1951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Instances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D9DE67-1678-484C-9C10-182B8A570A7E}"/>
              </a:ext>
            </a:extLst>
          </p:cNvPr>
          <p:cNvSpPr txBox="1"/>
          <p:nvPr/>
        </p:nvSpPr>
        <p:spPr>
          <a:xfrm>
            <a:off x="1403445" y="4022558"/>
            <a:ext cx="2084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Primitive Type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2155C1-4AAD-4837-BDF1-65396EAA359D}"/>
              </a:ext>
            </a:extLst>
          </p:cNvPr>
          <p:cNvSpPr txBox="1"/>
          <p:nvPr/>
        </p:nvSpPr>
        <p:spPr>
          <a:xfrm>
            <a:off x="2067762" y="4741986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Class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377777D-6676-4931-A8A9-672F04841A57}"/>
              </a:ext>
            </a:extLst>
          </p:cNvPr>
          <p:cNvSpPr txBox="1"/>
          <p:nvPr/>
        </p:nvSpPr>
        <p:spPr>
          <a:xfrm>
            <a:off x="5509702" y="4022558"/>
            <a:ext cx="1058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Values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C85224-3575-4B24-BC3B-DA09BCD35B2E}"/>
              </a:ext>
            </a:extLst>
          </p:cNvPr>
          <p:cNvSpPr txBox="1"/>
          <p:nvPr/>
        </p:nvSpPr>
        <p:spPr>
          <a:xfrm>
            <a:off x="5477464" y="4741986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Objects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F647EE8-7881-4D9A-A42E-0A39E0C2923D}"/>
              </a:ext>
            </a:extLst>
          </p:cNvPr>
          <p:cNvCxnSpPr>
            <a:cxnSpLocks/>
          </p:cNvCxnSpPr>
          <p:nvPr/>
        </p:nvCxnSpPr>
        <p:spPr bwMode="auto">
          <a:xfrm>
            <a:off x="3657600" y="4253390"/>
            <a:ext cx="1600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5E8D035-2B15-4B8D-8B21-1D3C2592F02F}"/>
              </a:ext>
            </a:extLst>
          </p:cNvPr>
          <p:cNvCxnSpPr>
            <a:cxnSpLocks/>
          </p:cNvCxnSpPr>
          <p:nvPr/>
        </p:nvCxnSpPr>
        <p:spPr bwMode="auto">
          <a:xfrm>
            <a:off x="3657600" y="4972818"/>
            <a:ext cx="1600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948503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C57C-592E-423C-99F2-36E4BC9B3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A0E19-51F7-4148-9740-746087007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362200"/>
          </a:xfrm>
        </p:spPr>
        <p:txBody>
          <a:bodyPr/>
          <a:lstStyle/>
          <a:p>
            <a:r>
              <a:rPr lang="en-US" dirty="0"/>
              <a:t>A class may have </a:t>
            </a:r>
            <a:r>
              <a:rPr lang="en-US" i="1" dirty="0"/>
              <a:t>methods</a:t>
            </a:r>
          </a:p>
          <a:p>
            <a:r>
              <a:rPr lang="en-US" dirty="0"/>
              <a:t>Methods declared as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/>
              <a:t> are associated with the class</a:t>
            </a:r>
          </a:p>
          <a:p>
            <a:r>
              <a:rPr lang="en-US" dirty="0"/>
              <a:t>For example: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F25A47-3563-4870-BCC1-E73ABC528ACF}"/>
              </a:ext>
            </a:extLst>
          </p:cNvPr>
          <p:cNvSpPr txBox="1"/>
          <p:nvPr/>
        </p:nvSpPr>
        <p:spPr>
          <a:xfrm>
            <a:off x="2411549" y="4343400"/>
            <a:ext cx="3687228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Math.random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>
              <a:spcAft>
                <a:spcPts val="600"/>
              </a:spcAft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Character.isDigit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BE8608-F056-4E2D-9B32-B306C7BF6F46}"/>
              </a:ext>
            </a:extLst>
          </p:cNvPr>
          <p:cNvSpPr txBox="1"/>
          <p:nvPr/>
        </p:nvSpPr>
        <p:spPr>
          <a:xfrm>
            <a:off x="1905000" y="5867400"/>
            <a:ext cx="4700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&lt;</a:t>
            </a:r>
            <a:r>
              <a:rPr lang="en-US" i="1" dirty="0" err="1"/>
              <a:t>class_name</a:t>
            </a:r>
            <a:r>
              <a:rPr lang="en-US" i="1" dirty="0"/>
              <a:t>&gt;.&lt;</a:t>
            </a:r>
            <a:r>
              <a:rPr lang="en-US" i="1" dirty="0" err="1"/>
              <a:t>method_name</a:t>
            </a:r>
            <a:r>
              <a:rPr lang="en-US" i="1" dirty="0"/>
              <a:t>&gt;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8C72A774-328F-4D40-BAEA-85372678EEFD}"/>
              </a:ext>
            </a:extLst>
          </p:cNvPr>
          <p:cNvSpPr/>
          <p:nvPr/>
        </p:nvSpPr>
        <p:spPr bwMode="auto">
          <a:xfrm>
            <a:off x="3886200" y="5418992"/>
            <a:ext cx="457200" cy="3048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85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641E1-D324-421D-BF4A-1681D5BC6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Instance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DB570-B343-443F-9581-A19F2EDC4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without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dirty="0"/>
              <a:t> are associated with each object (i.e. instance) of a class, so they are called instance methods</a:t>
            </a:r>
          </a:p>
        </p:txBody>
      </p:sp>
    </p:spTree>
    <p:extLst>
      <p:ext uri="{BB962C8B-B14F-4D97-AF65-F5344CB8AC3E}">
        <p14:creationId xmlns:p14="http://schemas.microsoft.com/office/powerpoint/2010/main" val="3603250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34761-4DC2-498A-99EC-61467EDE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Instance Method Example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50B933-1CF9-48E5-815B-F3F6B5547D9B}"/>
              </a:ext>
            </a:extLst>
          </p:cNvPr>
          <p:cNvSpPr txBox="1"/>
          <p:nvPr/>
        </p:nvSpPr>
        <p:spPr>
          <a:xfrm>
            <a:off x="1143000" y="2745433"/>
            <a:ext cx="7189789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Scanner in = new Scanner( System.in );</a:t>
            </a:r>
          </a:p>
          <a:p>
            <a:pPr>
              <a:spcAft>
                <a:spcPts val="1800"/>
              </a:spcAft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int n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in.nextInt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>
              <a:spcAft>
                <a:spcPts val="1800"/>
              </a:spcAft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in.close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99B526-0F76-45F1-841A-9EDD64C8A8FE}"/>
              </a:ext>
            </a:extLst>
          </p:cNvPr>
          <p:cNvSpPr txBox="1"/>
          <p:nvPr/>
        </p:nvSpPr>
        <p:spPr>
          <a:xfrm>
            <a:off x="1485037" y="1905000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C06FAF-271D-4322-9888-CFFD46C64D88}"/>
              </a:ext>
            </a:extLst>
          </p:cNvPr>
          <p:cNvSpPr txBox="1"/>
          <p:nvPr/>
        </p:nvSpPr>
        <p:spPr>
          <a:xfrm>
            <a:off x="2362682" y="1905000"/>
            <a:ext cx="1066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2E0E5B-3EFE-424A-91CF-81C37C21ED86}"/>
              </a:ext>
            </a:extLst>
          </p:cNvPr>
          <p:cNvSpPr txBox="1"/>
          <p:nvPr/>
        </p:nvSpPr>
        <p:spPr>
          <a:xfrm>
            <a:off x="4511614" y="1905000"/>
            <a:ext cx="2422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Create an object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768A877-4756-4411-B9F7-77E76C3D8582}"/>
              </a:ext>
            </a:extLst>
          </p:cNvPr>
          <p:cNvCxnSpPr>
            <a:stCxn id="5" idx="2"/>
          </p:cNvCxnSpPr>
          <p:nvPr/>
        </p:nvCxnSpPr>
        <p:spPr bwMode="auto">
          <a:xfrm flipH="1">
            <a:off x="1923618" y="2366665"/>
            <a:ext cx="1" cy="3787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4927925-9B28-4877-9D99-E63F153A8A32}"/>
              </a:ext>
            </a:extLst>
          </p:cNvPr>
          <p:cNvCxnSpPr/>
          <p:nvPr/>
        </p:nvCxnSpPr>
        <p:spPr bwMode="auto">
          <a:xfrm flipH="1">
            <a:off x="2895840" y="2366665"/>
            <a:ext cx="1" cy="3787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15E3C8E7-CCAD-4EF5-AE17-5DE9BB990147}"/>
              </a:ext>
            </a:extLst>
          </p:cNvPr>
          <p:cNvSpPr/>
          <p:nvPr/>
        </p:nvSpPr>
        <p:spPr bwMode="auto">
          <a:xfrm>
            <a:off x="3505201" y="2745433"/>
            <a:ext cx="4495800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4D24CE3-95E4-4779-8CB0-E432C3962830}"/>
              </a:ext>
            </a:extLst>
          </p:cNvPr>
          <p:cNvCxnSpPr/>
          <p:nvPr/>
        </p:nvCxnSpPr>
        <p:spPr bwMode="auto">
          <a:xfrm flipH="1">
            <a:off x="5753101" y="2366665"/>
            <a:ext cx="1" cy="37876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6278D2E1-77C5-4155-B9AC-40F24030EF94}"/>
              </a:ext>
            </a:extLst>
          </p:cNvPr>
          <p:cNvSpPr/>
          <p:nvPr/>
        </p:nvSpPr>
        <p:spPr bwMode="auto">
          <a:xfrm>
            <a:off x="2590800" y="2745433"/>
            <a:ext cx="582601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355C5A1-E905-4218-A98B-4599A55F5FE9}"/>
              </a:ext>
            </a:extLst>
          </p:cNvPr>
          <p:cNvSpPr/>
          <p:nvPr/>
        </p:nvSpPr>
        <p:spPr bwMode="auto">
          <a:xfrm>
            <a:off x="1181100" y="2745433"/>
            <a:ext cx="1382951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41F11D8-CCDC-4218-BAFA-3D157B8292B6}"/>
              </a:ext>
            </a:extLst>
          </p:cNvPr>
          <p:cNvSpPr/>
          <p:nvPr/>
        </p:nvSpPr>
        <p:spPr bwMode="auto">
          <a:xfrm>
            <a:off x="3200400" y="3350568"/>
            <a:ext cx="1676400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A8A274-E022-4B5B-AB5B-6EC0136B3DD5}"/>
              </a:ext>
            </a:extLst>
          </p:cNvPr>
          <p:cNvSpPr/>
          <p:nvPr/>
        </p:nvSpPr>
        <p:spPr bwMode="auto">
          <a:xfrm>
            <a:off x="1752600" y="3960168"/>
            <a:ext cx="1295400" cy="46166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82C694-70DC-41B4-BA5F-CBE4FE0696A8}"/>
              </a:ext>
            </a:extLst>
          </p:cNvPr>
          <p:cNvSpPr txBox="1"/>
          <p:nvPr/>
        </p:nvSpPr>
        <p:spPr>
          <a:xfrm>
            <a:off x="4000500" y="4802833"/>
            <a:ext cx="2592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Instance Methods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E459E80-C765-420A-8EAF-6E0E67CA6426}"/>
              </a:ext>
            </a:extLst>
          </p:cNvPr>
          <p:cNvSpPr txBox="1"/>
          <p:nvPr/>
        </p:nvSpPr>
        <p:spPr>
          <a:xfrm>
            <a:off x="2892538" y="5793433"/>
            <a:ext cx="4879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&lt;</a:t>
            </a:r>
            <a:r>
              <a:rPr lang="en-US" i="1" dirty="0" err="1"/>
              <a:t>object_name</a:t>
            </a:r>
            <a:r>
              <a:rPr lang="en-US" i="1" dirty="0"/>
              <a:t>&gt;.&lt;</a:t>
            </a:r>
            <a:r>
              <a:rPr lang="en-US" i="1" dirty="0" err="1"/>
              <a:t>method_name</a:t>
            </a:r>
            <a:r>
              <a:rPr lang="en-US" i="1" dirty="0"/>
              <a:t>&gt;</a:t>
            </a: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5FE3E7CB-B27F-4A30-8244-963D996F7B4B}"/>
              </a:ext>
            </a:extLst>
          </p:cNvPr>
          <p:cNvSpPr/>
          <p:nvPr/>
        </p:nvSpPr>
        <p:spPr bwMode="auto">
          <a:xfrm>
            <a:off x="5053274" y="5416898"/>
            <a:ext cx="457200" cy="304800"/>
          </a:xfrm>
          <a:prstGeom prst="down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2F0E0F64-ECA2-4A0A-9CAF-3B325ADE054A}"/>
              </a:ext>
            </a:extLst>
          </p:cNvPr>
          <p:cNvCxnSpPr>
            <a:stCxn id="17" idx="0"/>
          </p:cNvCxnSpPr>
          <p:nvPr/>
        </p:nvCxnSpPr>
        <p:spPr bwMode="auto">
          <a:xfrm flipH="1" flipV="1">
            <a:off x="4000500" y="3812233"/>
            <a:ext cx="1296253" cy="990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EA846974-0996-4AA4-92FB-94E7C8BDA844}"/>
              </a:ext>
            </a:extLst>
          </p:cNvPr>
          <p:cNvCxnSpPr>
            <a:stCxn id="17" idx="0"/>
            <a:endCxn id="16" idx="2"/>
          </p:cNvCxnSpPr>
          <p:nvPr/>
        </p:nvCxnSpPr>
        <p:spPr bwMode="auto">
          <a:xfrm flipH="1" flipV="1">
            <a:off x="2400300" y="4421833"/>
            <a:ext cx="2896453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23552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5EBCB-DC75-42A4-A482-ED70F4BB7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05875-F459-4F9A-B86C-CC464F1FB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2286000"/>
          </a:xfrm>
        </p:spPr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dirty="0"/>
              <a:t> is a Java class representing a sequence of character</a:t>
            </a:r>
          </a:p>
          <a:p>
            <a:r>
              <a:rPr lang="en-US" dirty="0"/>
              <a:t>String values (i.e. objects) are text enclosed in double quotes, e.g.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0EFBE4-816C-4A38-BC19-7C59AB8511C3}"/>
              </a:ext>
            </a:extLst>
          </p:cNvPr>
          <p:cNvSpPr txBox="1"/>
          <p:nvPr/>
        </p:nvSpPr>
        <p:spPr>
          <a:xfrm>
            <a:off x="1288047" y="4419600"/>
            <a:ext cx="6636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String message = "Welcome to Java";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66D9D6-5075-4101-9083-37244BB7BEFE}"/>
              </a:ext>
            </a:extLst>
          </p:cNvPr>
          <p:cNvSpPr txBox="1"/>
          <p:nvPr/>
        </p:nvSpPr>
        <p:spPr>
          <a:xfrm>
            <a:off x="609600" y="5265003"/>
            <a:ext cx="8226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Text processing is a very common task in programming,</a:t>
            </a:r>
          </a:p>
          <a:p>
            <a:r>
              <a:rPr lang="en-US" i="1" dirty="0"/>
              <a:t>so it's very important for us to know how to handle Strings.</a:t>
            </a:r>
          </a:p>
        </p:txBody>
      </p:sp>
    </p:spTree>
    <p:extLst>
      <p:ext uri="{BB962C8B-B14F-4D97-AF65-F5344CB8AC3E}">
        <p14:creationId xmlns:p14="http://schemas.microsoft.com/office/powerpoint/2010/main" val="310808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4EC1-0F29-4111-9702-4B185B1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String Instance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CC076-1AA4-4B88-932B-063042969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length()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toUpperCase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toLowerCase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trim()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substring()</a:t>
            </a:r>
          </a:p>
        </p:txBody>
      </p:sp>
    </p:spTree>
    <p:extLst>
      <p:ext uri="{BB962C8B-B14F-4D97-AF65-F5344CB8AC3E}">
        <p14:creationId xmlns:p14="http://schemas.microsoft.com/office/powerpoint/2010/main" val="957532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84496-2742-4A32-917A-F22D3DF20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Read API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CD1D4-9A33-4706-8422-ACB299E8E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https://docs.oracle.com/javase/10/docs/api/java/lang/String.html</a:t>
            </a:r>
            <a:endParaRPr lang="en-US" dirty="0"/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Constructors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Fields</a:t>
            </a:r>
          </a:p>
          <a:p>
            <a:pPr lvl="1"/>
            <a:r>
              <a:rPr lang="en-US" dirty="0"/>
              <a:t>Methods</a:t>
            </a:r>
          </a:p>
          <a:p>
            <a:pPr lvl="2"/>
            <a:r>
              <a:rPr lang="en-US" dirty="0"/>
              <a:t>Static, Instance,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Concrete</a:t>
            </a:r>
            <a:r>
              <a:rPr lang="en-US" dirty="0"/>
              <a:t>, Deprecated</a:t>
            </a:r>
          </a:p>
          <a:p>
            <a:pPr lvl="2"/>
            <a:r>
              <a:rPr lang="en-US" dirty="0"/>
              <a:t>Arguments and return value</a:t>
            </a:r>
          </a:p>
        </p:txBody>
      </p:sp>
    </p:spTree>
    <p:extLst>
      <p:ext uri="{BB962C8B-B14F-4D97-AF65-F5344CB8AC3E}">
        <p14:creationId xmlns:p14="http://schemas.microsoft.com/office/powerpoint/2010/main" val="4090420170"/>
      </p:ext>
    </p:extLst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8213</TotalTime>
  <Words>884</Words>
  <Application>Microsoft Macintosh PowerPoint</Application>
  <PresentationFormat>On-screen Show (4:3)</PresentationFormat>
  <Paragraphs>191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Courier New</vt:lpstr>
      <vt:lpstr>Tahoma</vt:lpstr>
      <vt:lpstr>Wingdings</vt:lpstr>
      <vt:lpstr>Blueprint</vt:lpstr>
      <vt:lpstr>CS2011 Introduction to Programming I Strings</vt:lpstr>
      <vt:lpstr>Class</vt:lpstr>
      <vt:lpstr>Object</vt:lpstr>
      <vt:lpstr>Static Method</vt:lpstr>
      <vt:lpstr>Instance Method</vt:lpstr>
      <vt:lpstr>Instance Method Example</vt:lpstr>
      <vt:lpstr>String</vt:lpstr>
      <vt:lpstr>Some String Instance Methods</vt:lpstr>
      <vt:lpstr>How To Read API Documentation</vt:lpstr>
      <vt:lpstr>Search Inside a String</vt:lpstr>
      <vt:lpstr>Read String from Console</vt:lpstr>
      <vt:lpstr>Formatting Output</vt:lpstr>
      <vt:lpstr>Format Specifier</vt:lpstr>
      <vt:lpstr>String Comparison</vt:lpstr>
      <vt:lpstr>Value vs. Reference</vt:lpstr>
      <vt:lpstr>Reference</vt:lpstr>
      <vt:lpstr>Reference Comparison</vt:lpstr>
      <vt:lpstr>String Comparison By Value</vt:lpstr>
      <vt:lpstr>More String Comparisons</vt:lpstr>
      <vt:lpstr>Interned Strings</vt:lpstr>
      <vt:lpstr>String Are Immutable</vt:lpstr>
      <vt:lpstr>String Conversion</vt:lpstr>
      <vt:lpstr>Example: Hex2Dec2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503</cp:revision>
  <cp:lastPrinted>1601-01-01T00:00:00Z</cp:lastPrinted>
  <dcterms:created xsi:type="dcterms:W3CDTF">2003-06-24T23:22:57Z</dcterms:created>
  <dcterms:modified xsi:type="dcterms:W3CDTF">2018-09-24T22:40:31Z</dcterms:modified>
</cp:coreProperties>
</file>