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16" autoAdjust="0"/>
    <p:restoredTop sz="96192" autoAdjust="0"/>
  </p:normalViewPr>
  <p:slideViewPr>
    <p:cSldViewPr>
      <p:cViewPr varScale="1">
        <p:scale>
          <a:sx n="109" d="100"/>
          <a:sy n="109" d="100"/>
        </p:scale>
        <p:origin x="72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D7BDCA4-2C57-41D9-9FC6-87B59A539D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420677-0FEC-4065-B0AE-8FB0EAA36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D967090-9E4D-4935-9667-87F8153F33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3F8C257-FD11-475F-8598-851A564A8E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D2ACC898-A7EC-479C-B714-7CC5C4BAB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95840-621E-46D3-9E0F-D37429CD394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B67A9-4F22-45F6-8BC9-60E885F6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A6FF91C-FBF8-4ED5-830F-C94A33E37F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8EB7372A-DDBF-472A-AE3C-2585C3D60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E3DA28C8-8FBD-47B8-9A60-34C79D838F6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1687B4BB-1E28-4212-8DFC-D653BD6A912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E22436B1-E098-4485-B64C-35C9259F1E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C456F5F-682A-4812-B96E-FF08B2F89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91F3D45-A89B-4908-988F-E84BC5720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75DD04ED-7A2A-4DA7-9B0F-B91161F45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60D949FC-16E9-4BAD-962F-E22714A21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F5BDE8BB-6FA6-4574-A6C2-02855898C9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FC49A16-90EC-4EBC-AB84-4C4B67ADE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E3E43F42-28A2-4765-8DB7-261996772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42F6BD2C-5876-45AF-80AF-007E42EB9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A89C6663-D233-44AD-B43E-4C9F3825D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D30E8566-BD4D-4DE0-A377-29FC368BB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BE6DE5FA-1853-45A3-9B43-EB49D7EC7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6B5BB6F4-964D-420C-BC0C-549A0A21F5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7AF44A33-E66E-4B09-9844-12C58FC73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262468E3-FEC3-478D-B662-C45B5824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60E23C24-8AF5-4977-8943-9599563F7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7DB6FD7-8C64-4A5D-AC4F-8C0B634F5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8E46FA94-0460-4635-BE3F-FF9192CB9C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1A54A62F-2B84-439D-B300-5DA1B44A0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EBBEE7C8-BB4B-4805-A190-A88E75C61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C89111C3-51BD-463F-98D4-96C1DCDE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1627D613-81C9-4086-9719-DCD0ADB1D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B139A8B8-B0F0-4DBA-A52E-274B0A9C1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0555CE92-B003-4F60-81D6-99B7E4DBD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6FE4AC15-79F5-43B2-8073-95E6DD0B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98F93A54-3895-46C0-BCEC-E48846C8E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97CBC7A-6D67-4662-826D-841716CB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9223C9CB-6156-4967-8BA2-6EDC99C94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67F34308-391D-4F29-93A3-0ED1366410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544B33B-D486-4051-99F8-77ECD1A69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91D315F8-B6D0-4D05-9813-3275F3D6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73F6C514-2E13-457D-A946-1DB930FDA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97B6FF2-4541-4E4B-81B3-A0EB061CF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5CA7DB8F-446C-4E05-8679-78DEE3EC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D1C2D978-4663-4626-86DC-E95E04E31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576C61F4-88E4-4D79-A800-1B49388CE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E069A7B0-4512-4A55-8CDD-8BED5DB7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F072D93E-0E3E-4BF4-927D-5D814F4F3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E0E4F55F-4F76-4196-8C1C-20C35D43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2961AEF9-84C2-4DBB-A15B-98094E78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4EB31354-25B5-4536-A589-CED9A5963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8A16587F-A6AC-4422-B27B-555DA7032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B7121244-0388-43FD-8671-BFFB7FD75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A33CA963-BBD0-4FEF-8E2C-1F454C350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19E7B081-6AE0-48F8-B8E9-F152E4AF6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4F96B96-5CE1-4B1A-AB6B-14574C729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1D5FDC09-64F2-442C-83A2-FF264E24D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9525C2C3-2A81-4A7E-81C4-E2550FFE2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C6EDEE13-FDCF-4434-9E73-FA368A2F9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9753293A-6773-4B0E-BEFE-462575235F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DBC30EE6-0CD5-425F-9BAB-A17331409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CE6A3C26-E21C-43E6-B655-1E65AA5FE1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6461456B-8826-40D0-B2C9-3E723AB1C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E8EE20DE-4345-44CE-A1D7-B1632073B7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83D18937-F448-4535-887A-3E1B505C19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C890D9B2-87C6-42FF-B0C0-ADB78A4C37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06B1F79-AA96-490B-A315-0ADBE497EC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766BCD5F-2072-4BB5-966A-6CE33D8750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BFE7FFB-83A3-473A-9EA5-3F2C919B1A3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679D6805-0C3A-4B98-9A79-CB40E9325BD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D0DB07C-CEB4-46A2-B2A8-0A95E6460C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5D9CDF1-22D1-4474-BC21-2D9B5787B68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CFF4D230-B61B-4AC0-A6AE-E8B5302AA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DB51D83-06E5-4A94-93A1-12032CBC6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85BE-ECDB-49B6-A7EE-F624C6C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707BE6D-6B0A-492C-B067-1B0DB33E9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27C5A28-618E-40FF-A1B6-A316B1CC9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FAD5CB2-6795-450C-92C3-B98D6E3F5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CD92-1310-45D2-AF46-A2B79E47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47833F7-E9DB-4F06-A74A-93023BBF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6CFCB13-4326-4A5C-824E-FAEDF4E9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F0C84C-1D03-41A6-AA19-356FF4AC9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C699-5ECC-4B58-A5C2-78F095D74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0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8C44816-4383-4690-8836-F116DCAD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63879BF-76EE-4458-9AD7-B4537CECE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19CC086-313B-461A-8A4C-C42FBABD5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7036-AA17-425D-BA44-A016ABF99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CFCA7F6-57DC-47E3-BE37-F8197AB1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4D2AA29-EC03-495A-AE1F-693580490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46605AD-87E0-4695-AABE-E4DBE4B06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B478-66FB-4150-ADFD-770390C18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540B32-DD0C-416F-A400-5CCC2BB4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FFF867-8358-4EB7-9FC5-A14C2A7A9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D1D7FA9-EC99-4FB7-806E-D08BDF73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BDF0-4172-4981-A494-6C34DF312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2CCB8505-A069-4628-B93D-772C35C3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3D3C9BB-25BF-420E-9E66-CA7CD40B1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A1417105-5BAC-466A-9EF1-7221FD437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225-C380-4436-9AFD-E9DC8751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5B9D11A5-E611-419D-8BED-15704115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1DD539A-D7F8-4618-8E26-B66C1FC4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B1620EC-5E62-416C-952B-BB8B3CB7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B92-60F8-422B-B563-1DDE8EF90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379865B0-4353-41BE-BFAD-D6886C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B9C5B1B-38AB-4DF6-8F9C-9F70B46AF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D11604F-2047-473E-B0D2-A3E371489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387B-1E3A-496C-8C29-0AB81DC3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84B0914-8CEE-44C2-BB92-7E1396627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624523A-25FB-421F-B574-263863DCC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E5C6D9E-177B-4E3A-BC68-3FABC7B3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02C6-6574-4190-9AAE-13439F22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684CC40-B431-4E74-A2F8-413469AD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D0D2E4-A470-4B31-91CB-61EC34E62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1CC9DC-37A3-49AA-92D0-5C2A12150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0321-EAA6-44D1-8012-868CC209C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2DAE6E-3C68-458D-89A1-4300B45610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B18F097-65ED-4C5E-BC19-B6303ECA6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81907454-922C-4894-980E-03FD98298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C24B6A0B-3FED-4E72-8EDC-9065E73EC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ED0EA0F1-4F91-4A0B-BFCB-06945431B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B00E8B8-BA73-4F2C-A715-1EB94AB6D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644FE30-B6BE-47FA-B66D-4CE7B7A0E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D53F610F-8576-4D98-B7B4-335E801F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8E66207A-9370-4515-9B20-AECB143EC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74AE7AB-F362-4D06-8D58-99FF684E73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B0F16555-89CA-4BBC-9A78-BD5C5279C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B3CB258F-CE7C-4163-B2B9-6134458E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62893B7-5FC5-4A68-B669-4C359E9CB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E053D416-03B8-4579-87ED-9961CD7E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2C7D79D1-2EAA-4906-A433-CB81EE8B0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25A2B640-929E-4BA2-9FC3-57DE7DE37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93CAFF04-39D9-4A0C-A588-65054877F0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0FD6D8D-94C5-4574-81C0-0AECA866A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CB2DBE68-F1FD-49F2-9CC0-A04013FB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FA46151C-A898-497D-8A11-DBC8A311A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E7D0112C-9552-48BC-B114-FE8E531C0B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E18FD1CD-9EEA-46B8-B1F7-30B6E714B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17DB7BDC-9793-439E-94A4-8740767E0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FB267D7-998B-4608-84C0-B425E1A3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1AB8ACDB-46BB-4004-AB7B-F0B0C96E6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404B618-4628-4DD1-8F48-F2A3FC39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E00E4E5B-DD05-4214-A118-309A8F062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8722909-573C-4F0E-A610-4170DB053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E55D38F2-170A-475E-94DD-427C0EB0AA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F34D8D1-336E-4287-929B-9BDBF88E1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13B4056-E4B8-41DD-90BA-B1563A7C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5162082F-CF9F-4E02-BB50-98B6AE29B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D9F209DA-9750-4D9E-AD5B-8517D9D67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A07F0E3-B735-47BF-9987-6F43481DA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5962CABE-A2AB-4022-84C6-7CB4968ED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49035AFF-4AAB-4995-9942-B4524D8E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CD08784-44B1-42E6-818C-7185CE56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3438847B-E3D8-406D-874C-96F65AF5B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6682F76D-E082-4FB3-83C2-F3B56FD448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342577F-3F09-4076-8CE8-820DEA06BC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6EFB08F-7E6F-415D-8D60-6293FA9019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4AF76CC-0F99-4612-9948-B718E500D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F4FE22B0-B2CB-4B71-83CE-5D323CF61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AFD44D35-BCCF-483A-9AAB-3705E98D5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406F184F-A34A-4220-9C64-F6DEDDE37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D82044CF-4F30-4A1D-875D-DE89BBB18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A4920A13-EDC9-4313-8A4F-D5427AE34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67C58C81-D6D3-4025-9552-8D642F711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DF287603-D1B0-4D75-9F88-F3AA4940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C55C810-F855-4BF2-9D8C-45501F6A9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CDA4C99D-785C-43D6-A037-099A48E4B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D027976-923A-4EA7-8948-0CF1318CAC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43A1829-9046-4939-8DB6-00605E5B3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93271950-6189-4E0D-B72E-354F27E1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94B5F8FF-5E76-41A9-B9DB-4BC1A3D9D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C29CFC2-6E4C-4202-9F1D-160A4BA23B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9AD442B-6541-4E23-82E3-82272857F30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1AFB57CB-B467-496F-9576-A2DF18FCF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4BF7841A-D03E-451C-B37D-50C28E643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9A1F9F8A-E73F-4410-A3A4-EC5EAFDB27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DBD8068-FD2A-4DE9-A1A9-97F2E5DAC740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CDDC37E8-05C0-4C71-A304-40E4DF89E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18A178-9689-42EA-B838-C3E7D93C0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89879D1-0821-4065-B8D8-A0578EAAC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A009F1CB-71D6-480D-BA78-5D4E37E128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FE68323-AD72-468F-9D84-72C3CE0015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AAF830-2496-467D-8486-D9F2AEA42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oelonsoftware.com/2003/10/08/the-absolute-minimum-every-software-developer-absolutely-positively-must-know-about-unicode-and-character-sets-no-excuse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thsisfun.com/rounding-numbers.html" TargetMode="External"/><Relationship Id="rId3" Type="http://schemas.openxmlformats.org/officeDocument/2006/relationships/hyperlink" Target="https://www.mathsisfun.com/numbers/pi.html" TargetMode="External"/><Relationship Id="rId7" Type="http://schemas.openxmlformats.org/officeDocument/2006/relationships/hyperlink" Target="https://www.mathsisfun.com/sets/function-floor-ceiling.html" TargetMode="External"/><Relationship Id="rId2" Type="http://schemas.openxmlformats.org/officeDocument/2006/relationships/hyperlink" Target="https://www.mathsisfun.com/numbers/e-eulers-numb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thsisfun.com/sine-cosine-tangent.html" TargetMode="External"/><Relationship Id="rId5" Type="http://schemas.openxmlformats.org/officeDocument/2006/relationships/hyperlink" Target="https://www.mathsisfun.com/geometry/radians.html" TargetMode="External"/><Relationship Id="rId4" Type="http://schemas.openxmlformats.org/officeDocument/2006/relationships/hyperlink" Target="https://www.mathsisfun.com/geometry/degrees.html" TargetMode="Externa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80496-B798-4810-9CBA-BFFAA6E38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CS2011 Introduction to Programming I</a:t>
            </a:r>
            <a:br>
              <a:rPr lang="en-US" altLang="en-US" sz="3200" dirty="0"/>
            </a:br>
            <a:r>
              <a:rPr lang="en-US" altLang="en-US" sz="2400" dirty="0"/>
              <a:t>Math Functions and Characters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823ADCE-945F-4BDE-B272-EDA10F51B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D50F5-918E-403F-9C46-E0DE5D6C4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3CB5A-C88A-4185-A7C1-836753015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14300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can often be treated like an integer type. For example: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1A9913-1AE1-402E-A4CC-91A33355D395}"/>
              </a:ext>
            </a:extLst>
          </p:cNvPr>
          <p:cNvSpPr txBox="1">
            <a:spLocks/>
          </p:cNvSpPr>
          <p:nvPr/>
        </p:nvSpPr>
        <p:spPr bwMode="auto">
          <a:xfrm>
            <a:off x="838200" y="5181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But why? (and why you should be careful treating char as a number)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C47F3B-1878-4A6A-A223-CB19DA489D21}"/>
              </a:ext>
            </a:extLst>
          </p:cNvPr>
          <p:cNvSpPr txBox="1"/>
          <p:nvPr/>
        </p:nvSpPr>
        <p:spPr>
          <a:xfrm>
            <a:off x="1524000" y="3370183"/>
            <a:ext cx="239681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'A';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++a;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 = 'A' * 2;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57562-7BFD-4363-9E73-7DF7E1D205EB}"/>
              </a:ext>
            </a:extLst>
          </p:cNvPr>
          <p:cNvSpPr txBox="1"/>
          <p:nvPr/>
        </p:nvSpPr>
        <p:spPr>
          <a:xfrm>
            <a:off x="4724400" y="3370183"/>
            <a:ext cx="331853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= 'A' + 'B';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 = 'B' &gt; 'A';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 = (char) 65.12;</a:t>
            </a:r>
          </a:p>
        </p:txBody>
      </p:sp>
    </p:spTree>
    <p:extLst>
      <p:ext uri="{BB962C8B-B14F-4D97-AF65-F5344CB8AC3E}">
        <p14:creationId xmlns:p14="http://schemas.microsoft.com/office/powerpoint/2010/main" val="1142733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5BEF2-7FAF-4578-9B65-FC44F07A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F5C08-8157-4A91-9F94-4AF8226BD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that computers use binary numbers internally</a:t>
            </a:r>
          </a:p>
          <a:p>
            <a:r>
              <a:rPr lang="en-US" dirty="0"/>
              <a:t>A character is stored as a sequence of 0s and 1s</a:t>
            </a:r>
          </a:p>
          <a:p>
            <a:r>
              <a:rPr lang="en-US" dirty="0"/>
              <a:t>There are different ways to map characters to binary sequences, known as </a:t>
            </a:r>
            <a:r>
              <a:rPr lang="en-US" i="1" dirty="0"/>
              <a:t>encoding schemes</a:t>
            </a:r>
          </a:p>
        </p:txBody>
      </p:sp>
    </p:spTree>
    <p:extLst>
      <p:ext uri="{BB962C8B-B14F-4D97-AF65-F5344CB8AC3E}">
        <p14:creationId xmlns:p14="http://schemas.microsoft.com/office/powerpoint/2010/main" val="1955724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1AAF4-DE5D-4CA9-A54B-E7ACEA3B6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844B3-F827-4B8F-BA21-FD846D3DF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667000"/>
          </a:xfrm>
        </p:spPr>
        <p:txBody>
          <a:bodyPr/>
          <a:lstStyle/>
          <a:p>
            <a:r>
              <a:rPr lang="en-US" dirty="0"/>
              <a:t>Originally people thought they only needed to encode English letters, digits, and some symbols (e.g. +, -, &amp;, |, etc.)</a:t>
            </a:r>
          </a:p>
          <a:p>
            <a:r>
              <a:rPr lang="en-US" dirty="0"/>
              <a:t>And it only takes 7 bit (or 1 byte with 1 bit to spare)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D9EE4E-C212-41AC-8053-BD3C07073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03430"/>
              </p:ext>
            </p:extLst>
          </p:nvPr>
        </p:nvGraphicFramePr>
        <p:xfrm>
          <a:off x="1676400" y="484124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93450568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60782569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639984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Binary Encoding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71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242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291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068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700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BFCA-5122-46B3-B261-C98771A4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5608D-817B-481F-BC62-996871C4B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Unicode is a </a:t>
            </a:r>
            <a:r>
              <a:rPr lang="en-US" i="1" dirty="0"/>
              <a:t>character set</a:t>
            </a:r>
            <a:r>
              <a:rPr lang="en-US" dirty="0"/>
              <a:t> (not an encoding!) that tries to include all the characters used by all the languages I the world</a:t>
            </a:r>
          </a:p>
          <a:p>
            <a:r>
              <a:rPr lang="en-US" dirty="0"/>
              <a:t>Currently (i.e. Unicode Version 11) includes 137,374 characters</a:t>
            </a:r>
          </a:p>
          <a:p>
            <a:r>
              <a:rPr lang="en-US" dirty="0"/>
              <a:t>Allow up to 1,112,064 characters</a:t>
            </a:r>
          </a:p>
        </p:txBody>
      </p:sp>
    </p:spTree>
    <p:extLst>
      <p:ext uri="{BB962C8B-B14F-4D97-AF65-F5344CB8AC3E}">
        <p14:creationId xmlns:p14="http://schemas.microsoft.com/office/powerpoint/2010/main" val="1650941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C1FB-99C2-4EE5-B096-80D523C1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Unicode Characters and Code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4751E-0EF4-49FE-9A71-DF9BB8DFF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58080"/>
            <a:ext cx="7772400" cy="1518920"/>
          </a:xfrm>
        </p:spPr>
        <p:txBody>
          <a:bodyPr/>
          <a:lstStyle/>
          <a:p>
            <a:r>
              <a:rPr lang="en-US" sz="2800" dirty="0"/>
              <a:t>Unicode code point uses hexadecimal (i.e. base 16) numbers</a:t>
            </a:r>
          </a:p>
          <a:p>
            <a:pPr lvl="1"/>
            <a:r>
              <a:rPr lang="en-US" sz="2400" dirty="0"/>
              <a:t>E.g. 0041 </a:t>
            </a:r>
            <a:r>
              <a:rPr lang="en-US" sz="2400" dirty="0">
                <a:sym typeface="Wingdings" panose="05000000000000000000" pitchFamily="2" charset="2"/>
              </a:rPr>
              <a:t> 65, 0042  66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16B877-4DDE-4ABE-BA4E-E8B80AEEBA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2653114"/>
                  </p:ext>
                </p:extLst>
              </p:nvPr>
            </p:nvGraphicFramePr>
            <p:xfrm>
              <a:off x="1295400" y="1828800"/>
              <a:ext cx="6172200" cy="2865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3146442542"/>
                        </a:ext>
                      </a:extLst>
                    </a:gridCol>
                    <a:gridCol w="2133600">
                      <a:extLst>
                        <a:ext uri="{9D8B030D-6E8A-4147-A177-3AD203B41FA5}">
                          <a16:colId xmlns:a16="http://schemas.microsoft.com/office/drawing/2014/main" val="2760274134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val="10949937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Unicode Character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Unicode Code Point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Java Character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11705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\u0041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'A'</a:t>
                          </a:r>
                          <a:r>
                            <a:rPr lang="en-US" dirty="0"/>
                            <a:t> or </a:t>
                          </a:r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'\u0041'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0718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\u0042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'B'</a:t>
                          </a:r>
                          <a:r>
                            <a:rPr lang="en-US" dirty="0"/>
                            <a:t> or </a:t>
                          </a:r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'\u0042'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88648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欢</a:t>
                          </a:r>
                          <a:endParaRPr lang="en-US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\u6B22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'\u6B22'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116835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迎</a:t>
                          </a:r>
                          <a:endParaRPr lang="en-US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\u8FCE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'\u8FCE'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18984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en-US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\u03B1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'\u03B1'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83209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en-US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\u03B2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'\u03B2'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71571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16B877-4DDE-4ABE-BA4E-E8B80AEEBA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2653114"/>
                  </p:ext>
                </p:extLst>
              </p:nvPr>
            </p:nvGraphicFramePr>
            <p:xfrm>
              <a:off x="1295400" y="1828800"/>
              <a:ext cx="6172200" cy="2865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3146442542"/>
                        </a:ext>
                      </a:extLst>
                    </a:gridCol>
                    <a:gridCol w="2133600">
                      <a:extLst>
                        <a:ext uri="{9D8B030D-6E8A-4147-A177-3AD203B41FA5}">
                          <a16:colId xmlns:a16="http://schemas.microsoft.com/office/drawing/2014/main" val="2760274134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val="109499377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Unicode Character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Unicode Code Point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Java Character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11705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\u0041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'A'</a:t>
                          </a:r>
                          <a:r>
                            <a:rPr lang="en-US" dirty="0"/>
                            <a:t> or </a:t>
                          </a:r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'\u0041'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0718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\u0042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'B'</a:t>
                          </a:r>
                          <a:r>
                            <a:rPr lang="en-US" dirty="0"/>
                            <a:t> or </a:t>
                          </a:r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'\u0042'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88648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欢</a:t>
                          </a:r>
                          <a:endParaRPr lang="en-US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\u6B22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'\u6B22'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116835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迎</a:t>
                          </a:r>
                          <a:endParaRPr lang="en-US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\u8FCE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'\u8FCE'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18984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578689" r="-238667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\u03B1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'\u03B1'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83209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678689" r="-238667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\u03B2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'\u03B2'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715713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1211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FCC12-E000-4F90-A208-390F853D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Unicode Encoding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ADAD4-27FE-4D39-BBF5-5C9B34732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There are multiple way to encode Unicode characters</a:t>
            </a:r>
          </a:p>
          <a:p>
            <a:r>
              <a:rPr lang="en-US" sz="2800" dirty="0"/>
              <a:t>The most commonly used Unicode encoding these days is UTF-8</a:t>
            </a:r>
          </a:p>
          <a:p>
            <a:r>
              <a:rPr lang="en-US" sz="2800" dirty="0"/>
              <a:t>Java internally use UTF-16</a:t>
            </a:r>
          </a:p>
          <a:p>
            <a:pPr lvl="1"/>
            <a:r>
              <a:rPr lang="en-US" sz="2400" dirty="0"/>
              <a:t>Most characters take two bytes (i.e. 16 bits)</a:t>
            </a:r>
          </a:p>
          <a:p>
            <a:pPr lvl="1"/>
            <a:r>
              <a:rPr lang="en-US" sz="2400" dirty="0"/>
              <a:t>Some characters (the so-called </a:t>
            </a:r>
            <a:r>
              <a:rPr lang="en-US" sz="2400" i="1" dirty="0"/>
              <a:t>supplementary characters</a:t>
            </a:r>
            <a:r>
              <a:rPr lang="en-US" sz="2400" dirty="0"/>
              <a:t>) take more than two bytes</a:t>
            </a:r>
          </a:p>
        </p:txBody>
      </p:sp>
    </p:spTree>
    <p:extLst>
      <p:ext uri="{BB962C8B-B14F-4D97-AF65-F5344CB8AC3E}">
        <p14:creationId xmlns:p14="http://schemas.microsoft.com/office/powerpoint/2010/main" val="26059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87A4-A52A-4C38-9509-487868B7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Reading on Character Set and Encoding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3C31E-9704-4526-B757-FA5B2BE7A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The Absolute Minimum Every Software Developer Absolutely, Positively Must Know About Unicode and Character Sets (No Excuses!)</a:t>
            </a:r>
            <a:r>
              <a:rPr lang="en-US" dirty="0"/>
              <a:t> by Joel </a:t>
            </a:r>
            <a:r>
              <a:rPr lang="en-US" dirty="0" err="1"/>
              <a:t>Spolsky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08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4C116-81AE-43A5-B6F5-149A881E4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Sequences for Special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5AC49-1F10-4DE9-9776-176AF2571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Tab??</a:t>
            </a:r>
          </a:p>
          <a:p>
            <a:r>
              <a:rPr lang="en-US" dirty="0"/>
              <a:t>New line??</a:t>
            </a:r>
          </a:p>
          <a:p>
            <a:r>
              <a:rPr lang="en-US" dirty="0"/>
              <a:t>Double Quote??</a:t>
            </a:r>
          </a:p>
          <a:p>
            <a:r>
              <a:rPr lang="en-US" dirty="0"/>
              <a:t>Back slash??</a:t>
            </a:r>
          </a:p>
        </p:txBody>
      </p:sp>
    </p:spTree>
    <p:extLst>
      <p:ext uri="{BB962C8B-B14F-4D97-AF65-F5344CB8AC3E}">
        <p14:creationId xmlns:p14="http://schemas.microsoft.com/office/powerpoint/2010/main" val="3514616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19BEE-EB73-499F-AC73-C7F05EC88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Methods in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dirty="0"/>
              <a:t>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592D3-5CDA-4F9B-BABB-99EB7738B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isDigit</a:t>
            </a:r>
            <a:r>
              <a:rPr lang="en-US" dirty="0"/>
              <a:t>( </a:t>
            </a:r>
            <a:r>
              <a:rPr lang="en-US" dirty="0" err="1"/>
              <a:t>ch</a:t>
            </a:r>
            <a:r>
              <a:rPr lang="en-US" dirty="0"/>
              <a:t> )</a:t>
            </a:r>
          </a:p>
          <a:p>
            <a:r>
              <a:rPr lang="en-US" dirty="0" err="1"/>
              <a:t>isLetter</a:t>
            </a:r>
            <a:r>
              <a:rPr lang="en-US" dirty="0"/>
              <a:t>( </a:t>
            </a:r>
            <a:r>
              <a:rPr lang="en-US" dirty="0" err="1"/>
              <a:t>ch</a:t>
            </a:r>
            <a:r>
              <a:rPr lang="en-US" dirty="0"/>
              <a:t> )</a:t>
            </a:r>
          </a:p>
          <a:p>
            <a:r>
              <a:rPr lang="en-US" dirty="0" err="1"/>
              <a:t>isLetterOrDigit</a:t>
            </a:r>
            <a:r>
              <a:rPr lang="en-US" dirty="0"/>
              <a:t>( </a:t>
            </a:r>
            <a:r>
              <a:rPr lang="en-US" dirty="0" err="1"/>
              <a:t>ch</a:t>
            </a:r>
            <a:r>
              <a:rPr lang="en-US" dirty="0"/>
              <a:t> )</a:t>
            </a:r>
          </a:p>
          <a:p>
            <a:r>
              <a:rPr lang="en-US" dirty="0" err="1"/>
              <a:t>isLowerCase</a:t>
            </a:r>
            <a:r>
              <a:rPr lang="en-US" dirty="0"/>
              <a:t>( </a:t>
            </a:r>
            <a:r>
              <a:rPr lang="en-US" dirty="0" err="1"/>
              <a:t>ch</a:t>
            </a:r>
            <a:r>
              <a:rPr lang="en-US" dirty="0"/>
              <a:t> )</a:t>
            </a:r>
          </a:p>
          <a:p>
            <a:r>
              <a:rPr lang="en-US" dirty="0" err="1"/>
              <a:t>IsUpperCase</a:t>
            </a:r>
            <a:r>
              <a:rPr lang="en-US" dirty="0"/>
              <a:t>( </a:t>
            </a:r>
            <a:r>
              <a:rPr lang="en-US" dirty="0" err="1"/>
              <a:t>ch</a:t>
            </a:r>
            <a:r>
              <a:rPr lang="en-US" dirty="0"/>
              <a:t> )</a:t>
            </a:r>
          </a:p>
          <a:p>
            <a:r>
              <a:rPr lang="en-US" dirty="0" err="1"/>
              <a:t>toLowerCase</a:t>
            </a:r>
            <a:r>
              <a:rPr lang="en-US" dirty="0"/>
              <a:t>( </a:t>
            </a:r>
            <a:r>
              <a:rPr lang="en-US" dirty="0" err="1"/>
              <a:t>ch</a:t>
            </a:r>
            <a:r>
              <a:rPr lang="en-US" dirty="0"/>
              <a:t> )</a:t>
            </a:r>
          </a:p>
          <a:p>
            <a:r>
              <a:rPr lang="en-US" dirty="0" err="1"/>
              <a:t>toUpperCase</a:t>
            </a:r>
            <a:r>
              <a:rPr lang="en-US" dirty="0"/>
              <a:t>( </a:t>
            </a:r>
            <a:r>
              <a:rPr lang="en-US" dirty="0" err="1"/>
              <a:t>ch</a:t>
            </a:r>
            <a:r>
              <a:rPr lang="en-US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00443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539C5-BADD-4432-BB3A-F967BE53D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Is Fun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F5BB59-DD69-4622-84D5-5B0B8938A8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hlinkClick r:id="rId2"/>
                  </a:rPr>
                  <a:t>e</a:t>
                </a:r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hlinkClick r:id="rId3"/>
                      </a:rPr>
                      <m:t>𝜋</m:t>
                    </m:r>
                  </m:oMath>
                </a14:m>
                <a:endParaRPr lang="en-US" dirty="0">
                  <a:hlinkClick r:id="rId4"/>
                </a:endParaRPr>
              </a:p>
              <a:p>
                <a:r>
                  <a:rPr lang="en-US" dirty="0">
                    <a:hlinkClick r:id="rId4"/>
                  </a:rPr>
                  <a:t>Degrees</a:t>
                </a:r>
                <a:r>
                  <a:rPr lang="en-US" dirty="0"/>
                  <a:t> and </a:t>
                </a:r>
                <a:r>
                  <a:rPr lang="en-US" dirty="0">
                    <a:hlinkClick r:id="rId5"/>
                  </a:rPr>
                  <a:t>Radians</a:t>
                </a:r>
                <a:endParaRPr lang="en-US" dirty="0"/>
              </a:p>
              <a:p>
                <a:r>
                  <a:rPr lang="en-US" dirty="0">
                    <a:hlinkClick r:id="rId6"/>
                  </a:rPr>
                  <a:t>Sine, Cosine, and Tangent</a:t>
                </a:r>
                <a:endParaRPr lang="en-US" dirty="0"/>
              </a:p>
              <a:p>
                <a:r>
                  <a:rPr lang="en-US" dirty="0">
                    <a:hlinkClick r:id="rId7"/>
                  </a:rPr>
                  <a:t>Ceiling, Floor</a:t>
                </a:r>
                <a:r>
                  <a:rPr lang="en-US" dirty="0"/>
                  <a:t> and </a:t>
                </a:r>
                <a:r>
                  <a:rPr lang="en-US" dirty="0">
                    <a:hlinkClick r:id="rId8"/>
                  </a:rPr>
                  <a:t>Rounding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F5BB59-DD69-4622-84D5-5B0B8938A8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9"/>
                <a:stretch>
                  <a:fillRect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402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E2F5-73FA-45EB-ACBA-E93E0409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DA648-FD05-4368-8B2C-F44051E68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64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D9C9F-52AA-4BA8-87C6-4D911F2DD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Trigonometric Methods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8D11700-95E1-4D14-BC45-9133FC484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790792"/>
              </p:ext>
            </p:extLst>
          </p:nvPr>
        </p:nvGraphicFramePr>
        <p:xfrm>
          <a:off x="762000" y="2133600"/>
          <a:ext cx="80010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954987849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931148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16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sin(radians)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Returns the trigonometric sine of an angle in radians.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68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cos(radians)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Returns the trigonometric cosine of an angle in radians.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732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tan(radians)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Returns the trigonometric tangent of an angle in radians.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278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asin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Returns the angle in radians for the inverse of sine.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770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acos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Returns the angle in radians for the inverse of cosine.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915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atan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Returns the angle in radians for the inverse of tangent.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255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0" i="0" u="none" strike="noStrike" kern="12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toRadians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(degree)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Returns the angle in radians for the angle in degrees.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072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0" i="0" u="none" strike="noStrike" kern="12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toDegrees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(radians)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Returns the angle in degrees for the angle in radians.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21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754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BDDB-09A5-400B-BB08-20678AFDE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Methods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F1C7F93-9AA9-4033-B261-A3B48CF49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142354"/>
              </p:ext>
            </p:extLst>
          </p:nvPr>
        </p:nvGraphicFramePr>
        <p:xfrm>
          <a:off x="1371600" y="2133600"/>
          <a:ext cx="65532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3620">
                  <a:extLst>
                    <a:ext uri="{9D8B030D-6E8A-4147-A177-3AD203B41FA5}">
                      <a16:colId xmlns:a16="http://schemas.microsoft.com/office/drawing/2014/main" val="420799290"/>
                    </a:ext>
                  </a:extLst>
                </a:gridCol>
                <a:gridCol w="4259580">
                  <a:extLst>
                    <a:ext uri="{9D8B030D-6E8A-4147-A177-3AD203B41FA5}">
                      <a16:colId xmlns:a16="http://schemas.microsoft.com/office/drawing/2014/main" val="3197249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734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exp(x)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Returns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raised to power of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755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log(x)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natural logarithm of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00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log10(x)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Returns the base 10 logarithm of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8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pow(a, b)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Returns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raised to the power of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64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sqrt(x)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Returns the square root of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69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151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7C638-5117-4BF3-B4B3-26E5F93D0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Rounding Methods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462BA2-088B-4F55-B53F-0FA72AF26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92855"/>
              </p:ext>
            </p:extLst>
          </p:nvPr>
        </p:nvGraphicFramePr>
        <p:xfrm>
          <a:off x="838200" y="2133600"/>
          <a:ext cx="7772400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36827366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117894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Method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718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 ceil(x)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rounded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its nearest integer value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1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 floor(x)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rounded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down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its nearest integer value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652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 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rint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rounded to its nearest integer value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634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long round(double x)</a:t>
                      </a:r>
                    </a:p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round(float 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 is rounded to its nearest integer 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478855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334067C-4A86-4E2F-9A76-47005D1AE1F7}"/>
              </a:ext>
            </a:extLst>
          </p:cNvPr>
          <p:cNvSpPr txBox="1"/>
          <p:nvPr/>
        </p:nvSpPr>
        <p:spPr>
          <a:xfrm>
            <a:off x="1600200" y="5181600"/>
            <a:ext cx="6291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Round to two digits after the decimal point??</a:t>
            </a:r>
          </a:p>
        </p:txBody>
      </p:sp>
    </p:spTree>
    <p:extLst>
      <p:ext uri="{BB962C8B-B14F-4D97-AF65-F5344CB8AC3E}">
        <p14:creationId xmlns:p14="http://schemas.microsoft.com/office/powerpoint/2010/main" val="2527652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F741A-F62D-4596-AC1A-830976D0B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BD2DE-0F87-4139-BB83-4020941E8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Math.min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x, y 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Math.max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x, y 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Math.abs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x 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882643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54C2E-BF6D-464B-8B34-D3DE28541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Compute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A258A-E39B-463D-AC6F-AE473EA49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1000"/>
            <a:ext cx="7772400" cy="1828800"/>
          </a:xfrm>
        </p:spPr>
        <p:txBody>
          <a:bodyPr/>
          <a:lstStyle/>
          <a:p>
            <a:r>
              <a:rPr lang="en-US" dirty="0"/>
              <a:t>A = </a:t>
            </a:r>
            <a:r>
              <a:rPr lang="en-US" dirty="0" err="1"/>
              <a:t>acos</a:t>
            </a:r>
            <a:r>
              <a:rPr lang="en-US" dirty="0"/>
              <a:t>((a*a – b*b – c*c) / (-2*b*c))</a:t>
            </a:r>
          </a:p>
          <a:p>
            <a:r>
              <a:rPr lang="en-US" dirty="0"/>
              <a:t>B?? C??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7638B0-9DBF-4662-895B-034ED5917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012" y="2057400"/>
            <a:ext cx="31527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00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92471-4C87-4ADA-9EF7-ECB1A7FE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19941-F8CF-48E7-ADA7-2F261C669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 a single character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literals: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/>
              <a:t>,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lvl="1"/>
            <a:r>
              <a:rPr lang="en-US" dirty="0"/>
              <a:t>Vs. String??</a:t>
            </a:r>
          </a:p>
        </p:txBody>
      </p:sp>
    </p:spTree>
    <p:extLst>
      <p:ext uri="{BB962C8B-B14F-4D97-AF65-F5344CB8AC3E}">
        <p14:creationId xmlns:p14="http://schemas.microsoft.com/office/powerpoint/2010/main" val="3525106841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6745</TotalTime>
  <Words>785</Words>
  <Application>Microsoft Office PowerPoint</Application>
  <PresentationFormat>On-screen Show (4:3)</PresentationFormat>
  <Paragraphs>145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Cambria Math</vt:lpstr>
      <vt:lpstr>Courier New</vt:lpstr>
      <vt:lpstr>Tahoma</vt:lpstr>
      <vt:lpstr>Wingdings</vt:lpstr>
      <vt:lpstr>Blueprint</vt:lpstr>
      <vt:lpstr>CS2011 Introduction to Programming I Math Functions and Characters</vt:lpstr>
      <vt:lpstr>Math Is Fun</vt:lpstr>
      <vt:lpstr>Constants</vt:lpstr>
      <vt:lpstr>Trigonometric Methods</vt:lpstr>
      <vt:lpstr>Exponent Methods</vt:lpstr>
      <vt:lpstr>Rounding Methods</vt:lpstr>
      <vt:lpstr>Other Methods</vt:lpstr>
      <vt:lpstr>Example: Compute Angles</vt:lpstr>
      <vt:lpstr>The char Data Type</vt:lpstr>
      <vt:lpstr>Operations on char</vt:lpstr>
      <vt:lpstr>Encoding</vt:lpstr>
      <vt:lpstr>ASCII</vt:lpstr>
      <vt:lpstr>Unicode</vt:lpstr>
      <vt:lpstr>Unicode Characters and Code Points</vt:lpstr>
      <vt:lpstr>Unicode Encoding</vt:lpstr>
      <vt:lpstr>Additional Reading on Character Set and Encoding</vt:lpstr>
      <vt:lpstr>Escape Sequences for Special Characters</vt:lpstr>
      <vt:lpstr>Some Methods in the Character class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cysun</cp:lastModifiedBy>
  <cp:revision>457</cp:revision>
  <cp:lastPrinted>1601-01-01T00:00:00Z</cp:lastPrinted>
  <dcterms:created xsi:type="dcterms:W3CDTF">2003-06-24T23:22:57Z</dcterms:created>
  <dcterms:modified xsi:type="dcterms:W3CDTF">2018-09-16T22:14:32Z</dcterms:modified>
</cp:coreProperties>
</file>