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16" autoAdjust="0"/>
    <p:restoredTop sz="96192" autoAdjust="0"/>
  </p:normalViewPr>
  <p:slideViewPr>
    <p:cSldViewPr>
      <p:cViewPr varScale="1">
        <p:scale>
          <a:sx n="109" d="100"/>
          <a:sy n="109" d="100"/>
        </p:scale>
        <p:origin x="72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oelonsoftware.com/2003/10/08/the-absolute-minimum-every-software-developer-absolutely-positively-must-know-about-unicode-and-character-sets-no-excuses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thsisfun.com/rounding-numbers.html" TargetMode="External"/><Relationship Id="rId3" Type="http://schemas.openxmlformats.org/officeDocument/2006/relationships/hyperlink" Target="https://www.mathsisfun.com/numbers/pi.html" TargetMode="External"/><Relationship Id="rId7" Type="http://schemas.openxmlformats.org/officeDocument/2006/relationships/hyperlink" Target="https://www.mathsisfun.com/sets/function-floor-ceiling.html" TargetMode="External"/><Relationship Id="rId2" Type="http://schemas.openxmlformats.org/officeDocument/2006/relationships/hyperlink" Target="https://www.mathsisfun.com/numbers/e-eulers-number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thsisfun.com/sine-cosine-tangent.html" TargetMode="External"/><Relationship Id="rId5" Type="http://schemas.openxmlformats.org/officeDocument/2006/relationships/hyperlink" Target="https://www.mathsisfun.com/geometry/radians.html" TargetMode="External"/><Relationship Id="rId4" Type="http://schemas.openxmlformats.org/officeDocument/2006/relationships/hyperlink" Target="https://www.mathsisfun.com/geometry/degrees.html" TargetMode="Externa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Math Functions and Characters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D50F5-918E-403F-9C46-E0DE5D6C4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Operations on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3CB5A-C88A-4185-A7C1-836753015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dirty="0"/>
              <a:t> can often be treated like an integer type. For example: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71A9913-1AE1-402E-A4CC-91A33355D395}"/>
              </a:ext>
            </a:extLst>
          </p:cNvPr>
          <p:cNvSpPr txBox="1">
            <a:spLocks/>
          </p:cNvSpPr>
          <p:nvPr/>
        </p:nvSpPr>
        <p:spPr bwMode="auto">
          <a:xfrm>
            <a:off x="838200" y="5181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But why? (and why you should be careful treating char as a number)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C47F3B-1878-4A6A-A223-CB19DA489D21}"/>
              </a:ext>
            </a:extLst>
          </p:cNvPr>
          <p:cNvSpPr txBox="1"/>
          <p:nvPr/>
        </p:nvSpPr>
        <p:spPr>
          <a:xfrm>
            <a:off x="1524000" y="3370183"/>
            <a:ext cx="239681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 = 'A';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++a;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 = 'A' * 2;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57562-7BFD-4363-9E73-7DF7E1D205EB}"/>
              </a:ext>
            </a:extLst>
          </p:cNvPr>
          <p:cNvSpPr txBox="1"/>
          <p:nvPr/>
        </p:nvSpPr>
        <p:spPr>
          <a:xfrm>
            <a:off x="4724400" y="3370183"/>
            <a:ext cx="331853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 = 'A' + 'B';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 = 'B' &gt; 'A';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 = (char) 65.12;</a:t>
            </a:r>
          </a:p>
        </p:txBody>
      </p:sp>
    </p:spTree>
    <p:extLst>
      <p:ext uri="{BB962C8B-B14F-4D97-AF65-F5344CB8AC3E}">
        <p14:creationId xmlns:p14="http://schemas.microsoft.com/office/powerpoint/2010/main" val="1142733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5BEF2-7FAF-4578-9B65-FC44F07A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F5C08-8157-4A91-9F94-4AF8226BD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that computers use binary numbers internally</a:t>
            </a:r>
          </a:p>
          <a:p>
            <a:r>
              <a:rPr lang="en-US" dirty="0"/>
              <a:t>A character is stored as a sequence of 0s and 1s</a:t>
            </a:r>
          </a:p>
          <a:p>
            <a:r>
              <a:rPr lang="en-US" dirty="0"/>
              <a:t>There are different ways to map characters to binary sequences, known as </a:t>
            </a:r>
            <a:r>
              <a:rPr lang="en-US" i="1" dirty="0"/>
              <a:t>encoding schemes</a:t>
            </a:r>
          </a:p>
        </p:txBody>
      </p:sp>
    </p:spTree>
    <p:extLst>
      <p:ext uri="{BB962C8B-B14F-4D97-AF65-F5344CB8AC3E}">
        <p14:creationId xmlns:p14="http://schemas.microsoft.com/office/powerpoint/2010/main" val="1955724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1AAF4-DE5D-4CA9-A54B-E7ACEA3B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ASCII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844B3-F827-4B8F-BA21-FD846D3DF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667000"/>
          </a:xfrm>
        </p:spPr>
        <p:txBody>
          <a:bodyPr/>
          <a:lstStyle/>
          <a:p>
            <a:r>
              <a:rPr lang="en-US" dirty="0"/>
              <a:t>Originally people thought they only needed to encode English letters, digits, and some symbols (e.g. +, -, &amp;, |, etc.)</a:t>
            </a:r>
          </a:p>
          <a:p>
            <a:r>
              <a:rPr lang="en-US" dirty="0"/>
              <a:t>And it only takes 7 bit (or 1 byte with 1 bit to spare)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FD9EE4E-C212-41AC-8053-BD3C07073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03430"/>
              </p:ext>
            </p:extLst>
          </p:nvPr>
        </p:nvGraphicFramePr>
        <p:xfrm>
          <a:off x="1676400" y="4841240"/>
          <a:ext cx="6096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293450568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60782569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6399846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Character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Binary Encoding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71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00100000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242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01000001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291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01000010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068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700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BFCA-5122-46B3-B261-C98771A4C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5608D-817B-481F-BC62-996871C4B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Unicode is a </a:t>
            </a:r>
            <a:r>
              <a:rPr lang="en-US" i="1" dirty="0"/>
              <a:t>character set</a:t>
            </a:r>
            <a:r>
              <a:rPr lang="en-US" dirty="0"/>
              <a:t> (not an encoding!) that tries to include all the characters used by all the languages I the world</a:t>
            </a:r>
          </a:p>
          <a:p>
            <a:r>
              <a:rPr lang="en-US" dirty="0"/>
              <a:t>Currently (i.e. Unicode Version 11) includes 137,374 characters</a:t>
            </a:r>
          </a:p>
          <a:p>
            <a:r>
              <a:rPr lang="en-US" dirty="0"/>
              <a:t>Allow up to 1,112,064 characters</a:t>
            </a:r>
          </a:p>
        </p:txBody>
      </p:sp>
    </p:spTree>
    <p:extLst>
      <p:ext uri="{BB962C8B-B14F-4D97-AF65-F5344CB8AC3E}">
        <p14:creationId xmlns:p14="http://schemas.microsoft.com/office/powerpoint/2010/main" val="1650941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9C1FB-99C2-4EE5-B096-80D523C1F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Unicode Characters and Code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4751E-0EF4-49FE-9A71-DF9BB8DFF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58080"/>
            <a:ext cx="7772400" cy="1518920"/>
          </a:xfrm>
        </p:spPr>
        <p:txBody>
          <a:bodyPr/>
          <a:lstStyle/>
          <a:p>
            <a:r>
              <a:rPr lang="en-US" sz="2800" dirty="0"/>
              <a:t>Unicode code point uses hexadecimal (i.e. base 16) numbers</a:t>
            </a:r>
          </a:p>
          <a:p>
            <a:pPr lvl="1"/>
            <a:r>
              <a:rPr lang="en-US" sz="2400" dirty="0"/>
              <a:t>E.g. 0041 </a:t>
            </a:r>
            <a:r>
              <a:rPr lang="en-US" sz="2400" dirty="0">
                <a:sym typeface="Wingdings" panose="05000000000000000000" pitchFamily="2" charset="2"/>
              </a:rPr>
              <a:t> 65, 0042  66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016B877-4DDE-4ABE-BA4E-E8B80AEEBA4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42653114"/>
                  </p:ext>
                </p:extLst>
              </p:nvPr>
            </p:nvGraphicFramePr>
            <p:xfrm>
              <a:off x="1295400" y="1828800"/>
              <a:ext cx="6172200" cy="28651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828800">
                      <a:extLst>
                        <a:ext uri="{9D8B030D-6E8A-4147-A177-3AD203B41FA5}">
                          <a16:colId xmlns:a16="http://schemas.microsoft.com/office/drawing/2014/main" val="3146442542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2760274134"/>
                        </a:ext>
                      </a:extLst>
                    </a:gridCol>
                    <a:gridCol w="2209800">
                      <a:extLst>
                        <a:ext uri="{9D8B030D-6E8A-4147-A177-3AD203B41FA5}">
                          <a16:colId xmlns:a16="http://schemas.microsoft.com/office/drawing/2014/main" val="109499377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Unicode Character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Unicode Code Point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Java Character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911705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\u0041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'A'</a:t>
                          </a:r>
                          <a:r>
                            <a:rPr lang="en-US" dirty="0"/>
                            <a:t> or </a:t>
                          </a:r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'\u0041'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07185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B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\u0042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'B'</a:t>
                          </a:r>
                          <a:r>
                            <a:rPr lang="en-US" dirty="0"/>
                            <a:t> or </a:t>
                          </a:r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'\u0042'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488648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欢</a:t>
                          </a:r>
                          <a:endParaRPr lang="en-US" dirty="0">
                            <a:latin typeface="Courier New" panose="02070309020205020404" pitchFamily="49" charset="0"/>
                            <a:cs typeface="Courier New" panose="020703090202050204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\u6B22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'\u6B22'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116835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迎</a:t>
                          </a:r>
                          <a:endParaRPr lang="en-US" dirty="0">
                            <a:latin typeface="Courier New" panose="02070309020205020404" pitchFamily="49" charset="0"/>
                            <a:cs typeface="Courier New" panose="020703090202050204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\u8FCE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'\u8FCE'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018984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en-US" dirty="0">
                            <a:latin typeface="Courier New" panose="02070309020205020404" pitchFamily="49" charset="0"/>
                            <a:cs typeface="Courier New" panose="020703090202050204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\u03B1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'\u03B1'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283209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𝛽</m:t>
                                </m:r>
                              </m:oMath>
                            </m:oMathPara>
                          </a14:m>
                          <a:endParaRPr lang="en-US" dirty="0">
                            <a:latin typeface="Courier New" panose="02070309020205020404" pitchFamily="49" charset="0"/>
                            <a:cs typeface="Courier New" panose="020703090202050204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\u03B2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'\u03B2'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715713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016B877-4DDE-4ABE-BA4E-E8B80AEEBA4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42653114"/>
                  </p:ext>
                </p:extLst>
              </p:nvPr>
            </p:nvGraphicFramePr>
            <p:xfrm>
              <a:off x="1295400" y="1828800"/>
              <a:ext cx="6172200" cy="28651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828800">
                      <a:extLst>
                        <a:ext uri="{9D8B030D-6E8A-4147-A177-3AD203B41FA5}">
                          <a16:colId xmlns:a16="http://schemas.microsoft.com/office/drawing/2014/main" val="3146442542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2760274134"/>
                        </a:ext>
                      </a:extLst>
                    </a:gridCol>
                    <a:gridCol w="2209800">
                      <a:extLst>
                        <a:ext uri="{9D8B030D-6E8A-4147-A177-3AD203B41FA5}">
                          <a16:colId xmlns:a16="http://schemas.microsoft.com/office/drawing/2014/main" val="1094993776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Unicode Character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Unicode Code Point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Java Character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9117056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\u0041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'A'</a:t>
                          </a:r>
                          <a:r>
                            <a:rPr lang="en-US" dirty="0"/>
                            <a:t> or </a:t>
                          </a:r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'\u0041'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07185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B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\u0042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'B'</a:t>
                          </a:r>
                          <a:r>
                            <a:rPr lang="en-US" dirty="0"/>
                            <a:t> or </a:t>
                          </a:r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'\u0042'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488648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欢</a:t>
                          </a:r>
                          <a:endParaRPr lang="en-US" dirty="0">
                            <a:latin typeface="Courier New" panose="02070309020205020404" pitchFamily="49" charset="0"/>
                            <a:cs typeface="Courier New" panose="020703090202050204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\u6B22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'\u6B22'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1168359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迎</a:t>
                          </a:r>
                          <a:endParaRPr lang="en-US" dirty="0">
                            <a:latin typeface="Courier New" panose="02070309020205020404" pitchFamily="49" charset="0"/>
                            <a:cs typeface="Courier New" panose="02070309020205020404" pitchFamily="49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\u8FCE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'\u8FCE'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018984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33" t="-578689" r="-23866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\u03B1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'\u03B1'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283209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33" t="-678689" r="-23866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\u03B2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Courier New" panose="02070309020205020404" pitchFamily="49" charset="0"/>
                              <a:cs typeface="Courier New" panose="02070309020205020404" pitchFamily="49" charset="0"/>
                            </a:rPr>
                            <a:t>'\u03B2'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2715713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1211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FCC12-E000-4F90-A208-390F853DD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Unicode Encoding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ADAD4-27FE-4D39-BBF5-5C9B34732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There are multiple way to encode Unicode characters</a:t>
            </a:r>
          </a:p>
          <a:p>
            <a:r>
              <a:rPr lang="en-US" sz="2800" dirty="0"/>
              <a:t>The most commonly used Unicode encoding these days is UTF-8</a:t>
            </a:r>
          </a:p>
          <a:p>
            <a:r>
              <a:rPr lang="en-US" sz="2800" dirty="0"/>
              <a:t>Java internally use UTF-16</a:t>
            </a:r>
          </a:p>
          <a:p>
            <a:pPr lvl="1"/>
            <a:r>
              <a:rPr lang="en-US" sz="2400" dirty="0"/>
              <a:t>Most characters take two bytes (i.e. 16 bits)</a:t>
            </a:r>
          </a:p>
          <a:p>
            <a:pPr lvl="1"/>
            <a:r>
              <a:rPr lang="en-US" sz="2400" dirty="0"/>
              <a:t>Some characters (the so-called </a:t>
            </a:r>
            <a:r>
              <a:rPr lang="en-US" sz="2400" i="1" dirty="0"/>
              <a:t>supplementary characters</a:t>
            </a:r>
            <a:r>
              <a:rPr lang="en-US" sz="2400" dirty="0"/>
              <a:t>) take more than two bytes</a:t>
            </a:r>
          </a:p>
        </p:txBody>
      </p:sp>
    </p:spTree>
    <p:extLst>
      <p:ext uri="{BB962C8B-B14F-4D97-AF65-F5344CB8AC3E}">
        <p14:creationId xmlns:p14="http://schemas.microsoft.com/office/powerpoint/2010/main" val="26059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987A4-A52A-4C38-9509-487868B75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Reading on Character Set and Encoding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3C31E-9704-4526-B757-FA5B2BE7A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The Absolute Minimum Every Software Developer Absolutely, Positively Must Know About Unicode and Character Sets (No Excuses!)</a:t>
            </a:r>
            <a:r>
              <a:rPr lang="en-US" dirty="0"/>
              <a:t> by Joel </a:t>
            </a:r>
            <a:r>
              <a:rPr lang="en-US" dirty="0" err="1"/>
              <a:t>Spolsky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308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4C116-81AE-43A5-B6F5-149A881E4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Escape Sequences for Special Characters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5AC49-1F10-4DE9-9776-176AF2571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Tab??</a:t>
            </a:r>
          </a:p>
          <a:p>
            <a:r>
              <a:rPr lang="en-US" dirty="0"/>
              <a:t>New line??</a:t>
            </a:r>
          </a:p>
          <a:p>
            <a:r>
              <a:rPr lang="en-US" dirty="0"/>
              <a:t>Double Quote??</a:t>
            </a:r>
          </a:p>
          <a:p>
            <a:r>
              <a:rPr lang="en-US" dirty="0"/>
              <a:t>Back slash??</a:t>
            </a:r>
          </a:p>
        </p:txBody>
      </p:sp>
    </p:spTree>
    <p:extLst>
      <p:ext uri="{BB962C8B-B14F-4D97-AF65-F5344CB8AC3E}">
        <p14:creationId xmlns:p14="http://schemas.microsoft.com/office/powerpoint/2010/main" val="3514616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19BEE-EB73-499F-AC73-C7F05EC88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Methods in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Character</a:t>
            </a:r>
            <a:r>
              <a:rPr lang="en-US" dirty="0"/>
              <a:t>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592D3-5CDA-4F9B-BABB-99EB7738B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isDigit</a:t>
            </a:r>
            <a:r>
              <a:rPr lang="en-US" dirty="0"/>
              <a:t>( </a:t>
            </a:r>
            <a:r>
              <a:rPr lang="en-US" dirty="0" err="1"/>
              <a:t>ch</a:t>
            </a:r>
            <a:r>
              <a:rPr lang="en-US" dirty="0"/>
              <a:t> )</a:t>
            </a:r>
          </a:p>
          <a:p>
            <a:r>
              <a:rPr lang="en-US" dirty="0" err="1"/>
              <a:t>isLetter</a:t>
            </a:r>
            <a:r>
              <a:rPr lang="en-US" dirty="0"/>
              <a:t>( </a:t>
            </a:r>
            <a:r>
              <a:rPr lang="en-US" dirty="0" err="1"/>
              <a:t>ch</a:t>
            </a:r>
            <a:r>
              <a:rPr lang="en-US" dirty="0"/>
              <a:t> )</a:t>
            </a:r>
          </a:p>
          <a:p>
            <a:r>
              <a:rPr lang="en-US" dirty="0" err="1"/>
              <a:t>isLetterOrDigit</a:t>
            </a:r>
            <a:r>
              <a:rPr lang="en-US" dirty="0"/>
              <a:t>( </a:t>
            </a:r>
            <a:r>
              <a:rPr lang="en-US" dirty="0" err="1"/>
              <a:t>ch</a:t>
            </a:r>
            <a:r>
              <a:rPr lang="en-US" dirty="0"/>
              <a:t> )</a:t>
            </a:r>
          </a:p>
          <a:p>
            <a:r>
              <a:rPr lang="en-US" dirty="0" err="1"/>
              <a:t>isLowerCase</a:t>
            </a:r>
            <a:r>
              <a:rPr lang="en-US" dirty="0"/>
              <a:t>( </a:t>
            </a:r>
            <a:r>
              <a:rPr lang="en-US" dirty="0" err="1"/>
              <a:t>ch</a:t>
            </a:r>
            <a:r>
              <a:rPr lang="en-US" dirty="0"/>
              <a:t> )</a:t>
            </a:r>
          </a:p>
          <a:p>
            <a:r>
              <a:rPr lang="en-US" dirty="0" err="1"/>
              <a:t>IsUpperCase</a:t>
            </a:r>
            <a:r>
              <a:rPr lang="en-US" dirty="0"/>
              <a:t>( </a:t>
            </a:r>
            <a:r>
              <a:rPr lang="en-US" dirty="0" err="1"/>
              <a:t>ch</a:t>
            </a:r>
            <a:r>
              <a:rPr lang="en-US" dirty="0"/>
              <a:t> )</a:t>
            </a:r>
          </a:p>
          <a:p>
            <a:r>
              <a:rPr lang="en-US" dirty="0" err="1"/>
              <a:t>toLowerCase</a:t>
            </a:r>
            <a:r>
              <a:rPr lang="en-US" dirty="0"/>
              <a:t>( </a:t>
            </a:r>
            <a:r>
              <a:rPr lang="en-US" dirty="0" err="1"/>
              <a:t>ch</a:t>
            </a:r>
            <a:r>
              <a:rPr lang="en-US" dirty="0"/>
              <a:t> )</a:t>
            </a:r>
          </a:p>
          <a:p>
            <a:r>
              <a:rPr lang="en-US" dirty="0" err="1"/>
              <a:t>toUpperCase</a:t>
            </a:r>
            <a:r>
              <a:rPr lang="en-US" dirty="0"/>
              <a:t>( </a:t>
            </a:r>
            <a:r>
              <a:rPr lang="en-US" dirty="0" err="1"/>
              <a:t>ch</a:t>
            </a:r>
            <a:r>
              <a:rPr lang="en-US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004438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539C5-BADD-4432-BB3A-F967BE53D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 Is Fun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F5BB59-DD69-4622-84D5-5B0B8938A8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hlinkClick r:id="rId2"/>
                  </a:rPr>
                  <a:t>e</a:t>
                </a:r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l-GR" i="1" smtClean="0">
                        <a:latin typeface="Cambria Math" panose="02040503050406030204" pitchFamily="18" charset="0"/>
                        <a:hlinkClick r:id="rId3"/>
                      </a:rPr>
                      <m:t>𝜋</m:t>
                    </m:r>
                  </m:oMath>
                </a14:m>
                <a:endParaRPr lang="en-US" dirty="0">
                  <a:hlinkClick r:id="rId4"/>
                </a:endParaRPr>
              </a:p>
              <a:p>
                <a:r>
                  <a:rPr lang="en-US" dirty="0">
                    <a:hlinkClick r:id="rId4"/>
                  </a:rPr>
                  <a:t>Degrees</a:t>
                </a:r>
                <a:r>
                  <a:rPr lang="en-US" dirty="0"/>
                  <a:t> and </a:t>
                </a:r>
                <a:r>
                  <a:rPr lang="en-US" dirty="0">
                    <a:hlinkClick r:id="rId5"/>
                  </a:rPr>
                  <a:t>Radians</a:t>
                </a:r>
                <a:endParaRPr lang="en-US" dirty="0"/>
              </a:p>
              <a:p>
                <a:r>
                  <a:rPr lang="en-US" dirty="0">
                    <a:hlinkClick r:id="rId6"/>
                  </a:rPr>
                  <a:t>Sine, Cosine, and Tangent</a:t>
                </a:r>
                <a:endParaRPr lang="en-US" dirty="0"/>
              </a:p>
              <a:p>
                <a:r>
                  <a:rPr lang="en-US" dirty="0">
                    <a:hlinkClick r:id="rId7"/>
                  </a:rPr>
                  <a:t>Ceiling, Floor</a:t>
                </a:r>
                <a:r>
                  <a:rPr lang="en-US" dirty="0"/>
                  <a:t> and </a:t>
                </a:r>
                <a:r>
                  <a:rPr lang="en-US" dirty="0">
                    <a:hlinkClick r:id="rId8"/>
                  </a:rPr>
                  <a:t>Rounding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CF5BB59-DD69-4622-84D5-5B0B8938A8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9"/>
                <a:stretch>
                  <a:fillRect t="-2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4025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7E2F5-73FA-45EB-ACBA-E93E04097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A648-FD05-4368-8B2C-F44051E68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Math.PI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646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D9C9F-52AA-4BA8-87C6-4D911F2DD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Trigonometric Methods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8D11700-95E1-4D14-BC45-9133FC484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90792"/>
              </p:ext>
            </p:extLst>
          </p:nvPr>
        </p:nvGraphicFramePr>
        <p:xfrm>
          <a:off x="762000" y="2133600"/>
          <a:ext cx="8001000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2954987849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9311484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163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sin(radians)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trigonometric sine of an angle in radians.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689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cos(radians)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trigonometric cosine of an angle in radians.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732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tan(radians)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trigonometric tangent of an angle in radians.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278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asin</a:t>
                      </a:r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angle in radians for the inverse of sine.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770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acos</a:t>
                      </a:r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angle in radians for the inverse of cosine.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915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atan</a:t>
                      </a:r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angle in radians for the inverse of tangent.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255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0" u="none" strike="noStrike" kern="1200" baseline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toRadians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(degree)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angle in radians for the angle in degrees.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72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0" i="0" u="none" strike="noStrike" kern="1200" baseline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toDegrees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(radians)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angle in degrees for the angle in radians.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218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754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5BDDB-09A5-400B-BB08-20678AFDE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Exponent Methods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1C7F93-9AA9-4033-B261-A3B48CF492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142354"/>
              </p:ext>
            </p:extLst>
          </p:nvPr>
        </p:nvGraphicFramePr>
        <p:xfrm>
          <a:off x="1371600" y="2133600"/>
          <a:ext cx="6553200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3620">
                  <a:extLst>
                    <a:ext uri="{9D8B030D-6E8A-4147-A177-3AD203B41FA5}">
                      <a16:colId xmlns:a16="http://schemas.microsoft.com/office/drawing/2014/main" val="420799290"/>
                    </a:ext>
                  </a:extLst>
                </a:gridCol>
                <a:gridCol w="4259580">
                  <a:extLst>
                    <a:ext uri="{9D8B030D-6E8A-4147-A177-3AD203B41FA5}">
                      <a16:colId xmlns:a16="http://schemas.microsoft.com/office/drawing/2014/main" val="31972495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734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exp(x)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e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raised to power of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x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755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log(x)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natural logarithm of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x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00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log10(x)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base 10 logarithm of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x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83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pow(a, b)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raised to the power of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b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645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sqrt(x)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Returns the square root of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x</a:t>
                      </a:r>
                      <a:endParaRPr lang="en-US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69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151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7C638-5117-4BF3-B4B3-26E5F93D0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Rounding Methods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462BA2-088B-4F55-B53F-0FA72AF26E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92855"/>
              </p:ext>
            </p:extLst>
          </p:nvPr>
        </p:nvGraphicFramePr>
        <p:xfrm>
          <a:off x="838200" y="2133600"/>
          <a:ext cx="7772400" cy="2392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36827366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117894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Method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718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double ceil(x)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x</a:t>
                      </a:r>
                      <a:r>
                        <a:rPr lang="en-US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 rounded </a:t>
                      </a:r>
                      <a:r>
                        <a:rPr lang="en-US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up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to its nearest integer value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815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double floor(x)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x</a:t>
                      </a:r>
                      <a:r>
                        <a:rPr lang="en-US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 rounded </a:t>
                      </a:r>
                      <a:r>
                        <a:rPr lang="en-US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down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to its nearest integer value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652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double </a:t>
                      </a:r>
                      <a:r>
                        <a:rPr lang="en-US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rint</a:t>
                      </a:r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x</a:t>
                      </a:r>
                      <a:r>
                        <a:rPr lang="en-US" sz="18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 rounded to its nearest integer value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634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long round(double x)</a:t>
                      </a:r>
                    </a:p>
                    <a:p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int round(float x)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</a:t>
                      </a:r>
                      <a:r>
                        <a:rPr lang="en-US" dirty="0"/>
                        <a:t> is rounded to its nearest integer 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478855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334067C-4A86-4E2F-9A76-47005D1AE1F7}"/>
              </a:ext>
            </a:extLst>
          </p:cNvPr>
          <p:cNvSpPr txBox="1"/>
          <p:nvPr/>
        </p:nvSpPr>
        <p:spPr>
          <a:xfrm>
            <a:off x="1600200" y="5181600"/>
            <a:ext cx="6291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Round to two digits after the decimal point??</a:t>
            </a:r>
          </a:p>
        </p:txBody>
      </p:sp>
    </p:spTree>
    <p:extLst>
      <p:ext uri="{BB962C8B-B14F-4D97-AF65-F5344CB8AC3E}">
        <p14:creationId xmlns:p14="http://schemas.microsoft.com/office/powerpoint/2010/main" val="2527652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F741A-F62D-4596-AC1A-830976D0B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BD2DE-0F87-4139-BB83-4020941E8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Math.min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x, y 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Math.max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x, y 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Math.abs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 x )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Math.random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882643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54C2E-BF6D-464B-8B34-D3DE28541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Compute Angles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A258A-E39B-463D-AC6F-AE473EA49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91000"/>
            <a:ext cx="7772400" cy="1828800"/>
          </a:xfrm>
        </p:spPr>
        <p:txBody>
          <a:bodyPr/>
          <a:lstStyle/>
          <a:p>
            <a:r>
              <a:rPr lang="en-US" dirty="0"/>
              <a:t>A = </a:t>
            </a:r>
            <a:r>
              <a:rPr lang="en-US" dirty="0" err="1"/>
              <a:t>acos</a:t>
            </a:r>
            <a:r>
              <a:rPr lang="en-US" dirty="0"/>
              <a:t>((a*a – b*b – c*c) / (-2*b*c))</a:t>
            </a:r>
          </a:p>
          <a:p>
            <a:r>
              <a:rPr lang="en-US" dirty="0"/>
              <a:t>B?? C??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7638B0-9DBF-4662-895B-034ED5917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012" y="2057400"/>
            <a:ext cx="31527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00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92471-4C87-4ADA-9EF7-ECB1A7FE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dirty="0"/>
              <a:t> Data Type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19941-F8CF-48E7-ADA7-2F261C669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Represent a single character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dirty="0"/>
              <a:t> literals: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/>
              <a:t>, 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lvl="1"/>
            <a:r>
              <a:rPr lang="en-US" dirty="0"/>
              <a:t>Vs. String??</a:t>
            </a:r>
          </a:p>
        </p:txBody>
      </p:sp>
    </p:spTree>
    <p:extLst>
      <p:ext uri="{BB962C8B-B14F-4D97-AF65-F5344CB8AC3E}">
        <p14:creationId xmlns:p14="http://schemas.microsoft.com/office/powerpoint/2010/main" val="3525106841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6745</TotalTime>
  <Words>785</Words>
  <Application>Microsoft Office PowerPoint</Application>
  <PresentationFormat>On-screen Show (4:3)</PresentationFormat>
  <Paragraphs>145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Calibri</vt:lpstr>
      <vt:lpstr>Cambria Math</vt:lpstr>
      <vt:lpstr>Courier New</vt:lpstr>
      <vt:lpstr>Tahoma</vt:lpstr>
      <vt:lpstr>Wingdings</vt:lpstr>
      <vt:lpstr>Blueprint</vt:lpstr>
      <vt:lpstr>CS2011 Introduction to Programming I Math Functions and Characters</vt:lpstr>
      <vt:lpstr>Math Is Fun</vt:lpstr>
      <vt:lpstr>Constants</vt:lpstr>
      <vt:lpstr>Trigonometric Methods</vt:lpstr>
      <vt:lpstr>Exponent Methods</vt:lpstr>
      <vt:lpstr>Rounding Methods</vt:lpstr>
      <vt:lpstr>Other Methods</vt:lpstr>
      <vt:lpstr>Example: Compute Angles</vt:lpstr>
      <vt:lpstr>The char Data Type</vt:lpstr>
      <vt:lpstr>Operations on char</vt:lpstr>
      <vt:lpstr>Encoding</vt:lpstr>
      <vt:lpstr>ASCII</vt:lpstr>
      <vt:lpstr>Unicode</vt:lpstr>
      <vt:lpstr>Unicode Characters and Code Points</vt:lpstr>
      <vt:lpstr>Unicode Encoding</vt:lpstr>
      <vt:lpstr>Additional Reading on Character Set and Encoding</vt:lpstr>
      <vt:lpstr>Escape Sequences for Special Characters</vt:lpstr>
      <vt:lpstr>Some Methods in the Character class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cysun</cp:lastModifiedBy>
  <cp:revision>457</cp:revision>
  <cp:lastPrinted>1601-01-01T00:00:00Z</cp:lastPrinted>
  <dcterms:created xsi:type="dcterms:W3CDTF">2003-06-24T23:22:57Z</dcterms:created>
  <dcterms:modified xsi:type="dcterms:W3CDTF">2018-09-16T22:14:32Z</dcterms:modified>
</cp:coreProperties>
</file>