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7"/>
  </p:notesMasterIdLst>
  <p:handoutMasterIdLst>
    <p:handoutMasterId r:id="rId28"/>
  </p:handoutMasterIdLst>
  <p:sldIdLst>
    <p:sldId id="256" r:id="rId2"/>
    <p:sldId id="369" r:id="rId3"/>
    <p:sldId id="377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80" r:id="rId19"/>
    <p:sldId id="393" r:id="rId20"/>
    <p:sldId id="379" r:id="rId21"/>
    <p:sldId id="390" r:id="rId22"/>
    <p:sldId id="391" r:id="rId23"/>
    <p:sldId id="378" r:id="rId24"/>
    <p:sldId id="394" r:id="rId25"/>
    <p:sldId id="357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8"/>
    <p:restoredTop sz="93654" autoAdjust="0"/>
  </p:normalViewPr>
  <p:slideViewPr>
    <p:cSldViewPr>
      <p:cViewPr varScale="1">
        <p:scale>
          <a:sx n="93" d="100"/>
          <a:sy n="93" d="100"/>
        </p:scale>
        <p:origin x="1448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9/12/18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B67A9-4F22-45F6-8BC9-60E885F63B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8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tutorial/java/nutsandbolts/operator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Selections (II)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32FE0-4C55-4348-BAAF-B6F9FCC97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Style #4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3176CD-32B6-47DE-9317-BEE53AA12C6F}"/>
              </a:ext>
            </a:extLst>
          </p:cNvPr>
          <p:cNvSpPr txBox="1"/>
          <p:nvPr/>
        </p:nvSpPr>
        <p:spPr>
          <a:xfrm>
            <a:off x="1472393" y="2157948"/>
            <a:ext cx="6452407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(x &gt; 10)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"Big X" );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x &lt;= 10 )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"small x" );</a:t>
            </a:r>
          </a:p>
        </p:txBody>
      </p:sp>
    </p:spTree>
    <p:extLst>
      <p:ext uri="{BB962C8B-B14F-4D97-AF65-F5344CB8AC3E}">
        <p14:creationId xmlns:p14="http://schemas.microsoft.com/office/powerpoint/2010/main" val="78424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26F31-C108-4717-98C4-7A525438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More Complex Conditions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4B8E82-E336-43F0-A076-BC29424E411A}"/>
              </a:ext>
            </a:extLst>
          </p:cNvPr>
          <p:cNvSpPr txBox="1"/>
          <p:nvPr/>
        </p:nvSpPr>
        <p:spPr>
          <a:xfrm>
            <a:off x="990600" y="1985189"/>
            <a:ext cx="4397935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800" dirty="0"/>
              <a:t>A year is a leap year if it is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divisible by 4</a:t>
            </a:r>
          </a:p>
          <a:p>
            <a:pPr>
              <a:spcAft>
                <a:spcPts val="2400"/>
              </a:spcAft>
            </a:pPr>
            <a:r>
              <a:rPr lang="en-US" sz="2800" u="sng" dirty="0"/>
              <a:t>but</a:t>
            </a:r>
            <a:r>
              <a:rPr lang="en-US" sz="2800" dirty="0"/>
              <a:t> not by 100,</a:t>
            </a:r>
          </a:p>
          <a:p>
            <a:pPr>
              <a:spcAft>
                <a:spcPts val="2400"/>
              </a:spcAft>
            </a:pPr>
            <a:r>
              <a:rPr lang="en-US" sz="2800" u="sng" dirty="0"/>
              <a:t>or</a:t>
            </a:r>
            <a:r>
              <a:rPr lang="en-US" sz="2800" dirty="0"/>
              <a:t> if it is divisible by 400.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89D3907-65D5-435B-80E0-C43EAF3DE0AA}"/>
              </a:ext>
            </a:extLst>
          </p:cNvPr>
          <p:cNvCxnSpPr>
            <a:cxnSpLocks/>
          </p:cNvCxnSpPr>
          <p:nvPr/>
        </p:nvCxnSpPr>
        <p:spPr bwMode="auto">
          <a:xfrm flipH="1">
            <a:off x="3581400" y="2968201"/>
            <a:ext cx="2133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4DC062D-AA9A-4C75-B9A6-44A2D3D77F1E}"/>
              </a:ext>
            </a:extLst>
          </p:cNvPr>
          <p:cNvSpPr txBox="1"/>
          <p:nvPr/>
        </p:nvSpPr>
        <p:spPr>
          <a:xfrm>
            <a:off x="6345152" y="2701524"/>
            <a:ext cx="1724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condition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BD0D85-98E9-4F31-8C89-64015505503F}"/>
              </a:ext>
            </a:extLst>
          </p:cNvPr>
          <p:cNvSpPr txBox="1"/>
          <p:nvPr/>
        </p:nvSpPr>
        <p:spPr>
          <a:xfrm>
            <a:off x="5943600" y="3322290"/>
            <a:ext cx="2527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condition 2</a:t>
            </a:r>
          </a:p>
          <a:p>
            <a:pPr algn="ctr"/>
            <a:r>
              <a:rPr lang="en-US" i="1" dirty="0"/>
              <a:t>(with a negation)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DDE343D-0449-4C4D-BCD2-1C5641E9F0EF}"/>
              </a:ext>
            </a:extLst>
          </p:cNvPr>
          <p:cNvCxnSpPr>
            <a:cxnSpLocks/>
          </p:cNvCxnSpPr>
          <p:nvPr/>
        </p:nvCxnSpPr>
        <p:spPr bwMode="auto">
          <a:xfrm flipH="1">
            <a:off x="3581400" y="3737789"/>
            <a:ext cx="2133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F55C08C-A0A0-4310-9FB5-DFC0492A844B}"/>
              </a:ext>
            </a:extLst>
          </p:cNvPr>
          <p:cNvCxnSpPr>
            <a:cxnSpLocks/>
          </p:cNvCxnSpPr>
          <p:nvPr/>
        </p:nvCxnSpPr>
        <p:spPr bwMode="auto">
          <a:xfrm flipH="1">
            <a:off x="5143734" y="4423589"/>
            <a:ext cx="58573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FE8CA7B-2D83-4BC0-90C0-15F95253B958}"/>
              </a:ext>
            </a:extLst>
          </p:cNvPr>
          <p:cNvSpPr txBox="1"/>
          <p:nvPr/>
        </p:nvSpPr>
        <p:spPr>
          <a:xfrm>
            <a:off x="6345152" y="4153287"/>
            <a:ext cx="1724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condition 3</a:t>
            </a:r>
          </a:p>
        </p:txBody>
      </p:sp>
    </p:spTree>
    <p:extLst>
      <p:ext uri="{BB962C8B-B14F-4D97-AF65-F5344CB8AC3E}">
        <p14:creationId xmlns:p14="http://schemas.microsoft.com/office/powerpoint/2010/main" val="4095623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6518B-0B72-4DB0-B014-0709C1E0A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ED31D-7E43-4CE0-BD82-9F2A1FBF5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Operates on </a:t>
            </a:r>
            <a:r>
              <a:rPr lang="en-US" dirty="0" err="1"/>
              <a:t>boolean</a:t>
            </a:r>
            <a:r>
              <a:rPr lang="en-US" dirty="0"/>
              <a:t> values and produces </a:t>
            </a:r>
            <a:r>
              <a:rPr lang="en-US" dirty="0" err="1"/>
              <a:t>boolean</a:t>
            </a:r>
            <a:r>
              <a:rPr lang="en-US" dirty="0"/>
              <a:t> results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6166A8-BD35-4D0E-B669-D539B3A6E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572835"/>
              </p:ext>
            </p:extLst>
          </p:nvPr>
        </p:nvGraphicFramePr>
        <p:xfrm>
          <a:off x="1600200" y="3352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08098960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00799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016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Negation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982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&amp;&amp;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9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||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842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Exclusive 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42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633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71C8D-DB7E-49E4-8ACD-09D20097B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Negation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892DC-D402-4172-AD74-B2E928088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838200"/>
          </a:xfrm>
        </p:spPr>
        <p:txBody>
          <a:bodyPr/>
          <a:lstStyle/>
          <a:p>
            <a:r>
              <a:rPr lang="en-US" dirty="0"/>
              <a:t>Turns true to false and false to true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C2A511-9DED-422D-8AAC-BC4D5FC9C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855069"/>
              </p:ext>
            </p:extLst>
          </p:nvPr>
        </p:nvGraphicFramePr>
        <p:xfrm>
          <a:off x="1371600" y="312420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00389858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6229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199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237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475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391AA-7DCB-469C-B687-DDD22489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21F91-B44F-4D1A-87BD-D6E38F91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The result is true only when both conditions (i.e. </a:t>
            </a:r>
            <a:r>
              <a:rPr lang="en-US" i="1" dirty="0"/>
              <a:t>operands</a:t>
            </a:r>
            <a:r>
              <a:rPr lang="en-US" dirty="0"/>
              <a:t>) are true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B9F485-FA9B-4F9A-873A-34616E3E7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05659"/>
              </p:ext>
            </p:extLst>
          </p:nvPr>
        </p:nvGraphicFramePr>
        <p:xfrm>
          <a:off x="1219200" y="3505200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65833786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05953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true &amp;&amp;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529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true &amp;&amp;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731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false &amp;&amp;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897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false &amp;&amp;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05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11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4CE9-8ECE-4987-8892-CAB9146F6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EBCC9-590C-42F8-83BE-09DCD07A5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The result is true when either operand is true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742785-7351-458B-8B34-566E29307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986602"/>
              </p:ext>
            </p:extLst>
          </p:nvPr>
        </p:nvGraphicFramePr>
        <p:xfrm>
          <a:off x="1219200" y="3505200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65833786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05953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true ||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529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true ||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731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false ||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897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false ||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05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523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69D8A-5E57-40BB-BA2E-2B2A5C47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Exclusive Or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9F318-F5F5-434B-BA6B-6C9FDB10A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result is true when the two operands are </a:t>
            </a:r>
            <a:r>
              <a:rPr lang="en-US" i="1" dirty="0"/>
              <a:t>different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70DFF6-50C7-4E3F-B439-ACA321DC5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106726"/>
              </p:ext>
            </p:extLst>
          </p:nvPr>
        </p:nvGraphicFramePr>
        <p:xfrm>
          <a:off x="1219200" y="3505200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65833786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4605953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true ^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529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true ^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731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false ^ 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897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false ^ 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054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78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8991C-C549-46C9-8976-29C07E206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Operator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7FD96-56DF-4C12-A50C-E6540EE93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if a month is in winter (i.e. December, January, or February)</a:t>
            </a:r>
          </a:p>
          <a:p>
            <a:r>
              <a:rPr lang="en-US" dirty="0"/>
              <a:t>Check if a year is a leap year</a:t>
            </a:r>
          </a:p>
        </p:txBody>
      </p:sp>
    </p:spTree>
    <p:extLst>
      <p:ext uri="{BB962C8B-B14F-4D97-AF65-F5344CB8AC3E}">
        <p14:creationId xmlns:p14="http://schemas.microsoft.com/office/powerpoint/2010/main" val="885445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7C7B9-E530-4510-81F0-E2238AE12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Conditional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F389A-CA17-4862-B213-B46675F69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A shorthand form of an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if-else</a:t>
            </a:r>
            <a:r>
              <a:rPr lang="en-US" dirty="0"/>
              <a:t> statement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A7F49F-C427-4139-BB8C-F36A0E5A28F7}"/>
              </a:ext>
            </a:extLst>
          </p:cNvPr>
          <p:cNvSpPr txBox="1"/>
          <p:nvPr/>
        </p:nvSpPr>
        <p:spPr>
          <a:xfrm>
            <a:off x="1030063" y="3276600"/>
            <a:ext cx="23968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( x &gt; 0 )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y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y = -1;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2704227-13A6-4D01-86C5-E7C93E5068E0}"/>
              </a:ext>
            </a:extLst>
          </p:cNvPr>
          <p:cNvSpPr/>
          <p:nvPr/>
        </p:nvSpPr>
        <p:spPr bwMode="auto">
          <a:xfrm>
            <a:off x="3773263" y="3560802"/>
            <a:ext cx="533400" cy="307549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67B7CE-87BC-4C29-8553-5100E11E941C}"/>
              </a:ext>
            </a:extLst>
          </p:cNvPr>
          <p:cNvSpPr txBox="1"/>
          <p:nvPr/>
        </p:nvSpPr>
        <p:spPr>
          <a:xfrm>
            <a:off x="4608278" y="3429000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 = x &gt; 0 </a:t>
            </a:r>
            <a:r>
              <a:rPr lang="en-US" b="1" dirty="0">
                <a:solidFill>
                  <a:schemeClr val="tx2"/>
                </a:solidFill>
                <a:latin typeface="+mn-lt"/>
                <a:cs typeface="Courier New" panose="02070309020205020404" pitchFamily="49" charset="0"/>
              </a:rPr>
              <a:t>?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en-US" b="1" dirty="0">
                <a:solidFill>
                  <a:schemeClr val="tx2"/>
                </a:solidFill>
                <a:latin typeface="+mn-lt"/>
                <a:cs typeface="Courier New" panose="02070309020205020404" pitchFamily="49" charset="0"/>
              </a:rPr>
              <a:t>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-1;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07968C-2D99-434C-A520-76F1385EA7B3}"/>
              </a:ext>
            </a:extLst>
          </p:cNvPr>
          <p:cNvSpPr txBox="1"/>
          <p:nvPr/>
        </p:nvSpPr>
        <p:spPr>
          <a:xfrm>
            <a:off x="4992463" y="4191000"/>
            <a:ext cx="16242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boolean</a:t>
            </a:r>
            <a:endParaRPr lang="en-US" dirty="0"/>
          </a:p>
          <a:p>
            <a:pPr algn="ctr"/>
            <a:r>
              <a:rPr lang="en-US" dirty="0"/>
              <a:t>expression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6DCB66-30E8-4506-9EAA-4A06A6DFFBCB}"/>
              </a:ext>
            </a:extLst>
          </p:cNvPr>
          <p:cNvSpPr txBox="1"/>
          <p:nvPr/>
        </p:nvSpPr>
        <p:spPr>
          <a:xfrm>
            <a:off x="3620863" y="5181600"/>
            <a:ext cx="3687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result if expression is true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63CD09B-903E-4EEA-9C22-6B3098341B10}"/>
              </a:ext>
            </a:extLst>
          </p:cNvPr>
          <p:cNvCxnSpPr/>
          <p:nvPr/>
        </p:nvCxnSpPr>
        <p:spPr bwMode="auto">
          <a:xfrm>
            <a:off x="5373463" y="3868351"/>
            <a:ext cx="91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A5AC205-1B22-4198-A733-C2AF172220E8}"/>
              </a:ext>
            </a:extLst>
          </p:cNvPr>
          <p:cNvCxnSpPr/>
          <p:nvPr/>
        </p:nvCxnSpPr>
        <p:spPr bwMode="auto">
          <a:xfrm>
            <a:off x="6821263" y="3890665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F8C5314-3930-409F-93B2-46DCD158CE76}"/>
              </a:ext>
            </a:extLst>
          </p:cNvPr>
          <p:cNvCxnSpPr>
            <a:cxnSpLocks/>
          </p:cNvCxnSpPr>
          <p:nvPr/>
        </p:nvCxnSpPr>
        <p:spPr bwMode="auto">
          <a:xfrm>
            <a:off x="7583263" y="3890665"/>
            <a:ext cx="381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EC605D4-33C0-476D-A976-258EEF4744F4}"/>
              </a:ext>
            </a:extLst>
          </p:cNvPr>
          <p:cNvCxnSpPr/>
          <p:nvPr/>
        </p:nvCxnSpPr>
        <p:spPr bwMode="auto">
          <a:xfrm>
            <a:off x="5830663" y="3890665"/>
            <a:ext cx="0" cy="3003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2D4E16D-CAD3-4485-85FA-B06C580EA039}"/>
              </a:ext>
            </a:extLst>
          </p:cNvPr>
          <p:cNvCxnSpPr/>
          <p:nvPr/>
        </p:nvCxnSpPr>
        <p:spPr bwMode="auto">
          <a:xfrm>
            <a:off x="6973663" y="3890665"/>
            <a:ext cx="0" cy="12909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898C75E-8140-4051-BF93-A9C1DC71D96D}"/>
              </a:ext>
            </a:extLst>
          </p:cNvPr>
          <p:cNvSpPr txBox="1"/>
          <p:nvPr/>
        </p:nvSpPr>
        <p:spPr>
          <a:xfrm>
            <a:off x="4539191" y="5867400"/>
            <a:ext cx="3766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result if expression is false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A0D9508-CB96-4954-A8CF-F1E3D71D1D1D}"/>
              </a:ext>
            </a:extLst>
          </p:cNvPr>
          <p:cNvCxnSpPr/>
          <p:nvPr/>
        </p:nvCxnSpPr>
        <p:spPr bwMode="auto">
          <a:xfrm>
            <a:off x="7773763" y="3890665"/>
            <a:ext cx="0" cy="19767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45484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EAAAB-7811-4C63-9C69-BED747E40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Operator Examples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67ED44-7C3D-4AF9-B6DE-0D884E9A6386}"/>
              </a:ext>
            </a:extLst>
          </p:cNvPr>
          <p:cNvSpPr txBox="1"/>
          <p:nvPr/>
        </p:nvSpPr>
        <p:spPr>
          <a:xfrm>
            <a:off x="1143000" y="2064603"/>
            <a:ext cx="71897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((x &lt; y &amp;&amp; y &lt; z) ?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"sorted" : "not sorted" 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918AC5-057C-48F6-8AD6-11D728161CE3}"/>
              </a:ext>
            </a:extLst>
          </p:cNvPr>
          <p:cNvSpPr txBox="1"/>
          <p:nvPr/>
        </p:nvSpPr>
        <p:spPr>
          <a:xfrm>
            <a:off x="2133600" y="3447871"/>
            <a:ext cx="46089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urier New" panose="02070309020205020404" pitchFamily="49" charset="0"/>
                <a:cs typeface="Courier New" panose="02070309020205020404" pitchFamily="49" charset="0"/>
              </a:rPr>
              <a:t>tax = (income &gt; 10000) ?</a:t>
            </a:r>
          </a:p>
          <a:p>
            <a:r>
              <a:rPr lang="it-IT" dirty="0">
                <a:latin typeface="Courier New" panose="02070309020205020404" pitchFamily="49" charset="0"/>
                <a:cs typeface="Courier New" panose="02070309020205020404" pitchFamily="49" charset="0"/>
              </a:rPr>
              <a:t>  income * 0.2 :</a:t>
            </a:r>
          </a:p>
          <a:p>
            <a:r>
              <a:rPr lang="it-IT" dirty="0">
                <a:latin typeface="Courier New" panose="02070309020205020404" pitchFamily="49" charset="0"/>
                <a:cs typeface="Courier New" panose="02070309020205020404" pitchFamily="49" charset="0"/>
              </a:rPr>
              <a:t>  income * 0.17 + 1000;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DF5BF5-57D5-4AED-8F76-30969FE54762}"/>
              </a:ext>
            </a:extLst>
          </p:cNvPr>
          <p:cNvSpPr txBox="1"/>
          <p:nvPr/>
        </p:nvSpPr>
        <p:spPr>
          <a:xfrm>
            <a:off x="1600200" y="5181600"/>
            <a:ext cx="5816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Check out the </a:t>
            </a:r>
            <a:r>
              <a:rPr lang="en-US" i="1" dirty="0">
                <a:hlinkClick r:id="rId2"/>
              </a:rPr>
              <a:t>Operator Precedence Table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9077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800D-9197-48CB-98F6-C7ED96203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B4157-D797-49B6-B7D3-670C18428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problems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if/else</a:t>
            </a:r>
          </a:p>
          <a:p>
            <a:r>
              <a:rPr lang="en-US" dirty="0"/>
              <a:t>Logical operators</a:t>
            </a:r>
          </a:p>
          <a:p>
            <a:r>
              <a:rPr lang="en-US" dirty="0"/>
              <a:t>Conditional operator</a:t>
            </a:r>
          </a:p>
          <a:p>
            <a:r>
              <a:rPr lang="en-US" dirty="0"/>
              <a:t>Switch statement</a:t>
            </a:r>
          </a:p>
          <a:p>
            <a:r>
              <a:rPr lang="en-US" dirty="0"/>
              <a:t>Putting it all together</a:t>
            </a:r>
          </a:p>
          <a:p>
            <a:r>
              <a:rPr lang="en-US" dirty="0"/>
              <a:t>Debugging with Eclipse</a:t>
            </a:r>
          </a:p>
        </p:txBody>
      </p:sp>
    </p:spTree>
    <p:extLst>
      <p:ext uri="{BB962C8B-B14F-4D97-AF65-F5344CB8AC3E}">
        <p14:creationId xmlns:p14="http://schemas.microsoft.com/office/powerpoint/2010/main" val="1661635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FED5-BE4D-4840-9957-EF70B55F7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FD8E7-BD5A-4D9C-AE1F-E4BA6D4FD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Branching based on a number of </a:t>
            </a:r>
            <a:r>
              <a:rPr lang="en-US" i="1" dirty="0"/>
              <a:t>discreet values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5E9D3D-9DBA-4982-B062-F9F283E07B86}"/>
              </a:ext>
            </a:extLst>
          </p:cNvPr>
          <p:cNvSpPr txBox="1"/>
          <p:nvPr/>
        </p:nvSpPr>
        <p:spPr>
          <a:xfrm>
            <a:off x="2962728" y="3762774"/>
            <a:ext cx="105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month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67EA6B-3EC1-4756-B68F-6141A6B55366}"/>
              </a:ext>
            </a:extLst>
          </p:cNvPr>
          <p:cNvSpPr/>
          <p:nvPr/>
        </p:nvSpPr>
        <p:spPr bwMode="auto">
          <a:xfrm>
            <a:off x="2743200" y="3762774"/>
            <a:ext cx="1494152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9E0E78-3344-490F-9BAA-F260EA474D6A}"/>
              </a:ext>
            </a:extLst>
          </p:cNvPr>
          <p:cNvSpPr/>
          <p:nvPr/>
        </p:nvSpPr>
        <p:spPr bwMode="auto">
          <a:xfrm>
            <a:off x="5878637" y="3094886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Winter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777C53-9992-49B6-B4DA-FD98048D9452}"/>
              </a:ext>
            </a:extLst>
          </p:cNvPr>
          <p:cNvSpPr/>
          <p:nvPr/>
        </p:nvSpPr>
        <p:spPr bwMode="auto">
          <a:xfrm>
            <a:off x="5878637" y="3632751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Winter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77E63C-3E2B-4755-937D-342A20E6C963}"/>
              </a:ext>
            </a:extLst>
          </p:cNvPr>
          <p:cNvSpPr/>
          <p:nvPr/>
        </p:nvSpPr>
        <p:spPr bwMode="auto">
          <a:xfrm>
            <a:off x="5878637" y="4196788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Spring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65FF66-B305-4F86-BE45-5B61C50ABCB3}"/>
              </a:ext>
            </a:extLst>
          </p:cNvPr>
          <p:cNvSpPr/>
          <p:nvPr/>
        </p:nvSpPr>
        <p:spPr bwMode="auto">
          <a:xfrm>
            <a:off x="5878637" y="4734653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Spring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5CC5CD-32CC-45BC-956B-EA87994228A5}"/>
              </a:ext>
            </a:extLst>
          </p:cNvPr>
          <p:cNvSpPr/>
          <p:nvPr/>
        </p:nvSpPr>
        <p:spPr bwMode="auto">
          <a:xfrm>
            <a:off x="5878637" y="5761886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Winter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9890F7-F71B-4AE3-87C0-50E17FA7AC93}"/>
              </a:ext>
            </a:extLst>
          </p:cNvPr>
          <p:cNvSpPr/>
          <p:nvPr/>
        </p:nvSpPr>
        <p:spPr bwMode="auto">
          <a:xfrm>
            <a:off x="5878637" y="6320135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Invalid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8FA2E99-9230-4055-B88B-C95DE5BA7FC8}"/>
              </a:ext>
            </a:extLst>
          </p:cNvPr>
          <p:cNvSpPr/>
          <p:nvPr/>
        </p:nvSpPr>
        <p:spPr bwMode="auto">
          <a:xfrm>
            <a:off x="6564437" y="5457086"/>
            <a:ext cx="91124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273E769-1D91-401B-8348-D018F8F83E39}"/>
              </a:ext>
            </a:extLst>
          </p:cNvPr>
          <p:cNvSpPr/>
          <p:nvPr/>
        </p:nvSpPr>
        <p:spPr bwMode="auto">
          <a:xfrm>
            <a:off x="6564437" y="5304686"/>
            <a:ext cx="91124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16324D5-8727-42BB-AAFC-EF2F9AC19199}"/>
              </a:ext>
            </a:extLst>
          </p:cNvPr>
          <p:cNvSpPr/>
          <p:nvPr/>
        </p:nvSpPr>
        <p:spPr bwMode="auto">
          <a:xfrm>
            <a:off x="6564437" y="5609486"/>
            <a:ext cx="91124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B39A72E-601F-4B27-863F-524EFF8F8F72}"/>
              </a:ext>
            </a:extLst>
          </p:cNvPr>
          <p:cNvCxnSpPr>
            <a:stCxn id="6" idx="3"/>
            <a:endCxn id="8" idx="1"/>
          </p:cNvCxnSpPr>
          <p:nvPr/>
        </p:nvCxnSpPr>
        <p:spPr bwMode="auto">
          <a:xfrm flipV="1">
            <a:off x="4237352" y="3325719"/>
            <a:ext cx="1641285" cy="6678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C0D63AE-E620-4758-BF85-0E251F2D31DB}"/>
              </a:ext>
            </a:extLst>
          </p:cNvPr>
          <p:cNvCxnSpPr>
            <a:stCxn id="6" idx="3"/>
            <a:endCxn id="10" idx="1"/>
          </p:cNvCxnSpPr>
          <p:nvPr/>
        </p:nvCxnSpPr>
        <p:spPr bwMode="auto">
          <a:xfrm flipV="1">
            <a:off x="4237352" y="3863584"/>
            <a:ext cx="1641285" cy="1300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C4355BA-A8AB-41D9-8450-23221D1F1825}"/>
              </a:ext>
            </a:extLst>
          </p:cNvPr>
          <p:cNvCxnSpPr>
            <a:stCxn id="6" idx="3"/>
            <a:endCxn id="11" idx="1"/>
          </p:cNvCxnSpPr>
          <p:nvPr/>
        </p:nvCxnSpPr>
        <p:spPr bwMode="auto">
          <a:xfrm>
            <a:off x="4237352" y="3993607"/>
            <a:ext cx="1641285" cy="4340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C3CE7F5-5792-435D-94E3-3AFDE10B98F7}"/>
              </a:ext>
            </a:extLst>
          </p:cNvPr>
          <p:cNvCxnSpPr>
            <a:stCxn id="6" idx="3"/>
            <a:endCxn id="12" idx="1"/>
          </p:cNvCxnSpPr>
          <p:nvPr/>
        </p:nvCxnSpPr>
        <p:spPr bwMode="auto">
          <a:xfrm>
            <a:off x="4237352" y="3993607"/>
            <a:ext cx="1641285" cy="97187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E46831-B607-4F93-8FC5-1716ADB89401}"/>
              </a:ext>
            </a:extLst>
          </p:cNvPr>
          <p:cNvCxnSpPr>
            <a:stCxn id="6" idx="3"/>
            <a:endCxn id="13" idx="1"/>
          </p:cNvCxnSpPr>
          <p:nvPr/>
        </p:nvCxnSpPr>
        <p:spPr bwMode="auto">
          <a:xfrm>
            <a:off x="4237352" y="3993607"/>
            <a:ext cx="1641285" cy="19991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68A79D2-09A6-49F3-8FCE-98D4B7408987}"/>
              </a:ext>
            </a:extLst>
          </p:cNvPr>
          <p:cNvCxnSpPr>
            <a:stCxn id="6" idx="3"/>
            <a:endCxn id="14" idx="1"/>
          </p:cNvCxnSpPr>
          <p:nvPr/>
        </p:nvCxnSpPr>
        <p:spPr bwMode="auto">
          <a:xfrm>
            <a:off x="4237352" y="3993607"/>
            <a:ext cx="1641285" cy="255736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BE25F95-27CC-4869-8361-9FFD2EE06DDA}"/>
              </a:ext>
            </a:extLst>
          </p:cNvPr>
          <p:cNvSpPr txBox="1"/>
          <p:nvPr/>
        </p:nvSpPr>
        <p:spPr>
          <a:xfrm>
            <a:off x="4778579" y="3212877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9365C63-6C48-41F6-BC67-A31F2DEF1DD9}"/>
              </a:ext>
            </a:extLst>
          </p:cNvPr>
          <p:cNvSpPr txBox="1"/>
          <p:nvPr/>
        </p:nvSpPr>
        <p:spPr>
          <a:xfrm>
            <a:off x="5314672" y="3467152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2FE3A8-BFF0-408C-8BCA-D3505C6B0E01}"/>
              </a:ext>
            </a:extLst>
          </p:cNvPr>
          <p:cNvSpPr txBox="1"/>
          <p:nvPr/>
        </p:nvSpPr>
        <p:spPr>
          <a:xfrm>
            <a:off x="5314672" y="3889946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5A3B240-9F40-4A6F-BC70-8034B30E0748}"/>
              </a:ext>
            </a:extLst>
          </p:cNvPr>
          <p:cNvSpPr txBox="1"/>
          <p:nvPr/>
        </p:nvSpPr>
        <p:spPr>
          <a:xfrm>
            <a:off x="5314672" y="4331227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165380-DE95-4C18-845E-B0ED3C9BA5D0}"/>
              </a:ext>
            </a:extLst>
          </p:cNvPr>
          <p:cNvSpPr txBox="1"/>
          <p:nvPr/>
        </p:nvSpPr>
        <p:spPr>
          <a:xfrm>
            <a:off x="5314672" y="5056976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BCE57B9-E2C2-47AB-8914-CF502ABCF1E5}"/>
              </a:ext>
            </a:extLst>
          </p:cNvPr>
          <p:cNvSpPr txBox="1"/>
          <p:nvPr/>
        </p:nvSpPr>
        <p:spPr>
          <a:xfrm>
            <a:off x="4142701" y="5514176"/>
            <a:ext cx="9626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default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7FBB07-DBC3-45B4-A85C-DB5DD42911B6}"/>
              </a:ext>
            </a:extLst>
          </p:cNvPr>
          <p:cNvSpPr txBox="1"/>
          <p:nvPr/>
        </p:nvSpPr>
        <p:spPr>
          <a:xfrm>
            <a:off x="1066800" y="3762774"/>
            <a:ext cx="1441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3908736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CFB79-AA64-454C-9D01-BCE7166E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Statement Syntax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FE4B7A-5DEC-4FE6-AD3C-8B3933B57C27}"/>
              </a:ext>
            </a:extLst>
          </p:cNvPr>
          <p:cNvSpPr txBox="1"/>
          <p:nvPr/>
        </p:nvSpPr>
        <p:spPr>
          <a:xfrm>
            <a:off x="2133600" y="1828800"/>
            <a:ext cx="3248710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chemeClr val="tx2"/>
                </a:solidFill>
                <a:latin typeface="+mn-lt"/>
              </a:rPr>
              <a:t>switch (</a:t>
            </a:r>
            <a:r>
              <a:rPr lang="en-US" dirty="0">
                <a:latin typeface="+mn-lt"/>
              </a:rPr>
              <a:t> </a:t>
            </a:r>
            <a:r>
              <a:rPr lang="en-US" i="1" dirty="0">
                <a:latin typeface="+mn-lt"/>
              </a:rPr>
              <a:t>expression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) {</a:t>
            </a:r>
          </a:p>
          <a:p>
            <a:r>
              <a:rPr lang="en-US" dirty="0">
                <a:latin typeface="+mn-lt"/>
              </a:rPr>
              <a:t>   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case</a:t>
            </a:r>
            <a:r>
              <a:rPr lang="en-US" dirty="0">
                <a:latin typeface="+mn-lt"/>
              </a:rPr>
              <a:t> </a:t>
            </a:r>
            <a:r>
              <a:rPr lang="en-US" i="1" dirty="0">
                <a:latin typeface="+mn-lt"/>
              </a:rPr>
              <a:t>value1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:</a:t>
            </a:r>
          </a:p>
          <a:p>
            <a:r>
              <a:rPr lang="en-US" dirty="0">
                <a:latin typeface="+mn-lt"/>
              </a:rPr>
              <a:t>        </a:t>
            </a:r>
            <a:r>
              <a:rPr lang="en-US" i="1" dirty="0">
                <a:latin typeface="+mn-lt"/>
              </a:rPr>
              <a:t>statement(s);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+mn-lt"/>
              </a:rPr>
              <a:t>       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break;</a:t>
            </a:r>
          </a:p>
          <a:p>
            <a:r>
              <a:rPr lang="en-US" dirty="0">
                <a:latin typeface="+mn-lt"/>
              </a:rPr>
              <a:t>   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case</a:t>
            </a:r>
            <a:r>
              <a:rPr lang="en-US" dirty="0">
                <a:latin typeface="+mn-lt"/>
              </a:rPr>
              <a:t> value2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:</a:t>
            </a:r>
          </a:p>
          <a:p>
            <a:r>
              <a:rPr lang="en-US" dirty="0">
                <a:latin typeface="+mn-lt"/>
              </a:rPr>
              <a:t>        statement(s);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+mn-lt"/>
              </a:rPr>
              <a:t>       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break;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+mn-lt"/>
              </a:rPr>
              <a:t>    ...</a:t>
            </a:r>
          </a:p>
          <a:p>
            <a:r>
              <a:rPr lang="en-US" dirty="0">
                <a:latin typeface="+mn-lt"/>
              </a:rPr>
              <a:t>   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default:</a:t>
            </a:r>
          </a:p>
          <a:p>
            <a:r>
              <a:rPr lang="en-US" dirty="0">
                <a:latin typeface="+mn-lt"/>
              </a:rPr>
              <a:t>        statement(s);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40825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06F2E-F341-4CE7-AF7B-B2A0D7867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Switch Statement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311D2-A14F-4407-BAE4-9AA6F90C5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No need of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2800" dirty="0"/>
              <a:t> for the statements for a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2800" dirty="0"/>
              <a:t> is necessary to separate the cases – sometimes you may intentionally leave out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2800" dirty="0"/>
              <a:t> if multiple cases share the same statement(s)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2800" dirty="0"/>
              <a:t> is optional</a:t>
            </a:r>
          </a:p>
          <a:p>
            <a:r>
              <a:rPr lang="en-US" sz="2800" dirty="0"/>
              <a:t>No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2800" dirty="0"/>
              <a:t> is necessary in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2800" dirty="0"/>
              <a:t> (because it's already at the end)</a:t>
            </a:r>
          </a:p>
        </p:txBody>
      </p:sp>
    </p:spTree>
    <p:extLst>
      <p:ext uri="{BB962C8B-B14F-4D97-AF65-F5344CB8AC3E}">
        <p14:creationId xmlns:p14="http://schemas.microsoft.com/office/powerpoint/2010/main" val="41046933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D9C67-288B-4D3D-81B6-6A46E89B7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Everything Together – Lottery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AFEB6-B066-4F94-BF57-66C92F8C5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Randomly generate a 2-digit number</a:t>
            </a:r>
          </a:p>
          <a:p>
            <a:r>
              <a:rPr lang="en-US" sz="2400" dirty="0"/>
              <a:t>Prompt the user to enter a 2-digit number</a:t>
            </a:r>
          </a:p>
          <a:p>
            <a:r>
              <a:rPr lang="en-US" sz="2400" dirty="0"/>
              <a:t>If the user input matches the lottery number in the exact order, the award is $10,000; otherwise</a:t>
            </a:r>
          </a:p>
          <a:p>
            <a:r>
              <a:rPr lang="en-US" sz="2400" dirty="0"/>
              <a:t>If all digits in the user input match all digits in the lottery number, the award is $3,000; otherwise</a:t>
            </a:r>
          </a:p>
          <a:p>
            <a:r>
              <a:rPr lang="en-US" sz="2400" dirty="0"/>
              <a:t>If one digit in the user input matches a digit in the lottery number, the award is $1,000.</a:t>
            </a:r>
          </a:p>
        </p:txBody>
      </p:sp>
    </p:spTree>
    <p:extLst>
      <p:ext uri="{BB962C8B-B14F-4D97-AF65-F5344CB8AC3E}">
        <p14:creationId xmlns:p14="http://schemas.microsoft.com/office/powerpoint/2010/main" val="911111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F2CE-4E83-457E-BA62-001DE43E9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 with Eclipse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8A502-DF3B-4B58-A8DF-C8C8E73A0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95800"/>
          </a:xfrm>
        </p:spPr>
        <p:txBody>
          <a:bodyPr/>
          <a:lstStyle/>
          <a:p>
            <a:r>
              <a:rPr lang="en-US" dirty="0"/>
              <a:t>Set break points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Debug As …</a:t>
            </a:r>
          </a:p>
          <a:p>
            <a:r>
              <a:rPr lang="en-US" dirty="0"/>
              <a:t>Debug Perspective</a:t>
            </a:r>
          </a:p>
          <a:p>
            <a:pPr lvl="1"/>
            <a:r>
              <a:rPr lang="en-US" dirty="0"/>
              <a:t>Variables view</a:t>
            </a:r>
          </a:p>
          <a:p>
            <a:pPr lvl="1"/>
            <a:r>
              <a:rPr lang="en-US" dirty="0"/>
              <a:t>Switch between perspectives</a:t>
            </a:r>
          </a:p>
          <a:p>
            <a:r>
              <a:rPr lang="en-US" dirty="0"/>
              <a:t>Common debug commands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 Over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 Into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Terminate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Resume</a:t>
            </a:r>
          </a:p>
        </p:txBody>
      </p:sp>
    </p:spTree>
    <p:extLst>
      <p:ext uri="{BB962C8B-B14F-4D97-AF65-F5344CB8AC3E}">
        <p14:creationId xmlns:p14="http://schemas.microsoft.com/office/powerpoint/2010/main" val="1734670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3 of the textbook (there will be a quiz next week)</a:t>
            </a:r>
          </a:p>
        </p:txBody>
      </p:sp>
    </p:spTree>
    <p:extLst>
      <p:ext uri="{BB962C8B-B14F-4D97-AF65-F5344CB8AC3E}">
        <p14:creationId xmlns:p14="http://schemas.microsoft.com/office/powerpoint/2010/main" val="105175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1D6B-0DF6-4A91-8CAF-2BBAD5E52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#1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C0A135-D43F-4B57-B8B7-30486AEA9E4A}"/>
              </a:ext>
            </a:extLst>
          </p:cNvPr>
          <p:cNvSpPr txBox="1"/>
          <p:nvPr/>
        </p:nvSpPr>
        <p:spPr>
          <a:xfrm>
            <a:off x="1396193" y="2011740"/>
            <a:ext cx="60837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x &gt; 1 );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"Big X" 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2EBE4-55C2-4993-B50F-16F63E6A4920}"/>
              </a:ext>
            </a:extLst>
          </p:cNvPr>
          <p:cNvSpPr txBox="1"/>
          <p:nvPr/>
        </p:nvSpPr>
        <p:spPr>
          <a:xfrm>
            <a:off x="1396193" y="3688140"/>
            <a:ext cx="64524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x &gt; 1 );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"Big X" 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"Small X" );</a:t>
            </a:r>
          </a:p>
        </p:txBody>
      </p:sp>
    </p:spTree>
    <p:extLst>
      <p:ext uri="{BB962C8B-B14F-4D97-AF65-F5344CB8AC3E}">
        <p14:creationId xmlns:p14="http://schemas.microsoft.com/office/powerpoint/2010/main" val="2699999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0E598-DF18-444F-BD67-6C74A11AF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#2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503B77-E559-4DF8-9BB8-ECF32201277A}"/>
              </a:ext>
            </a:extLst>
          </p:cNvPr>
          <p:cNvSpPr txBox="1"/>
          <p:nvPr/>
        </p:nvSpPr>
        <p:spPr>
          <a:xfrm>
            <a:off x="1524000" y="2074783"/>
            <a:ext cx="571502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radius &gt;= 0 )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area = radius * radius * PI;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area );</a:t>
            </a:r>
          </a:p>
        </p:txBody>
      </p:sp>
    </p:spTree>
    <p:extLst>
      <p:ext uri="{BB962C8B-B14F-4D97-AF65-F5344CB8AC3E}">
        <p14:creationId xmlns:p14="http://schemas.microsoft.com/office/powerpoint/2010/main" val="148182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17AAC-30C3-461C-8106-1EF89F54B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#3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3C5E0A-3965-421E-8F74-DC82E8574A3E}"/>
              </a:ext>
            </a:extLst>
          </p:cNvPr>
          <p:cNvSpPr txBox="1"/>
          <p:nvPr/>
        </p:nvSpPr>
        <p:spPr>
          <a:xfrm>
            <a:off x="1740265" y="2133600"/>
            <a:ext cx="534633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x &gt; y 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if( y &gt; z 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("x");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("y");</a:t>
            </a:r>
          </a:p>
        </p:txBody>
      </p:sp>
    </p:spTree>
    <p:extLst>
      <p:ext uri="{BB962C8B-B14F-4D97-AF65-F5344CB8AC3E}">
        <p14:creationId xmlns:p14="http://schemas.microsoft.com/office/powerpoint/2010/main" val="674522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484AA-BBD6-44EB-A921-FB7F8696B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#4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0AF884-7F7F-481A-9665-D119F0505EB3}"/>
              </a:ext>
            </a:extLst>
          </p:cNvPr>
          <p:cNvSpPr txBox="1"/>
          <p:nvPr/>
        </p:nvSpPr>
        <p:spPr>
          <a:xfrm>
            <a:off x="1143000" y="2133600"/>
            <a:ext cx="6821098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 x = 1.0-0.1-0.1-0.1-0.1-0.1;</a:t>
            </a:r>
          </a:p>
          <a:p>
            <a:pPr>
              <a:spcAft>
                <a:spcPts val="6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(x == 0.5);</a:t>
            </a:r>
          </a:p>
        </p:txBody>
      </p:sp>
    </p:spTree>
    <p:extLst>
      <p:ext uri="{BB962C8B-B14F-4D97-AF65-F5344CB8AC3E}">
        <p14:creationId xmlns:p14="http://schemas.microsoft.com/office/powerpoint/2010/main" val="3305769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6DC9D-BE3F-43C5-8277-E495F264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Style #1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CCFED-70FE-409A-AE18-1516999E06E9}"/>
              </a:ext>
            </a:extLst>
          </p:cNvPr>
          <p:cNvSpPr txBox="1"/>
          <p:nvPr/>
        </p:nvSpPr>
        <p:spPr>
          <a:xfrm>
            <a:off x="1469754" y="2133600"/>
            <a:ext cx="294984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even;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x%2 == 0 )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even = true;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even = false;</a:t>
            </a:r>
          </a:p>
        </p:txBody>
      </p:sp>
    </p:spTree>
    <p:extLst>
      <p:ext uri="{BB962C8B-B14F-4D97-AF65-F5344CB8AC3E}">
        <p14:creationId xmlns:p14="http://schemas.microsoft.com/office/powerpoint/2010/main" val="613831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6DC9D-BE3F-43C5-8277-E495F264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Style #2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CCFED-70FE-409A-AE18-1516999E06E9}"/>
              </a:ext>
            </a:extLst>
          </p:cNvPr>
          <p:cNvSpPr txBox="1"/>
          <p:nvPr/>
        </p:nvSpPr>
        <p:spPr>
          <a:xfrm>
            <a:off x="1469754" y="2133600"/>
            <a:ext cx="6452407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 even == true )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("it's even");</a:t>
            </a:r>
          </a:p>
        </p:txBody>
      </p:sp>
    </p:spTree>
    <p:extLst>
      <p:ext uri="{BB962C8B-B14F-4D97-AF65-F5344CB8AC3E}">
        <p14:creationId xmlns:p14="http://schemas.microsoft.com/office/powerpoint/2010/main" val="662030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32FE0-4C55-4348-BAAF-B6F9FCC97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Style #3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3176CD-32B6-47DE-9317-BEE53AA12C6F}"/>
              </a:ext>
            </a:extLst>
          </p:cNvPr>
          <p:cNvSpPr txBox="1"/>
          <p:nvPr/>
        </p:nvSpPr>
        <p:spPr>
          <a:xfrm>
            <a:off x="1192211" y="2157948"/>
            <a:ext cx="718978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tuition = 5000;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("The tuition is "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+ tuition);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tuition = 15000;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("The tuition is "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+ tuition);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45488364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5554</TotalTime>
  <Words>862</Words>
  <Application>Microsoft Macintosh PowerPoint</Application>
  <PresentationFormat>On-screen Show (4:3)</PresentationFormat>
  <Paragraphs>184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Courier New</vt:lpstr>
      <vt:lpstr>Tahoma</vt:lpstr>
      <vt:lpstr>Wingdings</vt:lpstr>
      <vt:lpstr>Blueprint</vt:lpstr>
      <vt:lpstr>CS2011 Introduction to Programming I Selections (II)</vt:lpstr>
      <vt:lpstr>Overview</vt:lpstr>
      <vt:lpstr>Common Error #1</vt:lpstr>
      <vt:lpstr>Common Error #2</vt:lpstr>
      <vt:lpstr>Common Error #3</vt:lpstr>
      <vt:lpstr>Common Error #4</vt:lpstr>
      <vt:lpstr>Bad Style #1</vt:lpstr>
      <vt:lpstr>Bad Style #2</vt:lpstr>
      <vt:lpstr>Bad Style #3</vt:lpstr>
      <vt:lpstr>Bad Style #4</vt:lpstr>
      <vt:lpstr>The Need for More Complex Conditions</vt:lpstr>
      <vt:lpstr>Logical Operators</vt:lpstr>
      <vt:lpstr>Negation Operator</vt:lpstr>
      <vt:lpstr>And Operator</vt:lpstr>
      <vt:lpstr>Or Operator</vt:lpstr>
      <vt:lpstr>Exclusive Or Operator</vt:lpstr>
      <vt:lpstr>Logical Operator Examples</vt:lpstr>
      <vt:lpstr>The Conditional Operator</vt:lpstr>
      <vt:lpstr>Conditional Operator Examples</vt:lpstr>
      <vt:lpstr>Switch Statement</vt:lpstr>
      <vt:lpstr>Switch Statement Syntax</vt:lpstr>
      <vt:lpstr>About Switch Statement Syntax</vt:lpstr>
      <vt:lpstr>Put Everything Together – Lottery Example</vt:lpstr>
      <vt:lpstr>Debug with Eclipse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425</cp:revision>
  <cp:lastPrinted>1601-01-01T00:00:00Z</cp:lastPrinted>
  <dcterms:created xsi:type="dcterms:W3CDTF">2003-06-24T23:22:57Z</dcterms:created>
  <dcterms:modified xsi:type="dcterms:W3CDTF">2018-09-12T16:03:38Z</dcterms:modified>
</cp:coreProperties>
</file>