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5"/>
  </p:notesMasterIdLst>
  <p:handoutMasterIdLst>
    <p:handoutMasterId r:id="rId16"/>
  </p:handoutMasterIdLst>
  <p:sldIdLst>
    <p:sldId id="256" r:id="rId2"/>
    <p:sldId id="340" r:id="rId3"/>
    <p:sldId id="358" r:id="rId4"/>
    <p:sldId id="359" r:id="rId5"/>
    <p:sldId id="369" r:id="rId6"/>
    <p:sldId id="361" r:id="rId7"/>
    <p:sldId id="362" r:id="rId8"/>
    <p:sldId id="363" r:id="rId9"/>
    <p:sldId id="364" r:id="rId10"/>
    <p:sldId id="365" r:id="rId11"/>
    <p:sldId id="366" r:id="rId12"/>
    <p:sldId id="367" r:id="rId13"/>
    <p:sldId id="368" r:id="rId1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77"/>
    <p:restoredTop sz="93651" autoAdjust="0"/>
  </p:normalViewPr>
  <p:slideViewPr>
    <p:cSldViewPr>
      <p:cViewPr varScale="1">
        <p:scale>
          <a:sx n="90" d="100"/>
          <a:sy n="90" d="100"/>
        </p:scale>
        <p:origin x="129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0D7BDCA4-2C57-41D9-9FC6-87B59A539D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5420677-0FEC-4065-B0AE-8FB0EAA361D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algn="r"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4D967090-9E4D-4935-9667-87F8153F33F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63F8C257-FD11-475F-8598-851A564A8E0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/>
            </a:lvl1pPr>
          </a:lstStyle>
          <a:p>
            <a:pPr>
              <a:defRPr/>
            </a:pPr>
            <a:fld id="{D2ACC898-A7EC-479C-B714-7CC5C4BABB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95840-621E-46D3-9E0F-D37429CD394B}" type="datetimeFigureOut">
              <a:rPr lang="en-US" smtClean="0"/>
              <a:t>9/5/18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B67A9-4F22-45F6-8BC9-60E885F63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56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B67A9-4F22-45F6-8BC9-60E885F63BD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055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>
            <a:extLst>
              <a:ext uri="{FF2B5EF4-FFF2-40B4-BE49-F238E27FC236}">
                <a16:creationId xmlns:a16="http://schemas.microsoft.com/office/drawing/2014/main" id="{BA6FF91C-FBF8-4ED5-830F-C94A33E37FA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68">
              <a:extLst>
                <a:ext uri="{FF2B5EF4-FFF2-40B4-BE49-F238E27FC236}">
                  <a16:creationId xmlns:a16="http://schemas.microsoft.com/office/drawing/2014/main" id="{8EB7372A-DDBF-472A-AE3C-2585C3D607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E3DA28C8-8FBD-47B8-9A60-34C79D838F67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grpSp>
            <p:nvGrpSpPr>
              <p:cNvPr id="16" name="Group 4">
                <a:extLst>
                  <a:ext uri="{FF2B5EF4-FFF2-40B4-BE49-F238E27FC236}">
                    <a16:creationId xmlns:a16="http://schemas.microsoft.com/office/drawing/2014/main" id="{1687B4BB-1E28-4212-8DFC-D653BD6A9120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>
                  <a:extLst>
                    <a:ext uri="{FF2B5EF4-FFF2-40B4-BE49-F238E27FC236}">
                      <a16:creationId xmlns:a16="http://schemas.microsoft.com/office/drawing/2014/main" id="{E22436B1-E098-4485-B64C-35C9259F1E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>
                  <a:extLst>
                    <a:ext uri="{FF2B5EF4-FFF2-40B4-BE49-F238E27FC236}">
                      <a16:creationId xmlns:a16="http://schemas.microsoft.com/office/drawing/2014/main" id="{0C456F5F-682A-4812-B96E-FF08B2F89B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>
                  <a:extLst>
                    <a:ext uri="{FF2B5EF4-FFF2-40B4-BE49-F238E27FC236}">
                      <a16:creationId xmlns:a16="http://schemas.microsoft.com/office/drawing/2014/main" id="{091F3D45-A89B-4908-988F-E84BC5720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>
                  <a:extLst>
                    <a:ext uri="{FF2B5EF4-FFF2-40B4-BE49-F238E27FC236}">
                      <a16:creationId xmlns:a16="http://schemas.microsoft.com/office/drawing/2014/main" id="{75DD04ED-7A2A-4DA7-9B0F-B91161F45C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>
                  <a:extLst>
                    <a:ext uri="{FF2B5EF4-FFF2-40B4-BE49-F238E27FC236}">
                      <a16:creationId xmlns:a16="http://schemas.microsoft.com/office/drawing/2014/main" id="{60D949FC-16E9-4BAD-962F-E22714A219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>
                  <a:extLst>
                    <a:ext uri="{FF2B5EF4-FFF2-40B4-BE49-F238E27FC236}">
                      <a16:creationId xmlns:a16="http://schemas.microsoft.com/office/drawing/2014/main" id="{F5BDE8BB-6FA6-4574-A6C2-02855898C9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>
                  <a:extLst>
                    <a:ext uri="{FF2B5EF4-FFF2-40B4-BE49-F238E27FC236}">
                      <a16:creationId xmlns:a16="http://schemas.microsoft.com/office/drawing/2014/main" id="{EFC49A16-90EC-4EBC-AB84-4C4B67ADEE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>
                  <a:extLst>
                    <a:ext uri="{FF2B5EF4-FFF2-40B4-BE49-F238E27FC236}">
                      <a16:creationId xmlns:a16="http://schemas.microsoft.com/office/drawing/2014/main" id="{E3E43F42-28A2-4765-8DB7-2619967727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>
                  <a:extLst>
                    <a:ext uri="{FF2B5EF4-FFF2-40B4-BE49-F238E27FC236}">
                      <a16:creationId xmlns:a16="http://schemas.microsoft.com/office/drawing/2014/main" id="{42F6BD2C-5876-45AF-80AF-007E42EB90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>
                  <a:extLst>
                    <a:ext uri="{FF2B5EF4-FFF2-40B4-BE49-F238E27FC236}">
                      <a16:creationId xmlns:a16="http://schemas.microsoft.com/office/drawing/2014/main" id="{A89C6663-D233-44AD-B43E-4C9F3825D0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>
                  <a:extLst>
                    <a:ext uri="{FF2B5EF4-FFF2-40B4-BE49-F238E27FC236}">
                      <a16:creationId xmlns:a16="http://schemas.microsoft.com/office/drawing/2014/main" id="{D30E8566-BD4D-4DE0-A377-29FC368BB9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BE6DE5FA-1853-45A3-9B43-EB49D7EC70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>
                  <a:extLst>
                    <a:ext uri="{FF2B5EF4-FFF2-40B4-BE49-F238E27FC236}">
                      <a16:creationId xmlns:a16="http://schemas.microsoft.com/office/drawing/2014/main" id="{6B5BB6F4-964D-420C-BC0C-549A0A21F5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>
                  <a:extLst>
                    <a:ext uri="{FF2B5EF4-FFF2-40B4-BE49-F238E27FC236}">
                      <a16:creationId xmlns:a16="http://schemas.microsoft.com/office/drawing/2014/main" id="{7AF44A33-E66E-4B09-9844-12C58FC739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>
                  <a:extLst>
                    <a:ext uri="{FF2B5EF4-FFF2-40B4-BE49-F238E27FC236}">
                      <a16:creationId xmlns:a16="http://schemas.microsoft.com/office/drawing/2014/main" id="{262468E3-FEC3-478D-B662-C45B582446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>
                  <a:extLst>
                    <a:ext uri="{FF2B5EF4-FFF2-40B4-BE49-F238E27FC236}">
                      <a16:creationId xmlns:a16="http://schemas.microsoft.com/office/drawing/2014/main" id="{60E23C24-8AF5-4977-8943-9599563F70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>
                  <a:extLst>
                    <a:ext uri="{FF2B5EF4-FFF2-40B4-BE49-F238E27FC236}">
                      <a16:creationId xmlns:a16="http://schemas.microsoft.com/office/drawing/2014/main" id="{E7DB6FD7-8C64-4A5D-AC4F-8C0B634F5E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>
                  <a:extLst>
                    <a:ext uri="{FF2B5EF4-FFF2-40B4-BE49-F238E27FC236}">
                      <a16:creationId xmlns:a16="http://schemas.microsoft.com/office/drawing/2014/main" id="{8E46FA94-0460-4635-BE3F-FF9192CB9C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>
                  <a:extLst>
                    <a:ext uri="{FF2B5EF4-FFF2-40B4-BE49-F238E27FC236}">
                      <a16:creationId xmlns:a16="http://schemas.microsoft.com/office/drawing/2014/main" id="{1A54A62F-2B84-439D-B300-5DA1B44A0A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>
                  <a:extLst>
                    <a:ext uri="{FF2B5EF4-FFF2-40B4-BE49-F238E27FC236}">
                      <a16:creationId xmlns:a16="http://schemas.microsoft.com/office/drawing/2014/main" id="{EBBEE7C8-BB4B-4805-A190-A88E75C619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>
                  <a:extLst>
                    <a:ext uri="{FF2B5EF4-FFF2-40B4-BE49-F238E27FC236}">
                      <a16:creationId xmlns:a16="http://schemas.microsoft.com/office/drawing/2014/main" id="{C89111C3-51BD-463F-98D4-96C1DCDE61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>
                  <a:extLst>
                    <a:ext uri="{FF2B5EF4-FFF2-40B4-BE49-F238E27FC236}">
                      <a16:creationId xmlns:a16="http://schemas.microsoft.com/office/drawing/2014/main" id="{1627D613-81C9-4086-9719-DCD0ADB1D0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>
                  <a:extLst>
                    <a:ext uri="{FF2B5EF4-FFF2-40B4-BE49-F238E27FC236}">
                      <a16:creationId xmlns:a16="http://schemas.microsoft.com/office/drawing/2014/main" id="{B139A8B8-B0F0-4DBA-A52E-274B0A9C19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>
                  <a:extLst>
                    <a:ext uri="{FF2B5EF4-FFF2-40B4-BE49-F238E27FC236}">
                      <a16:creationId xmlns:a16="http://schemas.microsoft.com/office/drawing/2014/main" id="{0555CE92-B003-4F60-81D6-99B7E4DBDB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>
                  <a:extLst>
                    <a:ext uri="{FF2B5EF4-FFF2-40B4-BE49-F238E27FC236}">
                      <a16:creationId xmlns:a16="http://schemas.microsoft.com/office/drawing/2014/main" id="{6FE4AC15-79F5-43B2-8073-95E6DD0B0A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>
                  <a:extLst>
                    <a:ext uri="{FF2B5EF4-FFF2-40B4-BE49-F238E27FC236}">
                      <a16:creationId xmlns:a16="http://schemas.microsoft.com/office/drawing/2014/main" id="{98F93A54-3895-46C0-BCEC-E48846C8ED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>
                  <a:extLst>
                    <a:ext uri="{FF2B5EF4-FFF2-40B4-BE49-F238E27FC236}">
                      <a16:creationId xmlns:a16="http://schemas.microsoft.com/office/drawing/2014/main" id="{F97CBC7A-6D67-4662-826D-841716CB2C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>
                  <a:extLst>
                    <a:ext uri="{FF2B5EF4-FFF2-40B4-BE49-F238E27FC236}">
                      <a16:creationId xmlns:a16="http://schemas.microsoft.com/office/drawing/2014/main" id="{9223C9CB-6156-4967-8BA2-6EDC99C942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>
                  <a:extLst>
                    <a:ext uri="{FF2B5EF4-FFF2-40B4-BE49-F238E27FC236}">
                      <a16:creationId xmlns:a16="http://schemas.microsoft.com/office/drawing/2014/main" id="{67F34308-391D-4F29-93A3-0ED1366410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>
                  <a:extLst>
                    <a:ext uri="{FF2B5EF4-FFF2-40B4-BE49-F238E27FC236}">
                      <a16:creationId xmlns:a16="http://schemas.microsoft.com/office/drawing/2014/main" id="{1544B33B-D486-4051-99F8-77ECD1A691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>
                  <a:extLst>
                    <a:ext uri="{FF2B5EF4-FFF2-40B4-BE49-F238E27FC236}">
                      <a16:creationId xmlns:a16="http://schemas.microsoft.com/office/drawing/2014/main" id="{91D315F8-B6D0-4D05-9813-3275F3D6B4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>
                  <a:extLst>
                    <a:ext uri="{FF2B5EF4-FFF2-40B4-BE49-F238E27FC236}">
                      <a16:creationId xmlns:a16="http://schemas.microsoft.com/office/drawing/2014/main" id="{73F6C514-2E13-457D-A946-1DB930FDA8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>
                  <a:extLst>
                    <a:ext uri="{FF2B5EF4-FFF2-40B4-BE49-F238E27FC236}">
                      <a16:creationId xmlns:a16="http://schemas.microsoft.com/office/drawing/2014/main" id="{D97B6FF2-4541-4E4B-81B3-A0EB061CF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>
                  <a:extLst>
                    <a:ext uri="{FF2B5EF4-FFF2-40B4-BE49-F238E27FC236}">
                      <a16:creationId xmlns:a16="http://schemas.microsoft.com/office/drawing/2014/main" id="{5CA7DB8F-446C-4E05-8679-78DEE3ECD8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>
                  <a:extLst>
                    <a:ext uri="{FF2B5EF4-FFF2-40B4-BE49-F238E27FC236}">
                      <a16:creationId xmlns:a16="http://schemas.microsoft.com/office/drawing/2014/main" id="{D1C2D978-4663-4626-86DC-E95E04E311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>
                  <a:extLst>
                    <a:ext uri="{FF2B5EF4-FFF2-40B4-BE49-F238E27FC236}">
                      <a16:creationId xmlns:a16="http://schemas.microsoft.com/office/drawing/2014/main" id="{576C61F4-88E4-4D79-A800-1B49388CE4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>
                  <a:extLst>
                    <a:ext uri="{FF2B5EF4-FFF2-40B4-BE49-F238E27FC236}">
                      <a16:creationId xmlns:a16="http://schemas.microsoft.com/office/drawing/2014/main" id="{E069A7B0-4512-4A55-8CDD-8BED5DB77A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>
                  <a:extLst>
                    <a:ext uri="{FF2B5EF4-FFF2-40B4-BE49-F238E27FC236}">
                      <a16:creationId xmlns:a16="http://schemas.microsoft.com/office/drawing/2014/main" id="{F072D93E-0E3E-4BF4-927D-5D814F4F32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>
                  <a:extLst>
                    <a:ext uri="{FF2B5EF4-FFF2-40B4-BE49-F238E27FC236}">
                      <a16:creationId xmlns:a16="http://schemas.microsoft.com/office/drawing/2014/main" id="{E0E4F55F-4F76-4196-8C1C-20C35D43C3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>
                  <a:extLst>
                    <a:ext uri="{FF2B5EF4-FFF2-40B4-BE49-F238E27FC236}">
                      <a16:creationId xmlns:a16="http://schemas.microsoft.com/office/drawing/2014/main" id="{2961AEF9-84C2-4DBB-A15B-98094E78C5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>
                  <a:extLst>
                    <a:ext uri="{FF2B5EF4-FFF2-40B4-BE49-F238E27FC236}">
                      <a16:creationId xmlns:a16="http://schemas.microsoft.com/office/drawing/2014/main" id="{4EB31354-25B5-4536-A589-CED9A59635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>
                  <a:extLst>
                    <a:ext uri="{FF2B5EF4-FFF2-40B4-BE49-F238E27FC236}">
                      <a16:creationId xmlns:a16="http://schemas.microsoft.com/office/drawing/2014/main" id="{8A16587F-A6AC-4422-B27B-555DA70324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>
                  <a:extLst>
                    <a:ext uri="{FF2B5EF4-FFF2-40B4-BE49-F238E27FC236}">
                      <a16:creationId xmlns:a16="http://schemas.microsoft.com/office/drawing/2014/main" id="{B7121244-0388-43FD-8671-BFFB7FD756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>
                  <a:extLst>
                    <a:ext uri="{FF2B5EF4-FFF2-40B4-BE49-F238E27FC236}">
                      <a16:creationId xmlns:a16="http://schemas.microsoft.com/office/drawing/2014/main" id="{A33CA963-BBD0-4FEF-8E2C-1F454C350D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>
                  <a:extLst>
                    <a:ext uri="{FF2B5EF4-FFF2-40B4-BE49-F238E27FC236}">
                      <a16:creationId xmlns:a16="http://schemas.microsoft.com/office/drawing/2014/main" id="{19E7B081-6AE0-48F8-B8E9-F152E4AF6F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>
                  <a:extLst>
                    <a:ext uri="{FF2B5EF4-FFF2-40B4-BE49-F238E27FC236}">
                      <a16:creationId xmlns:a16="http://schemas.microsoft.com/office/drawing/2014/main" id="{74F96B96-5CE1-4B1A-AB6B-14574C729D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>
                  <a:extLst>
                    <a:ext uri="{FF2B5EF4-FFF2-40B4-BE49-F238E27FC236}">
                      <a16:creationId xmlns:a16="http://schemas.microsoft.com/office/drawing/2014/main" id="{1D5FDC09-64F2-442C-83A2-FF264E24DC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>
                  <a:extLst>
                    <a:ext uri="{FF2B5EF4-FFF2-40B4-BE49-F238E27FC236}">
                      <a16:creationId xmlns:a16="http://schemas.microsoft.com/office/drawing/2014/main" id="{9525C2C3-2A81-4A7E-81C4-E2550FFE27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>
                  <a:extLst>
                    <a:ext uri="{FF2B5EF4-FFF2-40B4-BE49-F238E27FC236}">
                      <a16:creationId xmlns:a16="http://schemas.microsoft.com/office/drawing/2014/main" id="{C6EDEE13-FDCF-4434-9E73-FA368A2F94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>
                  <a:extLst>
                    <a:ext uri="{FF2B5EF4-FFF2-40B4-BE49-F238E27FC236}">
                      <a16:creationId xmlns:a16="http://schemas.microsoft.com/office/drawing/2014/main" id="{9753293A-6773-4B0E-BEFE-462575235F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>
                  <a:extLst>
                    <a:ext uri="{FF2B5EF4-FFF2-40B4-BE49-F238E27FC236}">
                      <a16:creationId xmlns:a16="http://schemas.microsoft.com/office/drawing/2014/main" id="{DBC30EE6-0CD5-425F-9BAB-A173314096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>
                <a:extLst>
                  <a:ext uri="{FF2B5EF4-FFF2-40B4-BE49-F238E27FC236}">
                    <a16:creationId xmlns:a16="http://schemas.microsoft.com/office/drawing/2014/main" id="{CE6A3C26-E21C-43E6-B655-1E65AA5FE1B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>
              <a:extLst>
                <a:ext uri="{FF2B5EF4-FFF2-40B4-BE49-F238E27FC236}">
                  <a16:creationId xmlns:a16="http://schemas.microsoft.com/office/drawing/2014/main" id="{6461456B-8826-40D0-B2C9-3E723AB1C3A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>
                <a:extLst>
                  <a:ext uri="{FF2B5EF4-FFF2-40B4-BE49-F238E27FC236}">
                    <a16:creationId xmlns:a16="http://schemas.microsoft.com/office/drawing/2014/main" id="{E8EE20DE-4345-44CE-A1D7-B1632073B71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>
                <a:extLst>
                  <a:ext uri="{FF2B5EF4-FFF2-40B4-BE49-F238E27FC236}">
                    <a16:creationId xmlns:a16="http://schemas.microsoft.com/office/drawing/2014/main" id="{83D18937-F448-4535-887A-3E1B505C193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>
                <a:extLst>
                  <a:ext uri="{FF2B5EF4-FFF2-40B4-BE49-F238E27FC236}">
                    <a16:creationId xmlns:a16="http://schemas.microsoft.com/office/drawing/2014/main" id="{C890D9B2-87C6-42FF-B0C0-ADB78A4C370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>
                <a:extLst>
                  <a:ext uri="{FF2B5EF4-FFF2-40B4-BE49-F238E27FC236}">
                    <a16:creationId xmlns:a16="http://schemas.microsoft.com/office/drawing/2014/main" id="{A06B1F79-AA96-490B-A315-0ADBE497EC3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>
              <a:extLst>
                <a:ext uri="{FF2B5EF4-FFF2-40B4-BE49-F238E27FC236}">
                  <a16:creationId xmlns:a16="http://schemas.microsoft.com/office/drawing/2014/main" id="{766BCD5F-2072-4BB5-966A-6CE33D87508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>
                <a:extLst>
                  <a:ext uri="{FF2B5EF4-FFF2-40B4-BE49-F238E27FC236}">
                    <a16:creationId xmlns:a16="http://schemas.microsoft.com/office/drawing/2014/main" id="{1BFE7FFB-83A3-473A-9EA5-3F2C919B1A3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>
                <a:extLst>
                  <a:ext uri="{FF2B5EF4-FFF2-40B4-BE49-F238E27FC236}">
                    <a16:creationId xmlns:a16="http://schemas.microsoft.com/office/drawing/2014/main" id="{679D6805-0C3A-4B98-9A79-CB40E9325BD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>
                <a:extLst>
                  <a:ext uri="{FF2B5EF4-FFF2-40B4-BE49-F238E27FC236}">
                    <a16:creationId xmlns:a16="http://schemas.microsoft.com/office/drawing/2014/main" id="{2D0DB07C-CEB4-46A2-B2A8-0A95E6460C6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71">
            <a:extLst>
              <a:ext uri="{FF2B5EF4-FFF2-40B4-BE49-F238E27FC236}">
                <a16:creationId xmlns:a16="http://schemas.microsoft.com/office/drawing/2014/main" id="{B5D9CDF1-22D1-4474-BC21-2D9B5787B68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2">
            <a:extLst>
              <a:ext uri="{FF2B5EF4-FFF2-40B4-BE49-F238E27FC236}">
                <a16:creationId xmlns:a16="http://schemas.microsoft.com/office/drawing/2014/main" id="{CFF4D230-B61B-4AC0-A6AE-E8B5302AAB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3">
            <a:extLst>
              <a:ext uri="{FF2B5EF4-FFF2-40B4-BE49-F238E27FC236}">
                <a16:creationId xmlns:a16="http://schemas.microsoft.com/office/drawing/2014/main" id="{3DB51D83-06E5-4A94-93A1-12032CBC6B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85BE-ECDB-49B6-A7EE-F624C6C269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7002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6707BE6D-6B0A-492C-B067-1B0DB33E96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27C5A28-618E-40FF-A1B6-A316B1CC92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3FAD5CB2-6795-450C-92C3-B98D6E3F5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4CD92-1310-45D2-AF46-A2B79E475F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37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47833F7-E9DB-4F06-A74A-93023BBFFE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26CFCB13-4326-4A5C-824E-FAEDF4E9FF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8F0C84C-1D03-41A6-AA19-356FF4AC94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4C699-5ECC-4B58-A5C2-78F095D743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70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8C44816-4383-4690-8836-F116DCADF6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B63879BF-76EE-4458-9AD7-B4537CECE2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A19CC086-313B-461A-8A4C-C42FBABD56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A7036-AA17-425D-BA44-A016ABF99C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69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DCFCA7F6-57DC-47E3-BE37-F8197AB117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4D2AA29-EC03-495A-AE1F-693580490B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B46605AD-87E0-4695-AABE-E4DBE4B069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7B478-66FB-4150-ADFD-770390C183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376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BA540B32-DD0C-416F-A400-5CCC2BB42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FFF867-8358-4EB7-9FC5-A14C2A7A93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2D1D7FA9-EC99-4FB7-806E-D08BDF73F6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FBDF0-4172-4981-A494-6C34DF312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32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id="{2CCB8505-A069-4628-B93D-772C35C3DF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63D3C9BB-25BF-420E-9E66-CA7CD40B18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>
            <a:extLst>
              <a:ext uri="{FF2B5EF4-FFF2-40B4-BE49-F238E27FC236}">
                <a16:creationId xmlns:a16="http://schemas.microsoft.com/office/drawing/2014/main" id="{A1417105-5BAC-466A-9EF1-7221FD4377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3F225-C380-4436-9AFD-E9DC8751D6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80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5B9D11A5-E611-419D-8BED-1570411589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71DD539A-D7F8-4618-8E26-B66C1FC4CA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0B1620EC-5E62-416C-952B-BB8B3CB7C2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6FB92-60F8-422B-B563-1DDE8EF902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13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>
            <a:extLst>
              <a:ext uri="{FF2B5EF4-FFF2-40B4-BE49-F238E27FC236}">
                <a16:creationId xmlns:a16="http://schemas.microsoft.com/office/drawing/2014/main" id="{379865B0-4353-41BE-BFAD-D6886CF259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6B9C5B1B-38AB-4DF6-8F9C-9F70B46AF5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DD11604F-2047-473E-B0D2-A3E371489D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387B-1E3A-496C-8C29-0AB81DC345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28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E84B0914-8CEE-44C2-BB92-7E13966279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C624523A-25FB-421F-B574-263863DCC2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EE5C6D9E-177B-4E3A-BC68-3FABC7B3F5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602C6-6574-4190-9AAE-13439F22FF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85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5684CC40-B431-4E74-A2F8-413469AD26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D0D2E4-A470-4B31-91CB-61EC34E628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361CC9DC-37A3-49AA-92D0-5C2A121507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50321-EAA6-44D1-8012-868CC209CF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07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52DAE6E-3C68-458D-89A1-4300B456108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4B18F097-65ED-4C5E-BC19-B6303ECA6C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81907454-922C-4894-980E-03FD982981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C24B6A0B-3FED-4E72-8EDC-9065E73ECB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ED0EA0F1-4F91-4A0B-BFCB-06945431B3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0B00E8B8-BA73-4F2C-A715-1EB94AB6D2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3644FE30-B6BE-47FA-B66D-4CE7B7A0E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D53F610F-8576-4D98-B7B4-335E801F14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8E66207A-9370-4515-9B20-AECB143ECD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474AE7AB-F362-4D06-8D58-99FF684E73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B0F16555-89CA-4BBC-9A78-BD5C5279C3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B3CB258F-CE7C-4163-B2B9-6134458E40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362893B7-5FC5-4A68-B669-4C359E9CB4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E053D416-03B8-4579-87ED-9961CD7E63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2C7D79D1-2EAA-4906-A433-CB81EE8B07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25A2B640-929E-4BA2-9FC3-57DE7DE378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93CAFF04-39D9-4A0C-A588-65054877F0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A0FD6D8D-94C5-4574-81C0-0AECA866A6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CB2DBE68-F1FD-49F2-9CC0-A04013FB3B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FA46151C-A898-497D-8A11-DBC8A311A9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E7D0112C-9552-48BC-B114-FE8E531C0B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E18FD1CD-9EEA-46B8-B1F7-30B6E714B2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17DB7BDC-9793-439E-94A4-8740767E00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AFB267D7-998B-4608-84C0-B425E1A3EB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1AB8ACDB-46BB-4004-AB7B-F0B0C96E67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0404B618-4628-4DD1-8F48-F2A3FC391D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E00E4E5B-DD05-4214-A118-309A8F062A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68722909-573C-4F0E-A610-4170DB053D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E55D38F2-170A-475E-94DD-427C0EB0AA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DF34D8D1-336E-4287-929B-9BDBF88E1D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413B4056-E4B8-41DD-90BA-B1563A7CDB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5162082F-CF9F-4E02-BB50-98B6AE29B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D9F209DA-9750-4D9E-AD5B-8517D9D679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EA07F0E3-B735-47BF-9987-6F43481DA6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5962CABE-A2AB-4022-84C6-7CB4968EDE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49035AFF-4AAB-4995-9942-B4524D8E3E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3CD08784-44B1-42E6-818C-7185CE5613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3438847B-E3D8-406D-874C-96F65AF5B0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6682F76D-E082-4FB3-83C2-F3B56FD448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3342577F-3F09-4076-8CE8-820DEA06BC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56EFB08F-7E6F-415D-8D60-6293FA9019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34AF76CC-0F99-4612-9948-B718E500D0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F4FE22B0-B2CB-4B71-83CE-5D323CF619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AFD44D35-BCCF-483A-9AAB-3705E98D50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406F184F-A34A-4220-9C64-F6DEDDE378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D82044CF-4F30-4A1D-875D-DE89BBB187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A4920A13-EDC9-4313-8A4F-D5427AE34C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67C58C81-D6D3-4025-9552-8D642F711A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DF287603-D1B0-4D75-9F88-F3AA4940EF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8C55C810-F855-4BF2-9D8C-45501F6A95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CDA4C99D-785C-43D6-A037-099A48E4B6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FD027976-923A-4EA7-8948-0CF1318CAC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343A1829-9046-4939-8DB6-00605E5B36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93271950-6189-4E0D-B72E-354F27E139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94B5F8FF-5E76-41A9-B9DB-4BC1A3D9D9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4C29CFC2-6E4C-4202-9F1D-160A4BA23BA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59AD442B-6541-4E23-82E3-82272857F309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1AFB57CB-B467-496F-9576-A2DF18FCFA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4BF7841A-D03E-451C-B37D-50C28E64355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9A1F9F8A-E73F-4410-A3A4-EC5EAFDB274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8DBD8068-FD2A-4DE9-A1A9-97F2E5DAC740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CDDC37E8-05C0-4C71-A304-40E4DF89EE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BB18A178-9689-42EA-B838-C3E7D93C06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92" name="Rectangle 68">
            <a:extLst>
              <a:ext uri="{FF2B5EF4-FFF2-40B4-BE49-F238E27FC236}">
                <a16:creationId xmlns:a16="http://schemas.microsoft.com/office/drawing/2014/main" id="{C89879D1-0821-4065-B8D8-A0578EAACD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3" name="Rectangle 69">
            <a:extLst>
              <a:ext uri="{FF2B5EF4-FFF2-40B4-BE49-F238E27FC236}">
                <a16:creationId xmlns:a16="http://schemas.microsoft.com/office/drawing/2014/main" id="{A009F1CB-71D6-480D-BA78-5D4E37E128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4" name="Rectangle 70">
            <a:extLst>
              <a:ext uri="{FF2B5EF4-FFF2-40B4-BE49-F238E27FC236}">
                <a16:creationId xmlns:a16="http://schemas.microsoft.com/office/drawing/2014/main" id="{FFE68323-AD72-468F-9D84-72C3CE0015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2AAF830-2496-467D-8486-D9F2AEA42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Mortgage_calculator#Monthly_payment_formul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oracle.com/javase/8/docs/api/java/util/Random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AD80496-B798-4810-9CBA-BFFAA6E383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CS2011 Introduction to Programming I</a:t>
            </a:r>
            <a:br>
              <a:rPr lang="en-US" altLang="en-US" sz="3200" dirty="0"/>
            </a:br>
            <a:r>
              <a:rPr lang="en-US" altLang="en-US" sz="2400" dirty="0"/>
              <a:t>Selections (I)</a:t>
            </a:r>
          </a:p>
        </p:txBody>
      </p:sp>
      <p:sp>
        <p:nvSpPr>
          <p:cNvPr id="409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7823ADCE-945F-4BDE-B272-EDA10F51B41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962400"/>
            <a:ext cx="6400800" cy="1100138"/>
          </a:xfrm>
        </p:spPr>
        <p:txBody>
          <a:bodyPr/>
          <a:lstStyle/>
          <a:p>
            <a:pPr algn="r" eaLnBrk="1" hangingPunct="1"/>
            <a:r>
              <a:rPr lang="en-US" altLang="en-US" sz="2400"/>
              <a:t>Chengyu Sun</a:t>
            </a:r>
          </a:p>
          <a:p>
            <a:pPr algn="r" eaLnBrk="1" hangingPunct="1"/>
            <a:r>
              <a:rPr lang="en-US" altLang="en-US" sz="2400"/>
              <a:t>California State University, Los Angeles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74304-803A-49E6-943C-476E49534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If-else</a:t>
            </a:r>
            <a:r>
              <a:rPr lang="en-US" dirty="0"/>
              <a:t>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B36DB-BC74-4BC8-A3AB-69C997392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67200"/>
            <a:ext cx="7772400" cy="2438400"/>
          </a:xfrm>
        </p:spPr>
        <p:txBody>
          <a:bodyPr/>
          <a:lstStyle/>
          <a:p>
            <a:r>
              <a:rPr lang="en-US" sz="2400" dirty="0"/>
              <a:t>If the </a:t>
            </a:r>
            <a:r>
              <a:rPr lang="en-US" sz="2400" dirty="0" err="1"/>
              <a:t>boolean</a:t>
            </a:r>
            <a:r>
              <a:rPr lang="en-US" sz="2400" dirty="0"/>
              <a:t> expression evaluates to true, execute the statement(s) in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  <a:r>
              <a:rPr lang="en-US" sz="2400" dirty="0">
                <a:cs typeface="Courier New" panose="02070309020205020404" pitchFamily="49" charset="0"/>
              </a:rPr>
              <a:t> after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400" dirty="0">
                <a:cs typeface="Courier New" panose="02070309020205020404" pitchFamily="49" charset="0"/>
              </a:rPr>
              <a:t> (a.k.a. </a:t>
            </a:r>
            <a:r>
              <a:rPr lang="en-US" sz="2400" i="1" dirty="0">
                <a:cs typeface="Courier New" panose="02070309020205020404" pitchFamily="49" charset="0"/>
              </a:rPr>
              <a:t>the if block</a:t>
            </a:r>
            <a:r>
              <a:rPr lang="en-US" sz="2400" dirty="0">
                <a:cs typeface="Courier New" panose="02070309020205020404" pitchFamily="49" charset="0"/>
              </a:rPr>
              <a:t>), otherwise execute the statements in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  <a:r>
              <a:rPr lang="en-US" sz="2400" dirty="0">
                <a:cs typeface="Courier New" panose="02070309020205020404" pitchFamily="49" charset="0"/>
              </a:rPr>
              <a:t> after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sz="2400" dirty="0">
                <a:cs typeface="Courier New" panose="02070309020205020404" pitchFamily="49" charset="0"/>
              </a:rPr>
              <a:t> (a.k.a. </a:t>
            </a:r>
            <a:r>
              <a:rPr lang="en-US" sz="2400" i="1" dirty="0">
                <a:cs typeface="Courier New" panose="02070309020205020404" pitchFamily="49" charset="0"/>
              </a:rPr>
              <a:t>the else block</a:t>
            </a:r>
            <a:r>
              <a:rPr lang="en-US" sz="2400" dirty="0">
                <a:cs typeface="Courier New" panose="02070309020205020404" pitchFamily="49" charset="0"/>
              </a:rPr>
              <a:t>)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  <a:r>
              <a:rPr lang="en-US" sz="2400" dirty="0"/>
              <a:t> can be omitted if there's only one statement in the block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138265-7BAE-47F4-A601-FA9919231F8D}"/>
              </a:ext>
            </a:extLst>
          </p:cNvPr>
          <p:cNvSpPr/>
          <p:nvPr/>
        </p:nvSpPr>
        <p:spPr>
          <a:xfrm>
            <a:off x="1981200" y="1838235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if (</a:t>
            </a:r>
            <a:r>
              <a:rPr lang="en-US" dirty="0"/>
              <a:t> </a:t>
            </a:r>
            <a:r>
              <a:rPr lang="en-US" i="1" dirty="0" err="1"/>
              <a:t>boolean</a:t>
            </a:r>
            <a:r>
              <a:rPr lang="en-US" i="1" dirty="0"/>
              <a:t>-expression</a:t>
            </a:r>
            <a:r>
              <a:rPr lang="en-US" dirty="0"/>
              <a:t> </a:t>
            </a:r>
            <a:r>
              <a:rPr lang="en-US" b="1" dirty="0">
                <a:solidFill>
                  <a:schemeClr val="tx2"/>
                </a:solidFill>
              </a:rPr>
              <a:t>) {</a:t>
            </a:r>
          </a:p>
          <a:p>
            <a:r>
              <a:rPr lang="en-US" dirty="0"/>
              <a:t>    </a:t>
            </a:r>
            <a:r>
              <a:rPr lang="en-US" i="1" dirty="0"/>
              <a:t>statement(s);</a:t>
            </a:r>
          </a:p>
          <a:p>
            <a:r>
              <a:rPr lang="en-US" b="1" dirty="0">
                <a:solidFill>
                  <a:schemeClr val="tx2"/>
                </a:solidFill>
              </a:rPr>
              <a:t>}</a:t>
            </a:r>
          </a:p>
          <a:p>
            <a:r>
              <a:rPr lang="en-US" b="1" dirty="0">
                <a:solidFill>
                  <a:schemeClr val="tx2"/>
                </a:solidFill>
              </a:rPr>
              <a:t>else {</a:t>
            </a:r>
          </a:p>
          <a:p>
            <a:r>
              <a:rPr lang="en-US" i="1" dirty="0"/>
              <a:t>    statement(s);</a:t>
            </a:r>
          </a:p>
          <a:p>
            <a:r>
              <a:rPr lang="en-US" b="1" dirty="0">
                <a:solidFill>
                  <a:schemeClr val="tx2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7288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20C58-2476-490F-87AC-D37DA44C5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84697-B215-4472-8E8B-34CDDDF5F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Modify </a:t>
            </a:r>
            <a:r>
              <a:rPr lang="en-US" dirty="0">
                <a:cs typeface="Courier New" panose="02070309020205020404" pitchFamily="49" charset="0"/>
              </a:rPr>
              <a:t>Addition Quiz</a:t>
            </a:r>
            <a:r>
              <a:rPr lang="en-US" dirty="0"/>
              <a:t> so it display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correct</a:t>
            </a:r>
            <a:r>
              <a:rPr lang="en-US" dirty="0"/>
              <a:t>/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incorrect</a:t>
            </a:r>
            <a:r>
              <a:rPr lang="en-US" dirty="0"/>
              <a:t> instead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dirty="0"/>
              <a:t>/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lvl="1"/>
            <a:r>
              <a:rPr lang="en-US" dirty="0"/>
              <a:t>Use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 statement</a:t>
            </a:r>
          </a:p>
          <a:p>
            <a:pPr lvl="1"/>
            <a:r>
              <a:rPr lang="en-US" dirty="0"/>
              <a:t>Use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if-else</a:t>
            </a:r>
            <a:r>
              <a:rPr lang="en-US" dirty="0"/>
              <a:t> statement</a:t>
            </a:r>
          </a:p>
          <a:p>
            <a:r>
              <a:rPr lang="en-US" dirty="0"/>
              <a:t>Modify </a:t>
            </a:r>
            <a:r>
              <a:rPr lang="en-US" dirty="0">
                <a:cs typeface="Courier New" panose="02070309020205020404" pitchFamily="49" charset="0"/>
              </a:rPr>
              <a:t>Mortgage Calculator</a:t>
            </a:r>
            <a:r>
              <a:rPr lang="en-US" dirty="0"/>
              <a:t> to handle the case where the interest rate is 0 </a:t>
            </a:r>
          </a:p>
        </p:txBody>
      </p:sp>
    </p:spTree>
    <p:extLst>
      <p:ext uri="{BB962C8B-B14F-4D97-AF65-F5344CB8AC3E}">
        <p14:creationId xmlns:p14="http://schemas.microsoft.com/office/powerpoint/2010/main" val="1904038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CEFFE-3694-4F34-9EE7-A72F2CAFF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Multiple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D8CFF-9600-4F45-8F5D-000423C5D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685800"/>
          </a:xfrm>
        </p:spPr>
        <p:txBody>
          <a:bodyPr/>
          <a:lstStyle/>
          <a:p>
            <a:r>
              <a:rPr lang="en-US" dirty="0"/>
              <a:t>Example: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LetterGrade.java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0271EC3-E910-4E8E-9CCE-C6FAE232CA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213923"/>
              </p:ext>
            </p:extLst>
          </p:nvPr>
        </p:nvGraphicFramePr>
        <p:xfrm>
          <a:off x="2057400" y="2895600"/>
          <a:ext cx="449580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1385868687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406193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Conditions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Letter Grade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978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score &gt;= 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184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80 &lt;= score &lt; 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328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70 &lt;= score &lt; 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5195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60 &lt;= score &lt; 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574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score &lt; 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1103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4293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7A9B7-AE01-4AD0-BD32-93C5A697B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Nested if-else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A6ACF-ECF1-453D-8E53-874B12A3D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2209800"/>
          </a:xfrm>
        </p:spPr>
        <p:txBody>
          <a:bodyPr/>
          <a:lstStyle/>
          <a:p>
            <a:r>
              <a:rPr lang="en-US" dirty="0"/>
              <a:t>Write proper conditions</a:t>
            </a:r>
          </a:p>
          <a:p>
            <a:pPr lvl="1"/>
            <a:r>
              <a:rPr lang="en-US" dirty="0"/>
              <a:t>Understand that certain conditions are already met when we get to the else block</a:t>
            </a:r>
          </a:p>
          <a:p>
            <a:r>
              <a:rPr lang="en-US" dirty="0"/>
              <a:t>Use proper syntax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72311A-08F6-479F-8FFB-9D06D6495774}"/>
              </a:ext>
            </a:extLst>
          </p:cNvPr>
          <p:cNvSpPr txBox="1"/>
          <p:nvPr/>
        </p:nvSpPr>
        <p:spPr>
          <a:xfrm>
            <a:off x="1702760" y="4244876"/>
            <a:ext cx="147508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else{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if(){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else{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F89C74-EE73-46F5-AF42-43D3881E0502}"/>
              </a:ext>
            </a:extLst>
          </p:cNvPr>
          <p:cNvSpPr txBox="1"/>
          <p:nvPr/>
        </p:nvSpPr>
        <p:spPr>
          <a:xfrm>
            <a:off x="4648200" y="4244876"/>
            <a:ext cx="202811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else if(){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else{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0EE70F62-05DB-4150-8BF1-FEB20BE4EE99}"/>
              </a:ext>
            </a:extLst>
          </p:cNvPr>
          <p:cNvSpPr/>
          <p:nvPr/>
        </p:nvSpPr>
        <p:spPr bwMode="auto">
          <a:xfrm>
            <a:off x="3771900" y="4800600"/>
            <a:ext cx="457200" cy="304800"/>
          </a:xfrm>
          <a:prstGeom prst="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398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EC219-39C2-A541-BC86-AEB6EE54C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Mortgage Calculator Revisited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A2380-C4AE-B64D-94C6-0BC0483EA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752600"/>
          </a:xfrm>
        </p:spPr>
        <p:txBody>
          <a:bodyPr/>
          <a:lstStyle/>
          <a:p>
            <a:r>
              <a:rPr lang="en-US" dirty="0">
                <a:hlinkClick r:id="rId2"/>
              </a:rPr>
              <a:t>The formula</a:t>
            </a:r>
            <a:endParaRPr lang="en-US" dirty="0"/>
          </a:p>
          <a:p>
            <a:r>
              <a:rPr lang="en-US" dirty="0"/>
              <a:t>How do we include the case where monthly interests rate is 0?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035F9B-D919-4122-8205-24DD41B9735D}"/>
              </a:ext>
            </a:extLst>
          </p:cNvPr>
          <p:cNvSpPr txBox="1"/>
          <p:nvPr/>
        </p:nvSpPr>
        <p:spPr>
          <a:xfrm>
            <a:off x="1600200" y="3962400"/>
            <a:ext cx="5603906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i="1" dirty="0"/>
              <a:t>Check if the interest rate entered is 0,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i="1" dirty="0"/>
              <a:t>and based on the result, select different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i="1" dirty="0"/>
              <a:t>part of the program to execute.</a:t>
            </a:r>
          </a:p>
        </p:txBody>
      </p:sp>
    </p:spTree>
    <p:extLst>
      <p:ext uri="{BB962C8B-B14F-4D97-AF65-F5344CB8AC3E}">
        <p14:creationId xmlns:p14="http://schemas.microsoft.com/office/powerpoint/2010/main" val="3071938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AE237-2588-49F7-82D4-D2D32628E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What's Needed in a Programming Language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89434E-4A44-462D-8616-FB736D3B9D66}"/>
              </a:ext>
            </a:extLst>
          </p:cNvPr>
          <p:cNvSpPr txBox="1"/>
          <p:nvPr/>
        </p:nvSpPr>
        <p:spPr>
          <a:xfrm>
            <a:off x="2320894" y="3500735"/>
            <a:ext cx="5603906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i="1" dirty="0"/>
              <a:t>Check if the interest rate entered is 0,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i="1" dirty="0"/>
              <a:t>and based on the result, select different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i="1" dirty="0"/>
              <a:t>part of the program to execute.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244A9D-83DD-4E85-8A90-F1E8CFA19D7C}"/>
              </a:ext>
            </a:extLst>
          </p:cNvPr>
          <p:cNvSpPr/>
          <p:nvPr/>
        </p:nvSpPr>
        <p:spPr bwMode="auto">
          <a:xfrm>
            <a:off x="2057400" y="3348335"/>
            <a:ext cx="6019800" cy="17526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F823E6A-8B96-4453-AADD-97ED0C4F6C4F}"/>
              </a:ext>
            </a:extLst>
          </p:cNvPr>
          <p:cNvCxnSpPr>
            <a:cxnSpLocks/>
          </p:cNvCxnSpPr>
          <p:nvPr/>
        </p:nvCxnSpPr>
        <p:spPr bwMode="auto">
          <a:xfrm>
            <a:off x="2320894" y="3957935"/>
            <a:ext cx="5299106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BB5193F-0A5C-46B0-BD71-D9137F46D871}"/>
              </a:ext>
            </a:extLst>
          </p:cNvPr>
          <p:cNvCxnSpPr>
            <a:cxnSpLocks/>
          </p:cNvCxnSpPr>
          <p:nvPr/>
        </p:nvCxnSpPr>
        <p:spPr bwMode="auto">
          <a:xfrm>
            <a:off x="2320894" y="3957935"/>
            <a:ext cx="0" cy="1752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18C03C1-95D4-4E03-82D1-1DB9112F09CD}"/>
              </a:ext>
            </a:extLst>
          </p:cNvPr>
          <p:cNvSpPr txBox="1"/>
          <p:nvPr/>
        </p:nvSpPr>
        <p:spPr>
          <a:xfrm>
            <a:off x="1219200" y="5786735"/>
            <a:ext cx="2813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Boolean Expression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21910E1-F54F-478E-8776-6E5A0EA90E51}"/>
              </a:ext>
            </a:extLst>
          </p:cNvPr>
          <p:cNvCxnSpPr/>
          <p:nvPr/>
        </p:nvCxnSpPr>
        <p:spPr bwMode="auto">
          <a:xfrm>
            <a:off x="4267200" y="4415135"/>
            <a:ext cx="14478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D814B43-87C4-462B-951A-530F38F91C6D}"/>
              </a:ext>
            </a:extLst>
          </p:cNvPr>
          <p:cNvCxnSpPr/>
          <p:nvPr/>
        </p:nvCxnSpPr>
        <p:spPr bwMode="auto">
          <a:xfrm>
            <a:off x="5486400" y="4415135"/>
            <a:ext cx="0" cy="1295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4D79CCB-7B2E-4121-BAA3-3C8972A4A2F7}"/>
              </a:ext>
            </a:extLst>
          </p:cNvPr>
          <p:cNvSpPr txBox="1"/>
          <p:nvPr/>
        </p:nvSpPr>
        <p:spPr>
          <a:xfrm>
            <a:off x="4618815" y="5786735"/>
            <a:ext cx="2098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Boolean Value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D33DA82-00AC-4B0E-B7B5-6742872FA112}"/>
              </a:ext>
            </a:extLst>
          </p:cNvPr>
          <p:cNvCxnSpPr>
            <a:stCxn id="5" idx="0"/>
          </p:cNvCxnSpPr>
          <p:nvPr/>
        </p:nvCxnSpPr>
        <p:spPr bwMode="auto">
          <a:xfrm flipV="1">
            <a:off x="5067300" y="2586335"/>
            <a:ext cx="0" cy="762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265DB95-B9CC-436A-9324-FFAEB18798C8}"/>
              </a:ext>
            </a:extLst>
          </p:cNvPr>
          <p:cNvSpPr txBox="1"/>
          <p:nvPr/>
        </p:nvSpPr>
        <p:spPr>
          <a:xfrm>
            <a:off x="3660504" y="1989654"/>
            <a:ext cx="26110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Branch Statement</a:t>
            </a:r>
          </a:p>
        </p:txBody>
      </p:sp>
    </p:spTree>
    <p:extLst>
      <p:ext uri="{BB962C8B-B14F-4D97-AF65-F5344CB8AC3E}">
        <p14:creationId xmlns:p14="http://schemas.microsoft.com/office/powerpoint/2010/main" val="1402730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0CF94-B07F-497D-B6EF-799B245E8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BD385-1F96-44BA-9091-4CBFD7874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2286000"/>
          </a:xfrm>
        </p:spPr>
        <p:txBody>
          <a:bodyPr/>
          <a:lstStyle/>
          <a:p>
            <a:r>
              <a:rPr lang="en-US" dirty="0"/>
              <a:t>Used to check a condition, and the result would be either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dirty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dirty="0"/>
              <a:t> (i.e. </a:t>
            </a:r>
            <a:r>
              <a:rPr lang="en-US" i="1" dirty="0" err="1"/>
              <a:t>boolean</a:t>
            </a:r>
            <a:r>
              <a:rPr lang="en-US" dirty="0"/>
              <a:t>)</a:t>
            </a:r>
          </a:p>
          <a:p>
            <a:r>
              <a:rPr lang="en-US" dirty="0"/>
              <a:t>For example: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9BFB34-FFE8-44A0-ABB2-05C48F7ABDA8}"/>
              </a:ext>
            </a:extLst>
          </p:cNvPr>
          <p:cNvSpPr txBox="1"/>
          <p:nvPr/>
        </p:nvSpPr>
        <p:spPr>
          <a:xfrm>
            <a:off x="2667000" y="4267200"/>
            <a:ext cx="33185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interestRate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== 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7774F2-F787-49C7-B120-B525DB2A609A}"/>
              </a:ext>
            </a:extLst>
          </p:cNvPr>
          <p:cNvSpPr txBox="1"/>
          <p:nvPr/>
        </p:nvSpPr>
        <p:spPr>
          <a:xfrm>
            <a:off x="3312209" y="4953000"/>
            <a:ext cx="2028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radius &gt; 0</a:t>
            </a:r>
          </a:p>
        </p:txBody>
      </p:sp>
    </p:spTree>
    <p:extLst>
      <p:ext uri="{BB962C8B-B14F-4D97-AF65-F5344CB8AC3E}">
        <p14:creationId xmlns:p14="http://schemas.microsoft.com/office/powerpoint/2010/main" val="4086159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58740-B4C1-7044-830E-30BE54120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D5DBB-2368-E644-961D-11DA46FC0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76800"/>
            <a:ext cx="7772400" cy="1447800"/>
          </a:xfrm>
        </p:spPr>
        <p:txBody>
          <a:bodyPr/>
          <a:lstStyle/>
          <a:p>
            <a:r>
              <a:rPr lang="en-US" sz="2800" dirty="0"/>
              <a:t>Notice the difference between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800" dirty="0"/>
              <a:t> and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</a:p>
          <a:p>
            <a:r>
              <a:rPr lang="en-US" sz="2800" dirty="0"/>
              <a:t>In Java, relational operators can only be used on numbers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D4E319D-A54C-C142-B4C3-9BF7DCCF93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609764"/>
              </p:ext>
            </p:extLst>
          </p:nvPr>
        </p:nvGraphicFramePr>
        <p:xfrm>
          <a:off x="1676400" y="1905000"/>
          <a:ext cx="6096000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435353204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1596726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Operator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282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&lt;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Less than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154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&lt;=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Less than or equal 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803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Greater than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485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&gt;=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Greater than or equal 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8813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Equal 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1364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!=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 equal 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19026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0326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21856-4327-4F4A-ABF6-825D6DCB8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Values and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F3DD6-B4A6-4D38-88C9-798FADF34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419600"/>
          </a:xfrm>
        </p:spPr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dirty="0"/>
              <a:t> is a data type just like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</a:p>
          <a:p>
            <a:r>
              <a:rPr lang="en-US" dirty="0"/>
              <a:t>There are only two possible </a:t>
            </a:r>
            <a:r>
              <a:rPr lang="en-US" dirty="0" err="1"/>
              <a:t>boolean</a:t>
            </a:r>
            <a:r>
              <a:rPr lang="en-US" dirty="0"/>
              <a:t> values: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r>
              <a:rPr lang="en-US" dirty="0"/>
              <a:t>Boolean variables can be use to store </a:t>
            </a:r>
            <a:r>
              <a:rPr lang="en-US" dirty="0" err="1"/>
              <a:t>boolean</a:t>
            </a:r>
            <a:r>
              <a:rPr lang="en-US" dirty="0"/>
              <a:t> values (usually the results of some condition checks)</a:t>
            </a:r>
          </a:p>
          <a:p>
            <a:r>
              <a:rPr lang="en-US" dirty="0"/>
              <a:t>Example: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SimpleBooleans.java</a:t>
            </a:r>
          </a:p>
        </p:txBody>
      </p:sp>
    </p:spTree>
    <p:extLst>
      <p:ext uri="{BB962C8B-B14F-4D97-AF65-F5344CB8AC3E}">
        <p14:creationId xmlns:p14="http://schemas.microsoft.com/office/powerpoint/2010/main" val="874848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DD250-E2A8-4EE7-BB3E-BFB399637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Addition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DC0AE-83E0-41FA-A319-E55469A5E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3276600"/>
          </a:xfrm>
        </p:spPr>
        <p:txBody>
          <a:bodyPr/>
          <a:lstStyle/>
          <a:p>
            <a:r>
              <a:rPr lang="en-US" dirty="0"/>
              <a:t>Generate two random numbers between 0 and 10</a:t>
            </a:r>
          </a:p>
          <a:p>
            <a:r>
              <a:rPr lang="en-US" dirty="0"/>
              <a:t>Ask the user to enter the sum of the two numbers</a:t>
            </a:r>
          </a:p>
          <a:p>
            <a:r>
              <a:rPr lang="en-US" dirty="0"/>
              <a:t>Display true or false depending on whether the answer is correct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DA9706-86D7-4706-9FDB-E265C252C19C}"/>
              </a:ext>
            </a:extLst>
          </p:cNvPr>
          <p:cNvSpPr txBox="1"/>
          <p:nvPr/>
        </p:nvSpPr>
        <p:spPr>
          <a:xfrm>
            <a:off x="762000" y="5486400"/>
            <a:ext cx="7654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Use </a:t>
            </a:r>
            <a:r>
              <a:rPr lang="en-US" i="1" dirty="0" err="1">
                <a:hlinkClick r:id="rId2"/>
              </a:rPr>
              <a:t>java.util.Random</a:t>
            </a:r>
            <a:r>
              <a:rPr lang="en-US" i="1" dirty="0"/>
              <a:t> to generate the random numbers</a:t>
            </a:r>
          </a:p>
        </p:txBody>
      </p:sp>
    </p:spTree>
    <p:extLst>
      <p:ext uri="{BB962C8B-B14F-4D97-AF65-F5344CB8AC3E}">
        <p14:creationId xmlns:p14="http://schemas.microsoft.com/office/powerpoint/2010/main" val="3205323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C459B-3470-485A-A5C3-0805E0FA6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Branch Statements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C2C2D0-73D4-422D-A13A-857A1623A097}"/>
              </a:ext>
            </a:extLst>
          </p:cNvPr>
          <p:cNvSpPr txBox="1"/>
          <p:nvPr/>
        </p:nvSpPr>
        <p:spPr>
          <a:xfrm>
            <a:off x="1807229" y="1976735"/>
            <a:ext cx="20104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 statement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9A3DB9-91FE-4B33-A6C9-1A2092714767}"/>
              </a:ext>
            </a:extLst>
          </p:cNvPr>
          <p:cNvSpPr txBox="1"/>
          <p:nvPr/>
        </p:nvSpPr>
        <p:spPr>
          <a:xfrm>
            <a:off x="2302529" y="2662535"/>
            <a:ext cx="1417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condition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225DD7-4983-4DA8-A94C-5DC72DA794FF}"/>
              </a:ext>
            </a:extLst>
          </p:cNvPr>
          <p:cNvSpPr/>
          <p:nvPr/>
        </p:nvSpPr>
        <p:spPr bwMode="auto">
          <a:xfrm>
            <a:off x="2264429" y="2662535"/>
            <a:ext cx="1494152" cy="46166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1366F69-ECA1-4C9A-8DE5-A020FA72DE0F}"/>
              </a:ext>
            </a:extLst>
          </p:cNvPr>
          <p:cNvCxnSpPr>
            <a:cxnSpLocks/>
            <a:stCxn id="7" idx="3"/>
            <a:endCxn id="10" idx="1"/>
          </p:cNvCxnSpPr>
          <p:nvPr/>
        </p:nvCxnSpPr>
        <p:spPr bwMode="auto">
          <a:xfrm>
            <a:off x="3758581" y="2893368"/>
            <a:ext cx="1605267" cy="1344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D3D31750-9446-4785-94C6-588E1BB43748}"/>
              </a:ext>
            </a:extLst>
          </p:cNvPr>
          <p:cNvSpPr/>
          <p:nvPr/>
        </p:nvSpPr>
        <p:spPr bwMode="auto">
          <a:xfrm>
            <a:off x="5363848" y="2675982"/>
            <a:ext cx="1494152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5C4A5C9-FDEE-43F9-BF0F-76F34BD6B48E}"/>
              </a:ext>
            </a:extLst>
          </p:cNvPr>
          <p:cNvSpPr txBox="1"/>
          <p:nvPr/>
        </p:nvSpPr>
        <p:spPr>
          <a:xfrm>
            <a:off x="4131210" y="2493257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6228CCD-CD7F-45E6-A2A7-8367F68B2106}"/>
              </a:ext>
            </a:extLst>
          </p:cNvPr>
          <p:cNvSpPr txBox="1"/>
          <p:nvPr/>
        </p:nvSpPr>
        <p:spPr>
          <a:xfrm>
            <a:off x="1807229" y="3962400"/>
            <a:ext cx="29322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if-else</a:t>
            </a:r>
            <a:r>
              <a:rPr lang="en-US" dirty="0"/>
              <a:t> statement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E05FD5C-F27B-441D-BA14-A24500929F5B}"/>
              </a:ext>
            </a:extLst>
          </p:cNvPr>
          <p:cNvSpPr txBox="1"/>
          <p:nvPr/>
        </p:nvSpPr>
        <p:spPr>
          <a:xfrm>
            <a:off x="2302529" y="5199510"/>
            <a:ext cx="1417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condition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A52199B-B968-4908-ADF9-8555428335B8}"/>
              </a:ext>
            </a:extLst>
          </p:cNvPr>
          <p:cNvSpPr/>
          <p:nvPr/>
        </p:nvSpPr>
        <p:spPr bwMode="auto">
          <a:xfrm>
            <a:off x="2264429" y="5199510"/>
            <a:ext cx="1494152" cy="46166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5C3B468-2CA7-4162-B4FD-11B478B87158}"/>
              </a:ext>
            </a:extLst>
          </p:cNvPr>
          <p:cNvCxnSpPr>
            <a:cxnSpLocks/>
            <a:stCxn id="15" idx="3"/>
            <a:endCxn id="20" idx="1"/>
          </p:cNvCxnSpPr>
          <p:nvPr/>
        </p:nvCxnSpPr>
        <p:spPr bwMode="auto">
          <a:xfrm>
            <a:off x="3758581" y="5430343"/>
            <a:ext cx="1605267" cy="6768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54187DC-8054-4A3E-9A74-C252914CA7A3}"/>
              </a:ext>
            </a:extLst>
          </p:cNvPr>
          <p:cNvSpPr/>
          <p:nvPr/>
        </p:nvSpPr>
        <p:spPr bwMode="auto">
          <a:xfrm>
            <a:off x="5363848" y="4709819"/>
            <a:ext cx="1494152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D6041DA-E225-48F5-9B4E-0333CD5C597A}"/>
              </a:ext>
            </a:extLst>
          </p:cNvPr>
          <p:cNvSpPr txBox="1"/>
          <p:nvPr/>
        </p:nvSpPr>
        <p:spPr>
          <a:xfrm>
            <a:off x="4054266" y="4690068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C4E08B0-4173-4C08-A6E6-1D2657F1BB0E}"/>
              </a:ext>
            </a:extLst>
          </p:cNvPr>
          <p:cNvSpPr/>
          <p:nvPr/>
        </p:nvSpPr>
        <p:spPr bwMode="auto">
          <a:xfrm>
            <a:off x="5363848" y="5876382"/>
            <a:ext cx="1494152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4C0DABA-8427-4314-B8C8-4E120707E390}"/>
              </a:ext>
            </a:extLst>
          </p:cNvPr>
          <p:cNvCxnSpPr>
            <a:stCxn id="15" idx="3"/>
            <a:endCxn id="17" idx="1"/>
          </p:cNvCxnSpPr>
          <p:nvPr/>
        </p:nvCxnSpPr>
        <p:spPr bwMode="auto">
          <a:xfrm flipV="1">
            <a:off x="3758581" y="4940652"/>
            <a:ext cx="1605267" cy="48969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7887834-AB1C-4D68-9B77-E0E41995C794}"/>
              </a:ext>
            </a:extLst>
          </p:cNvPr>
          <p:cNvSpPr txBox="1"/>
          <p:nvPr/>
        </p:nvSpPr>
        <p:spPr>
          <a:xfrm>
            <a:off x="3977322" y="5924490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3864009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74304-803A-49E6-943C-476E49534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B36DB-BC74-4BC8-A3AB-69C997392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05200"/>
            <a:ext cx="7772400" cy="2514600"/>
          </a:xfrm>
        </p:spPr>
        <p:txBody>
          <a:bodyPr/>
          <a:lstStyle/>
          <a:p>
            <a:r>
              <a:rPr lang="en-US" dirty="0"/>
              <a:t>If the </a:t>
            </a:r>
            <a:r>
              <a:rPr lang="en-US" dirty="0" err="1"/>
              <a:t>boolean</a:t>
            </a:r>
            <a:r>
              <a:rPr lang="en-US" dirty="0"/>
              <a:t> expression evaluates to true, execute the statement(s) in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  <a:r>
              <a:rPr lang="en-US" dirty="0"/>
              <a:t> can be omitted if there's only one statement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138265-7BAE-47F4-A601-FA9919231F8D}"/>
              </a:ext>
            </a:extLst>
          </p:cNvPr>
          <p:cNvSpPr/>
          <p:nvPr/>
        </p:nvSpPr>
        <p:spPr>
          <a:xfrm>
            <a:off x="1981200" y="1838235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if (</a:t>
            </a:r>
            <a:r>
              <a:rPr lang="en-US" sz="2800" dirty="0"/>
              <a:t> </a:t>
            </a:r>
            <a:r>
              <a:rPr lang="en-US" sz="2800" i="1" dirty="0" err="1"/>
              <a:t>boolean</a:t>
            </a:r>
            <a:r>
              <a:rPr lang="en-US" sz="2800" i="1" dirty="0"/>
              <a:t>-expression</a:t>
            </a:r>
            <a:r>
              <a:rPr lang="en-US" sz="2800" dirty="0"/>
              <a:t> </a:t>
            </a:r>
            <a:r>
              <a:rPr lang="en-US" sz="2800" b="1" dirty="0">
                <a:solidFill>
                  <a:schemeClr val="tx2"/>
                </a:solidFill>
              </a:rPr>
              <a:t>) {</a:t>
            </a:r>
          </a:p>
          <a:p>
            <a:r>
              <a:rPr lang="en-US" sz="2800" dirty="0"/>
              <a:t>    </a:t>
            </a:r>
            <a:r>
              <a:rPr lang="en-US" sz="2800" i="1" dirty="0"/>
              <a:t>statement(s);</a:t>
            </a:r>
          </a:p>
          <a:p>
            <a:r>
              <a:rPr lang="en-US" sz="2800" b="1" dirty="0">
                <a:solidFill>
                  <a:schemeClr val="tx2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11277948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5255</TotalTime>
  <Words>510</Words>
  <Application>Microsoft Macintosh PowerPoint</Application>
  <PresentationFormat>On-screen Show (4:3)</PresentationFormat>
  <Paragraphs>105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Courier New</vt:lpstr>
      <vt:lpstr>Tahoma</vt:lpstr>
      <vt:lpstr>Wingdings</vt:lpstr>
      <vt:lpstr>Blueprint</vt:lpstr>
      <vt:lpstr>CS2011 Introduction to Programming I Selections (I)</vt:lpstr>
      <vt:lpstr>Mortgage Calculator Revisited</vt:lpstr>
      <vt:lpstr>What's Needed in a Programming Language</vt:lpstr>
      <vt:lpstr>Boolean Expressions</vt:lpstr>
      <vt:lpstr>Relational Operators</vt:lpstr>
      <vt:lpstr>Boolean Values and Variables</vt:lpstr>
      <vt:lpstr>Example: Addition Quiz</vt:lpstr>
      <vt:lpstr>Branch Statements</vt:lpstr>
      <vt:lpstr>if statement</vt:lpstr>
      <vt:lpstr>If-else statement</vt:lpstr>
      <vt:lpstr>Examples</vt:lpstr>
      <vt:lpstr>Check Multiple Conditions</vt:lpstr>
      <vt:lpstr>Use Nested if-else Statements</vt:lpstr>
    </vt:vector>
  </TitlesOfParts>
  <Company>University of California, Santa Barbara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 Java Programming Basic Language Features</dc:title>
  <dc:creator>cysun</dc:creator>
  <cp:lastModifiedBy>Sun, Chengyu</cp:lastModifiedBy>
  <cp:revision>390</cp:revision>
  <cp:lastPrinted>1601-01-01T00:00:00Z</cp:lastPrinted>
  <dcterms:created xsi:type="dcterms:W3CDTF">2003-06-24T23:22:57Z</dcterms:created>
  <dcterms:modified xsi:type="dcterms:W3CDTF">2018-09-05T17:16:11Z</dcterms:modified>
</cp:coreProperties>
</file>