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0" r:id="rId3"/>
    <p:sldId id="358" r:id="rId4"/>
    <p:sldId id="359" r:id="rId5"/>
    <p:sldId id="369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77"/>
    <p:restoredTop sz="93651" autoAdjust="0"/>
  </p:normalViewPr>
  <p:slideViewPr>
    <p:cSldViewPr>
      <p:cViewPr varScale="1">
        <p:scale>
          <a:sx n="90" d="100"/>
          <a:sy n="90" d="100"/>
        </p:scale>
        <p:origin x="12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B67A9-4F22-45F6-8BC9-60E885F63B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5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rtgage_calculator#Monthly_payment_formul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util/Random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Selections (I)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4304-803A-49E6-943C-476E4953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36DB-BC74-4BC8-A3AB-69C997392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7200"/>
            <a:ext cx="7772400" cy="2438400"/>
          </a:xfrm>
        </p:spPr>
        <p:txBody>
          <a:bodyPr/>
          <a:lstStyle/>
          <a:p>
            <a:r>
              <a:rPr lang="en-US" sz="2400" dirty="0"/>
              <a:t>If the </a:t>
            </a:r>
            <a:r>
              <a:rPr lang="en-US" sz="2400" dirty="0" err="1"/>
              <a:t>boolean</a:t>
            </a:r>
            <a:r>
              <a:rPr lang="en-US" sz="2400" dirty="0"/>
              <a:t> expression evaluates to true, execute the statement(s) 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400" dirty="0">
                <a:cs typeface="Courier New" panose="02070309020205020404" pitchFamily="49" charset="0"/>
              </a:rPr>
              <a:t> after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cs typeface="Courier New" panose="02070309020205020404" pitchFamily="49" charset="0"/>
              </a:rPr>
              <a:t> (a.k.a. </a:t>
            </a:r>
            <a:r>
              <a:rPr lang="en-US" sz="2400" i="1" dirty="0">
                <a:cs typeface="Courier New" panose="02070309020205020404" pitchFamily="49" charset="0"/>
              </a:rPr>
              <a:t>the if block</a:t>
            </a:r>
            <a:r>
              <a:rPr lang="en-US" sz="2400" dirty="0">
                <a:cs typeface="Courier New" panose="02070309020205020404" pitchFamily="49" charset="0"/>
              </a:rPr>
              <a:t>), otherwise execute the statements 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400" dirty="0">
                <a:cs typeface="Courier New" panose="02070309020205020404" pitchFamily="49" charset="0"/>
              </a:rPr>
              <a:t> after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dirty="0">
                <a:cs typeface="Courier New" panose="02070309020205020404" pitchFamily="49" charset="0"/>
              </a:rPr>
              <a:t> (a.k.a. </a:t>
            </a:r>
            <a:r>
              <a:rPr lang="en-US" sz="2400" i="1" dirty="0">
                <a:cs typeface="Courier New" panose="02070309020205020404" pitchFamily="49" charset="0"/>
              </a:rPr>
              <a:t>the else block</a:t>
            </a:r>
            <a:r>
              <a:rPr lang="en-US" sz="2400" dirty="0"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400" dirty="0"/>
              <a:t> can be omitted if there's only one statement in the block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38265-7BAE-47F4-A601-FA9919231F8D}"/>
              </a:ext>
            </a:extLst>
          </p:cNvPr>
          <p:cNvSpPr/>
          <p:nvPr/>
        </p:nvSpPr>
        <p:spPr>
          <a:xfrm>
            <a:off x="1981200" y="18382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if (</a:t>
            </a:r>
            <a:r>
              <a:rPr lang="en-US" dirty="0"/>
              <a:t> </a:t>
            </a:r>
            <a:r>
              <a:rPr lang="en-US" i="1" dirty="0" err="1"/>
              <a:t>boolean</a:t>
            </a:r>
            <a:r>
              <a:rPr lang="en-US" i="1" dirty="0"/>
              <a:t>-expression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) {</a:t>
            </a:r>
          </a:p>
          <a:p>
            <a:r>
              <a:rPr lang="en-US" dirty="0"/>
              <a:t>    </a:t>
            </a:r>
            <a:r>
              <a:rPr lang="en-US" i="1" dirty="0"/>
              <a:t>statement(s);</a:t>
            </a:r>
          </a:p>
          <a:p>
            <a:r>
              <a:rPr lang="en-US" b="1" dirty="0">
                <a:solidFill>
                  <a:schemeClr val="tx2"/>
                </a:solidFill>
              </a:rPr>
              <a:t>}</a:t>
            </a:r>
          </a:p>
          <a:p>
            <a:r>
              <a:rPr lang="en-US" b="1" dirty="0">
                <a:solidFill>
                  <a:schemeClr val="tx2"/>
                </a:solidFill>
              </a:rPr>
              <a:t>else {</a:t>
            </a:r>
          </a:p>
          <a:p>
            <a:r>
              <a:rPr lang="en-US" i="1" dirty="0"/>
              <a:t>    statement(s);</a:t>
            </a:r>
          </a:p>
          <a:p>
            <a:r>
              <a:rPr lang="en-US" b="1" dirty="0">
                <a:solidFill>
                  <a:schemeClr val="tx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288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20C58-2476-490F-87AC-D37DA44C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84697-B215-4472-8E8B-34CDDDF5F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</a:t>
            </a:r>
            <a:r>
              <a:rPr lang="en-US" dirty="0">
                <a:cs typeface="Courier New" panose="02070309020205020404" pitchFamily="49" charset="0"/>
              </a:rPr>
              <a:t>Addition Quiz</a:t>
            </a:r>
            <a:r>
              <a:rPr lang="en-US" dirty="0"/>
              <a:t> so it display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correct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incorrect</a:t>
            </a:r>
            <a:r>
              <a:rPr lang="en-US" dirty="0"/>
              <a:t> 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/>
              <a:t> statement</a:t>
            </a:r>
          </a:p>
          <a:p>
            <a:r>
              <a:rPr lang="en-US" dirty="0"/>
              <a:t>Modify </a:t>
            </a:r>
            <a:r>
              <a:rPr lang="en-US" dirty="0">
                <a:cs typeface="Courier New" panose="02070309020205020404" pitchFamily="49" charset="0"/>
              </a:rPr>
              <a:t>Mortgage Calculator</a:t>
            </a:r>
            <a:r>
              <a:rPr lang="en-US" dirty="0"/>
              <a:t> to handle the case where the interest rate is 0 </a:t>
            </a:r>
          </a:p>
        </p:txBody>
      </p:sp>
    </p:spTree>
    <p:extLst>
      <p:ext uri="{BB962C8B-B14F-4D97-AF65-F5344CB8AC3E}">
        <p14:creationId xmlns:p14="http://schemas.microsoft.com/office/powerpoint/2010/main" val="1904038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CEFFE-3694-4F34-9EE7-A72F2CAF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Multiple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8CFF-9600-4F45-8F5D-000423C5D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6858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LetterGrade.java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271EC3-E910-4E8E-9CCE-C6FAE232C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13923"/>
              </p:ext>
            </p:extLst>
          </p:nvPr>
        </p:nvGraphicFramePr>
        <p:xfrm>
          <a:off x="2057400" y="2895600"/>
          <a:ext cx="44958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138586868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40619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Letter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7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score &gt;=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84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&lt;= score &lt;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32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70 &lt;= score &lt;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195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&lt;= score &lt;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57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score &lt;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0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29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7A9B7-AE01-4AD0-BD32-93C5A697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Nested if-else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A6ACF-ECF1-453D-8E53-874B12A3D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209800"/>
          </a:xfrm>
        </p:spPr>
        <p:txBody>
          <a:bodyPr/>
          <a:lstStyle/>
          <a:p>
            <a:r>
              <a:rPr lang="en-US" dirty="0"/>
              <a:t>Write proper conditions</a:t>
            </a:r>
          </a:p>
          <a:p>
            <a:pPr lvl="1"/>
            <a:r>
              <a:rPr lang="en-US" dirty="0"/>
              <a:t>Understand that certain conditions are already met when we get to the else block</a:t>
            </a:r>
          </a:p>
          <a:p>
            <a:r>
              <a:rPr lang="en-US" dirty="0"/>
              <a:t>Use proper syntax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2311A-08F6-479F-8FFB-9D06D6495774}"/>
              </a:ext>
            </a:extLst>
          </p:cNvPr>
          <p:cNvSpPr txBox="1"/>
          <p:nvPr/>
        </p:nvSpPr>
        <p:spPr>
          <a:xfrm>
            <a:off x="1702760" y="4244876"/>
            <a:ext cx="14750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else{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F89C74-EE73-46F5-AF42-43D3881E0502}"/>
              </a:ext>
            </a:extLst>
          </p:cNvPr>
          <p:cNvSpPr txBox="1"/>
          <p:nvPr/>
        </p:nvSpPr>
        <p:spPr>
          <a:xfrm>
            <a:off x="4648200" y="4244876"/>
            <a:ext cx="20281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EE70F62-05DB-4150-8BF1-FEB20BE4EE99}"/>
              </a:ext>
            </a:extLst>
          </p:cNvPr>
          <p:cNvSpPr/>
          <p:nvPr/>
        </p:nvSpPr>
        <p:spPr bwMode="auto">
          <a:xfrm>
            <a:off x="3771900" y="4800600"/>
            <a:ext cx="457200" cy="3048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9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EC219-39C2-A541-BC86-AEB6EE54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Mortgage Calculator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2380-C4AE-B64D-94C6-0BC0483EA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752600"/>
          </a:xfrm>
        </p:spPr>
        <p:txBody>
          <a:bodyPr/>
          <a:lstStyle/>
          <a:p>
            <a:r>
              <a:rPr lang="en-US" dirty="0">
                <a:hlinkClick r:id="rId2"/>
              </a:rPr>
              <a:t>The formula</a:t>
            </a:r>
            <a:endParaRPr lang="en-US" dirty="0"/>
          </a:p>
          <a:p>
            <a:r>
              <a:rPr lang="en-US" dirty="0"/>
              <a:t>How do we include the case where monthly interests rate is 0?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35F9B-D919-4122-8205-24DD41B9735D}"/>
              </a:ext>
            </a:extLst>
          </p:cNvPr>
          <p:cNvSpPr txBox="1"/>
          <p:nvPr/>
        </p:nvSpPr>
        <p:spPr>
          <a:xfrm>
            <a:off x="1600200" y="3962400"/>
            <a:ext cx="560390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Check if the interest rate entered is 0,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and based on the result, select different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part of the program to execute.</a:t>
            </a:r>
          </a:p>
        </p:txBody>
      </p:sp>
    </p:spTree>
    <p:extLst>
      <p:ext uri="{BB962C8B-B14F-4D97-AF65-F5344CB8AC3E}">
        <p14:creationId xmlns:p14="http://schemas.microsoft.com/office/powerpoint/2010/main" val="307193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AE237-2588-49F7-82D4-D2D32628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Needed in a Programming Language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89434E-4A44-462D-8616-FB736D3B9D66}"/>
              </a:ext>
            </a:extLst>
          </p:cNvPr>
          <p:cNvSpPr txBox="1"/>
          <p:nvPr/>
        </p:nvSpPr>
        <p:spPr>
          <a:xfrm>
            <a:off x="2320894" y="3500735"/>
            <a:ext cx="560390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Check if the interest rate entered is 0,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and based on the result, select different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part of the program to execute.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244A9D-83DD-4E85-8A90-F1E8CFA19D7C}"/>
              </a:ext>
            </a:extLst>
          </p:cNvPr>
          <p:cNvSpPr/>
          <p:nvPr/>
        </p:nvSpPr>
        <p:spPr bwMode="auto">
          <a:xfrm>
            <a:off x="2057400" y="3348335"/>
            <a:ext cx="60198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F823E6A-8B96-4453-AADD-97ED0C4F6C4F}"/>
              </a:ext>
            </a:extLst>
          </p:cNvPr>
          <p:cNvCxnSpPr>
            <a:cxnSpLocks/>
          </p:cNvCxnSpPr>
          <p:nvPr/>
        </p:nvCxnSpPr>
        <p:spPr bwMode="auto">
          <a:xfrm>
            <a:off x="2320894" y="3957935"/>
            <a:ext cx="52991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B5193F-0A5C-46B0-BD71-D9137F46D871}"/>
              </a:ext>
            </a:extLst>
          </p:cNvPr>
          <p:cNvCxnSpPr>
            <a:cxnSpLocks/>
          </p:cNvCxnSpPr>
          <p:nvPr/>
        </p:nvCxnSpPr>
        <p:spPr bwMode="auto">
          <a:xfrm>
            <a:off x="2320894" y="3957935"/>
            <a:ext cx="0" cy="175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18C03C1-95D4-4E03-82D1-1DB9112F09CD}"/>
              </a:ext>
            </a:extLst>
          </p:cNvPr>
          <p:cNvSpPr txBox="1"/>
          <p:nvPr/>
        </p:nvSpPr>
        <p:spPr>
          <a:xfrm>
            <a:off x="1219200" y="5786735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Boolean Expression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1910E1-F54F-478E-8776-6E5A0EA90E51}"/>
              </a:ext>
            </a:extLst>
          </p:cNvPr>
          <p:cNvCxnSpPr/>
          <p:nvPr/>
        </p:nvCxnSpPr>
        <p:spPr bwMode="auto">
          <a:xfrm>
            <a:off x="4267200" y="4415135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814B43-87C4-462B-951A-530F38F91C6D}"/>
              </a:ext>
            </a:extLst>
          </p:cNvPr>
          <p:cNvCxnSpPr/>
          <p:nvPr/>
        </p:nvCxnSpPr>
        <p:spPr bwMode="auto">
          <a:xfrm>
            <a:off x="5486400" y="4415135"/>
            <a:ext cx="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4D79CCB-7B2E-4121-BAA3-3C8972A4A2F7}"/>
              </a:ext>
            </a:extLst>
          </p:cNvPr>
          <p:cNvSpPr txBox="1"/>
          <p:nvPr/>
        </p:nvSpPr>
        <p:spPr>
          <a:xfrm>
            <a:off x="4618815" y="5786735"/>
            <a:ext cx="2098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Boolean Value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D33DA82-00AC-4B0E-B7B5-6742872FA112}"/>
              </a:ext>
            </a:extLst>
          </p:cNvPr>
          <p:cNvCxnSpPr>
            <a:stCxn id="5" idx="0"/>
          </p:cNvCxnSpPr>
          <p:nvPr/>
        </p:nvCxnSpPr>
        <p:spPr bwMode="auto">
          <a:xfrm flipV="1">
            <a:off x="5067300" y="2586335"/>
            <a:ext cx="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265DB95-B9CC-436A-9324-FFAEB18798C8}"/>
              </a:ext>
            </a:extLst>
          </p:cNvPr>
          <p:cNvSpPr txBox="1"/>
          <p:nvPr/>
        </p:nvSpPr>
        <p:spPr>
          <a:xfrm>
            <a:off x="3660504" y="1989654"/>
            <a:ext cx="2611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Branch Statement</a:t>
            </a:r>
          </a:p>
        </p:txBody>
      </p:sp>
    </p:spTree>
    <p:extLst>
      <p:ext uri="{BB962C8B-B14F-4D97-AF65-F5344CB8AC3E}">
        <p14:creationId xmlns:p14="http://schemas.microsoft.com/office/powerpoint/2010/main" val="140273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CF94-B07F-497D-B6EF-799B245E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BD385-1F96-44BA-9091-4CBFD7874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286000"/>
          </a:xfrm>
        </p:spPr>
        <p:txBody>
          <a:bodyPr/>
          <a:lstStyle/>
          <a:p>
            <a:r>
              <a:rPr lang="en-US" dirty="0"/>
              <a:t>Used to check a condition, and the result would be either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(i.e. </a:t>
            </a:r>
            <a:r>
              <a:rPr lang="en-US" i="1" dirty="0" err="1"/>
              <a:t>boolean</a:t>
            </a:r>
            <a:r>
              <a:rPr lang="en-US" dirty="0"/>
              <a:t>)</a:t>
            </a:r>
          </a:p>
          <a:p>
            <a:r>
              <a:rPr lang="en-US" dirty="0"/>
              <a:t>For 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9BFB34-FFE8-44A0-ABB2-05C48F7ABDA8}"/>
              </a:ext>
            </a:extLst>
          </p:cNvPr>
          <p:cNvSpPr txBox="1"/>
          <p:nvPr/>
        </p:nvSpPr>
        <p:spPr>
          <a:xfrm>
            <a:off x="2667000" y="4267200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774F2-F787-49C7-B120-B525DB2A609A}"/>
              </a:ext>
            </a:extLst>
          </p:cNvPr>
          <p:cNvSpPr txBox="1"/>
          <p:nvPr/>
        </p:nvSpPr>
        <p:spPr>
          <a:xfrm>
            <a:off x="3312209" y="4953000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radius &gt; 0</a:t>
            </a:r>
          </a:p>
        </p:txBody>
      </p:sp>
    </p:spTree>
    <p:extLst>
      <p:ext uri="{BB962C8B-B14F-4D97-AF65-F5344CB8AC3E}">
        <p14:creationId xmlns:p14="http://schemas.microsoft.com/office/powerpoint/2010/main" val="408615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58740-B4C1-7044-830E-30BE5412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D5DBB-2368-E644-961D-11DA46FC0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447800"/>
          </a:xfrm>
        </p:spPr>
        <p:txBody>
          <a:bodyPr/>
          <a:lstStyle/>
          <a:p>
            <a:r>
              <a:rPr lang="en-US" sz="2800" dirty="0"/>
              <a:t>Notice the difference between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/>
              <a:t> and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r>
              <a:rPr lang="en-US" sz="2800" dirty="0"/>
              <a:t>In Java, relational operators can only be used on numbers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4E319D-A54C-C142-B4C3-9BF7DCCF9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09764"/>
              </p:ext>
            </p:extLst>
          </p:nvPr>
        </p:nvGraphicFramePr>
        <p:xfrm>
          <a:off x="1676400" y="1905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3535320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59672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8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54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than or 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803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8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Greater than or 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81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64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90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2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21856-4327-4F4A-ABF6-825D6DCB8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Values and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3DD6-B4A6-4D38-88C9-798FADF34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196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/>
              <a:t> is a data type just 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r>
              <a:rPr lang="en-US" dirty="0"/>
              <a:t>There are only two possible </a:t>
            </a:r>
            <a:r>
              <a:rPr lang="en-US" dirty="0" err="1"/>
              <a:t>boolean</a:t>
            </a:r>
            <a:r>
              <a:rPr lang="en-US" dirty="0"/>
              <a:t> values: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dirty="0"/>
              <a:t>Boolean variables can be use to store </a:t>
            </a:r>
            <a:r>
              <a:rPr lang="en-US" dirty="0" err="1"/>
              <a:t>boolean</a:t>
            </a:r>
            <a:r>
              <a:rPr lang="en-US" dirty="0"/>
              <a:t> values (usually the results of some condition checks)</a:t>
            </a:r>
          </a:p>
          <a:p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SimpleBooleans.java</a:t>
            </a:r>
          </a:p>
        </p:txBody>
      </p:sp>
    </p:spTree>
    <p:extLst>
      <p:ext uri="{BB962C8B-B14F-4D97-AF65-F5344CB8AC3E}">
        <p14:creationId xmlns:p14="http://schemas.microsoft.com/office/powerpoint/2010/main" val="87484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DD250-E2A8-4EE7-BB3E-BFB39963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Addition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DC0AE-83E0-41FA-A319-E55469A5E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3276600"/>
          </a:xfrm>
        </p:spPr>
        <p:txBody>
          <a:bodyPr/>
          <a:lstStyle/>
          <a:p>
            <a:r>
              <a:rPr lang="en-US" dirty="0"/>
              <a:t>Generate two random numbers between 0 and 10</a:t>
            </a:r>
          </a:p>
          <a:p>
            <a:r>
              <a:rPr lang="en-US" dirty="0"/>
              <a:t>Ask the user to enter the sum of the two numbers</a:t>
            </a:r>
          </a:p>
          <a:p>
            <a:r>
              <a:rPr lang="en-US" dirty="0"/>
              <a:t>Display true or false depending on whether the answer is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A9706-86D7-4706-9FDB-E265C252C19C}"/>
              </a:ext>
            </a:extLst>
          </p:cNvPr>
          <p:cNvSpPr txBox="1"/>
          <p:nvPr/>
        </p:nvSpPr>
        <p:spPr>
          <a:xfrm>
            <a:off x="762000" y="5486400"/>
            <a:ext cx="765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Use </a:t>
            </a:r>
            <a:r>
              <a:rPr lang="en-US" i="1" dirty="0" err="1">
                <a:hlinkClick r:id="rId2"/>
              </a:rPr>
              <a:t>java.util.Random</a:t>
            </a:r>
            <a:r>
              <a:rPr lang="en-US" i="1" dirty="0"/>
              <a:t> to generate the random numbers</a:t>
            </a:r>
          </a:p>
        </p:txBody>
      </p:sp>
    </p:spTree>
    <p:extLst>
      <p:ext uri="{BB962C8B-B14F-4D97-AF65-F5344CB8AC3E}">
        <p14:creationId xmlns:p14="http://schemas.microsoft.com/office/powerpoint/2010/main" val="320532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459B-3470-485A-A5C3-0805E0FA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Statements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C2C2D0-73D4-422D-A13A-857A1623A097}"/>
              </a:ext>
            </a:extLst>
          </p:cNvPr>
          <p:cNvSpPr txBox="1"/>
          <p:nvPr/>
        </p:nvSpPr>
        <p:spPr>
          <a:xfrm>
            <a:off x="1807229" y="1976735"/>
            <a:ext cx="20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A3DB9-91FE-4B33-A6C9-1A2092714767}"/>
              </a:ext>
            </a:extLst>
          </p:cNvPr>
          <p:cNvSpPr txBox="1"/>
          <p:nvPr/>
        </p:nvSpPr>
        <p:spPr>
          <a:xfrm>
            <a:off x="2302529" y="2662535"/>
            <a:ext cx="141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225DD7-4983-4DA8-A94C-5DC72DA794FF}"/>
              </a:ext>
            </a:extLst>
          </p:cNvPr>
          <p:cNvSpPr/>
          <p:nvPr/>
        </p:nvSpPr>
        <p:spPr bwMode="auto">
          <a:xfrm>
            <a:off x="2264429" y="2662535"/>
            <a:ext cx="1494152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366F69-ECA1-4C9A-8DE5-A020FA72DE0F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 bwMode="auto">
          <a:xfrm>
            <a:off x="3758581" y="2893368"/>
            <a:ext cx="1605267" cy="134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3D31750-9446-4785-94C6-588E1BB43748}"/>
              </a:ext>
            </a:extLst>
          </p:cNvPr>
          <p:cNvSpPr/>
          <p:nvPr/>
        </p:nvSpPr>
        <p:spPr bwMode="auto">
          <a:xfrm>
            <a:off x="5363848" y="2675982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C4A5C9-FDEE-43F9-BF0F-76F34BD6B48E}"/>
              </a:ext>
            </a:extLst>
          </p:cNvPr>
          <p:cNvSpPr txBox="1"/>
          <p:nvPr/>
        </p:nvSpPr>
        <p:spPr>
          <a:xfrm>
            <a:off x="4131210" y="2493257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228CCD-CD7F-45E6-A2A7-8367F68B2106}"/>
              </a:ext>
            </a:extLst>
          </p:cNvPr>
          <p:cNvSpPr txBox="1"/>
          <p:nvPr/>
        </p:nvSpPr>
        <p:spPr>
          <a:xfrm>
            <a:off x="1807229" y="3962400"/>
            <a:ext cx="2932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/>
              <a:t>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05FD5C-F27B-441D-BA14-A24500929F5B}"/>
              </a:ext>
            </a:extLst>
          </p:cNvPr>
          <p:cNvSpPr txBox="1"/>
          <p:nvPr/>
        </p:nvSpPr>
        <p:spPr>
          <a:xfrm>
            <a:off x="2302529" y="5199510"/>
            <a:ext cx="141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condition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52199B-B968-4908-ADF9-8555428335B8}"/>
              </a:ext>
            </a:extLst>
          </p:cNvPr>
          <p:cNvSpPr/>
          <p:nvPr/>
        </p:nvSpPr>
        <p:spPr bwMode="auto">
          <a:xfrm>
            <a:off x="2264429" y="5199510"/>
            <a:ext cx="1494152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C3B468-2CA7-4162-B4FD-11B478B87158}"/>
              </a:ext>
            </a:extLst>
          </p:cNvPr>
          <p:cNvCxnSpPr>
            <a:cxnSpLocks/>
            <a:stCxn id="15" idx="3"/>
            <a:endCxn id="20" idx="1"/>
          </p:cNvCxnSpPr>
          <p:nvPr/>
        </p:nvCxnSpPr>
        <p:spPr bwMode="auto">
          <a:xfrm>
            <a:off x="3758581" y="5430343"/>
            <a:ext cx="1605267" cy="6768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54187DC-8054-4A3E-9A74-C252914CA7A3}"/>
              </a:ext>
            </a:extLst>
          </p:cNvPr>
          <p:cNvSpPr/>
          <p:nvPr/>
        </p:nvSpPr>
        <p:spPr bwMode="auto">
          <a:xfrm>
            <a:off x="5363848" y="4709819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6041DA-E225-48F5-9B4E-0333CD5C597A}"/>
              </a:ext>
            </a:extLst>
          </p:cNvPr>
          <p:cNvSpPr txBox="1"/>
          <p:nvPr/>
        </p:nvSpPr>
        <p:spPr>
          <a:xfrm>
            <a:off x="4054266" y="4690068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4E08B0-4173-4C08-A6E6-1D2657F1BB0E}"/>
              </a:ext>
            </a:extLst>
          </p:cNvPr>
          <p:cNvSpPr/>
          <p:nvPr/>
        </p:nvSpPr>
        <p:spPr bwMode="auto">
          <a:xfrm>
            <a:off x="5363848" y="5876382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4C0DABA-8427-4314-B8C8-4E120707E390}"/>
              </a:ext>
            </a:extLst>
          </p:cNvPr>
          <p:cNvCxnSpPr>
            <a:stCxn id="15" idx="3"/>
            <a:endCxn id="17" idx="1"/>
          </p:cNvCxnSpPr>
          <p:nvPr/>
        </p:nvCxnSpPr>
        <p:spPr bwMode="auto">
          <a:xfrm flipV="1">
            <a:off x="3758581" y="4940652"/>
            <a:ext cx="1605267" cy="489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7887834-AB1C-4D68-9B77-E0E41995C794}"/>
              </a:ext>
            </a:extLst>
          </p:cNvPr>
          <p:cNvSpPr txBox="1"/>
          <p:nvPr/>
        </p:nvSpPr>
        <p:spPr>
          <a:xfrm>
            <a:off x="3977322" y="59244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86400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4304-803A-49E6-943C-476E4953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36DB-BC74-4BC8-A3AB-69C997392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05200"/>
            <a:ext cx="7772400" cy="2514600"/>
          </a:xfrm>
        </p:spPr>
        <p:txBody>
          <a:bodyPr/>
          <a:lstStyle/>
          <a:p>
            <a:r>
              <a:rPr lang="en-US" dirty="0"/>
              <a:t>If the </a:t>
            </a:r>
            <a:r>
              <a:rPr lang="en-US" dirty="0" err="1"/>
              <a:t>boolean</a:t>
            </a:r>
            <a:r>
              <a:rPr lang="en-US" dirty="0"/>
              <a:t> expression evaluates to true, execute the statement(s)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/>
              <a:t> can be omitted if there's only one statement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38265-7BAE-47F4-A601-FA9919231F8D}"/>
              </a:ext>
            </a:extLst>
          </p:cNvPr>
          <p:cNvSpPr/>
          <p:nvPr/>
        </p:nvSpPr>
        <p:spPr>
          <a:xfrm>
            <a:off x="1981200" y="18382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if (</a:t>
            </a:r>
            <a:r>
              <a:rPr lang="en-US" sz="2800" dirty="0"/>
              <a:t> </a:t>
            </a:r>
            <a:r>
              <a:rPr lang="en-US" sz="2800" i="1" dirty="0" err="1"/>
              <a:t>boolean</a:t>
            </a:r>
            <a:r>
              <a:rPr lang="en-US" sz="2800" i="1" dirty="0"/>
              <a:t>-expression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tx2"/>
                </a:solidFill>
              </a:rPr>
              <a:t>) {</a:t>
            </a:r>
          </a:p>
          <a:p>
            <a:r>
              <a:rPr lang="en-US" sz="2800" dirty="0"/>
              <a:t>    </a:t>
            </a:r>
            <a:r>
              <a:rPr lang="en-US" sz="2800" i="1" dirty="0"/>
              <a:t>statement(s);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1277948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5255</TotalTime>
  <Words>510</Words>
  <Application>Microsoft Macintosh PowerPoint</Application>
  <PresentationFormat>On-screen Show (4:3)</PresentationFormat>
  <Paragraphs>105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Courier New</vt:lpstr>
      <vt:lpstr>Tahoma</vt:lpstr>
      <vt:lpstr>Wingdings</vt:lpstr>
      <vt:lpstr>Blueprint</vt:lpstr>
      <vt:lpstr>CS2011 Introduction to Programming I Selections (I)</vt:lpstr>
      <vt:lpstr>Mortgage Calculator Revisited</vt:lpstr>
      <vt:lpstr>What's Needed in a Programming Language</vt:lpstr>
      <vt:lpstr>Boolean Expressions</vt:lpstr>
      <vt:lpstr>Relational Operators</vt:lpstr>
      <vt:lpstr>Boolean Values and Variables</vt:lpstr>
      <vt:lpstr>Example: Addition Quiz</vt:lpstr>
      <vt:lpstr>Branch Statements</vt:lpstr>
      <vt:lpstr>if statement</vt:lpstr>
      <vt:lpstr>If-else statement</vt:lpstr>
      <vt:lpstr>Examples</vt:lpstr>
      <vt:lpstr>Check Multiple Conditions</vt:lpstr>
      <vt:lpstr>Use Nested if-else Statements</vt:lpstr>
    </vt:vector>
  </TitlesOfParts>
  <Company>University of California, Santa Barbara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390</cp:revision>
  <cp:lastPrinted>1601-01-01T00:00:00Z</cp:lastPrinted>
  <dcterms:created xsi:type="dcterms:W3CDTF">2003-06-24T23:22:57Z</dcterms:created>
  <dcterms:modified xsi:type="dcterms:W3CDTF">2018-09-05T17:16:11Z</dcterms:modified>
</cp:coreProperties>
</file>