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handoutMasterIdLst>
    <p:handoutMasterId r:id="rId40"/>
  </p:handout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73" r:id="rId9"/>
    <p:sldId id="265" r:id="rId10"/>
    <p:sldId id="266" r:id="rId11"/>
    <p:sldId id="269" r:id="rId12"/>
    <p:sldId id="270" r:id="rId13"/>
    <p:sldId id="271" r:id="rId14"/>
    <p:sldId id="274" r:id="rId15"/>
    <p:sldId id="282" r:id="rId16"/>
    <p:sldId id="276" r:id="rId17"/>
    <p:sldId id="341" r:id="rId18"/>
    <p:sldId id="277" r:id="rId19"/>
    <p:sldId id="278" r:id="rId20"/>
    <p:sldId id="280" r:id="rId21"/>
    <p:sldId id="342" r:id="rId22"/>
    <p:sldId id="275" r:id="rId23"/>
    <p:sldId id="281" r:id="rId24"/>
    <p:sldId id="327" r:id="rId25"/>
    <p:sldId id="328" r:id="rId26"/>
    <p:sldId id="283" r:id="rId27"/>
    <p:sldId id="329" r:id="rId28"/>
    <p:sldId id="330" r:id="rId29"/>
    <p:sldId id="331" r:id="rId30"/>
    <p:sldId id="332" r:id="rId31"/>
    <p:sldId id="333" r:id="rId32"/>
    <p:sldId id="334" r:id="rId33"/>
    <p:sldId id="336" r:id="rId34"/>
    <p:sldId id="337" r:id="rId35"/>
    <p:sldId id="325" r:id="rId36"/>
    <p:sldId id="339" r:id="rId37"/>
    <p:sldId id="340" r:id="rId38"/>
    <p:sldId id="357" r:id="rId39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200"/>
    <p:restoredTop sz="93692" autoAdjust="0"/>
  </p:normalViewPr>
  <p:slideViewPr>
    <p:cSldViewPr>
      <p:cViewPr varScale="1">
        <p:scale>
          <a:sx n="66" d="100"/>
          <a:sy n="66" d="100"/>
        </p:scale>
        <p:origin x="784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36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3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>
            <a:extLst>
              <a:ext uri="{FF2B5EF4-FFF2-40B4-BE49-F238E27FC236}">
                <a16:creationId xmlns:a16="http://schemas.microsoft.com/office/drawing/2014/main" id="{0D7BDCA4-2C57-41D9-9FC6-87B59A539DC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05" tIns="47551" rIns="95105" bIns="47551" numCol="1" anchor="t" anchorCtr="0" compatLnSpc="1">
            <a:prstTxWarp prst="textNoShape">
              <a:avLst/>
            </a:prstTxWarp>
          </a:bodyPr>
          <a:lstStyle>
            <a:lvl1pPr defTabSz="950704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3" name="Rectangle 3">
            <a:extLst>
              <a:ext uri="{FF2B5EF4-FFF2-40B4-BE49-F238E27FC236}">
                <a16:creationId xmlns:a16="http://schemas.microsoft.com/office/drawing/2014/main" id="{55420677-0FEC-4065-B0AE-8FB0EAA361D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05" tIns="47551" rIns="95105" bIns="47551" numCol="1" anchor="t" anchorCtr="0" compatLnSpc="1">
            <a:prstTxWarp prst="textNoShape">
              <a:avLst/>
            </a:prstTxWarp>
          </a:bodyPr>
          <a:lstStyle>
            <a:lvl1pPr algn="r" defTabSz="950704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4" name="Rectangle 4">
            <a:extLst>
              <a:ext uri="{FF2B5EF4-FFF2-40B4-BE49-F238E27FC236}">
                <a16:creationId xmlns:a16="http://schemas.microsoft.com/office/drawing/2014/main" id="{4D967090-9E4D-4935-9667-87F8153F33FD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05" tIns="47551" rIns="95105" bIns="47551" numCol="1" anchor="b" anchorCtr="0" compatLnSpc="1">
            <a:prstTxWarp prst="textNoShape">
              <a:avLst/>
            </a:prstTxWarp>
          </a:bodyPr>
          <a:lstStyle>
            <a:lvl1pPr defTabSz="950704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5" name="Rectangle 5">
            <a:extLst>
              <a:ext uri="{FF2B5EF4-FFF2-40B4-BE49-F238E27FC236}">
                <a16:creationId xmlns:a16="http://schemas.microsoft.com/office/drawing/2014/main" id="{63F8C257-FD11-475F-8598-851A564A8E07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05" tIns="47551" rIns="95105" bIns="47551" numCol="1" anchor="b" anchorCtr="0" compatLnSpc="1">
            <a:prstTxWarp prst="textNoShape">
              <a:avLst/>
            </a:prstTxWarp>
          </a:bodyPr>
          <a:lstStyle>
            <a:lvl1pPr algn="r" defTabSz="949325" eaLnBrk="1" hangingPunct="1">
              <a:defRPr sz="1200"/>
            </a:lvl1pPr>
          </a:lstStyle>
          <a:p>
            <a:pPr>
              <a:defRPr/>
            </a:pPr>
            <a:fld id="{D2ACC898-A7EC-479C-B714-7CC5C4BABB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7">
            <a:extLst>
              <a:ext uri="{FF2B5EF4-FFF2-40B4-BE49-F238E27FC236}">
                <a16:creationId xmlns:a16="http://schemas.microsoft.com/office/drawing/2014/main" id="{BA6FF91C-FBF8-4ED5-830F-C94A33E37FA3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5" name="Group 68">
              <a:extLst>
                <a:ext uri="{FF2B5EF4-FFF2-40B4-BE49-F238E27FC236}">
                  <a16:creationId xmlns:a16="http://schemas.microsoft.com/office/drawing/2014/main" id="{8EB7372A-DDBF-472A-AE3C-2585C3D607F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5" name="Rectangle 3">
                <a:extLst>
                  <a:ext uri="{FF2B5EF4-FFF2-40B4-BE49-F238E27FC236}">
                    <a16:creationId xmlns:a16="http://schemas.microsoft.com/office/drawing/2014/main" id="{E3DA28C8-8FBD-47B8-9A60-34C79D838F67}"/>
                  </a:ext>
                </a:extLst>
              </p:cNvPr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/>
              </a:p>
            </p:txBody>
          </p:sp>
          <p:grpSp>
            <p:nvGrpSpPr>
              <p:cNvPr id="16" name="Group 4">
                <a:extLst>
                  <a:ext uri="{FF2B5EF4-FFF2-40B4-BE49-F238E27FC236}">
                    <a16:creationId xmlns:a16="http://schemas.microsoft.com/office/drawing/2014/main" id="{1687B4BB-1E28-4212-8DFC-D653BD6A9120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18" name="Line 5">
                  <a:extLst>
                    <a:ext uri="{FF2B5EF4-FFF2-40B4-BE49-F238E27FC236}">
                      <a16:creationId xmlns:a16="http://schemas.microsoft.com/office/drawing/2014/main" id="{E22436B1-E098-4485-B64C-35C9259F1EA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" name="Line 6">
                  <a:extLst>
                    <a:ext uri="{FF2B5EF4-FFF2-40B4-BE49-F238E27FC236}">
                      <a16:creationId xmlns:a16="http://schemas.microsoft.com/office/drawing/2014/main" id="{0C456F5F-682A-4812-B96E-FF08B2F89BF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" name="Line 7">
                  <a:extLst>
                    <a:ext uri="{FF2B5EF4-FFF2-40B4-BE49-F238E27FC236}">
                      <a16:creationId xmlns:a16="http://schemas.microsoft.com/office/drawing/2014/main" id="{091F3D45-A89B-4908-988F-E84BC572048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" name="Line 8">
                  <a:extLst>
                    <a:ext uri="{FF2B5EF4-FFF2-40B4-BE49-F238E27FC236}">
                      <a16:creationId xmlns:a16="http://schemas.microsoft.com/office/drawing/2014/main" id="{75DD04ED-7A2A-4DA7-9B0F-B91161F45C0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" name="Line 9">
                  <a:extLst>
                    <a:ext uri="{FF2B5EF4-FFF2-40B4-BE49-F238E27FC236}">
                      <a16:creationId xmlns:a16="http://schemas.microsoft.com/office/drawing/2014/main" id="{60D949FC-16E9-4BAD-962F-E22714A219F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" name="Line 10">
                  <a:extLst>
                    <a:ext uri="{FF2B5EF4-FFF2-40B4-BE49-F238E27FC236}">
                      <a16:creationId xmlns:a16="http://schemas.microsoft.com/office/drawing/2014/main" id="{F5BDE8BB-6FA6-4574-A6C2-02855898C96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" name="Line 11">
                  <a:extLst>
                    <a:ext uri="{FF2B5EF4-FFF2-40B4-BE49-F238E27FC236}">
                      <a16:creationId xmlns:a16="http://schemas.microsoft.com/office/drawing/2014/main" id="{EFC49A16-90EC-4EBC-AB84-4C4B67ADEEB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" name="Line 12">
                  <a:extLst>
                    <a:ext uri="{FF2B5EF4-FFF2-40B4-BE49-F238E27FC236}">
                      <a16:creationId xmlns:a16="http://schemas.microsoft.com/office/drawing/2014/main" id="{E3E43F42-28A2-4765-8DB7-26199677271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" name="Line 13">
                  <a:extLst>
                    <a:ext uri="{FF2B5EF4-FFF2-40B4-BE49-F238E27FC236}">
                      <a16:creationId xmlns:a16="http://schemas.microsoft.com/office/drawing/2014/main" id="{42F6BD2C-5876-45AF-80AF-007E42EB900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" name="Line 14">
                  <a:extLst>
                    <a:ext uri="{FF2B5EF4-FFF2-40B4-BE49-F238E27FC236}">
                      <a16:creationId xmlns:a16="http://schemas.microsoft.com/office/drawing/2014/main" id="{A89C6663-D233-44AD-B43E-4C9F3825D04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" name="Line 15">
                  <a:extLst>
                    <a:ext uri="{FF2B5EF4-FFF2-40B4-BE49-F238E27FC236}">
                      <a16:creationId xmlns:a16="http://schemas.microsoft.com/office/drawing/2014/main" id="{D30E8566-BD4D-4DE0-A377-29FC368BB98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" name="Line 16">
                  <a:extLst>
                    <a:ext uri="{FF2B5EF4-FFF2-40B4-BE49-F238E27FC236}">
                      <a16:creationId xmlns:a16="http://schemas.microsoft.com/office/drawing/2014/main" id="{BE6DE5FA-1853-45A3-9B43-EB49D7EC701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" name="Line 17">
                  <a:extLst>
                    <a:ext uri="{FF2B5EF4-FFF2-40B4-BE49-F238E27FC236}">
                      <a16:creationId xmlns:a16="http://schemas.microsoft.com/office/drawing/2014/main" id="{6B5BB6F4-964D-420C-BC0C-549A0A21F57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" name="Line 18">
                  <a:extLst>
                    <a:ext uri="{FF2B5EF4-FFF2-40B4-BE49-F238E27FC236}">
                      <a16:creationId xmlns:a16="http://schemas.microsoft.com/office/drawing/2014/main" id="{7AF44A33-E66E-4B09-9844-12C58FC7391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" name="Line 19">
                  <a:extLst>
                    <a:ext uri="{FF2B5EF4-FFF2-40B4-BE49-F238E27FC236}">
                      <a16:creationId xmlns:a16="http://schemas.microsoft.com/office/drawing/2014/main" id="{262468E3-FEC3-478D-B662-C45B5824468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" name="Line 20">
                  <a:extLst>
                    <a:ext uri="{FF2B5EF4-FFF2-40B4-BE49-F238E27FC236}">
                      <a16:creationId xmlns:a16="http://schemas.microsoft.com/office/drawing/2014/main" id="{60E23C24-8AF5-4977-8943-9599563F70E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" name="Line 21">
                  <a:extLst>
                    <a:ext uri="{FF2B5EF4-FFF2-40B4-BE49-F238E27FC236}">
                      <a16:creationId xmlns:a16="http://schemas.microsoft.com/office/drawing/2014/main" id="{E7DB6FD7-8C64-4A5D-AC4F-8C0B634F5ED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" name="Line 22">
                  <a:extLst>
                    <a:ext uri="{FF2B5EF4-FFF2-40B4-BE49-F238E27FC236}">
                      <a16:creationId xmlns:a16="http://schemas.microsoft.com/office/drawing/2014/main" id="{8E46FA94-0460-4635-BE3F-FF9192CB9C7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" name="Line 23">
                  <a:extLst>
                    <a:ext uri="{FF2B5EF4-FFF2-40B4-BE49-F238E27FC236}">
                      <a16:creationId xmlns:a16="http://schemas.microsoft.com/office/drawing/2014/main" id="{1A54A62F-2B84-439D-B300-5DA1B44A0AC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" name="Line 24">
                  <a:extLst>
                    <a:ext uri="{FF2B5EF4-FFF2-40B4-BE49-F238E27FC236}">
                      <a16:creationId xmlns:a16="http://schemas.microsoft.com/office/drawing/2014/main" id="{EBBEE7C8-BB4B-4805-A190-A88E75C619B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8" name="Line 25">
                  <a:extLst>
                    <a:ext uri="{FF2B5EF4-FFF2-40B4-BE49-F238E27FC236}">
                      <a16:creationId xmlns:a16="http://schemas.microsoft.com/office/drawing/2014/main" id="{C89111C3-51BD-463F-98D4-96C1DCDE614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" name="Line 26">
                  <a:extLst>
                    <a:ext uri="{FF2B5EF4-FFF2-40B4-BE49-F238E27FC236}">
                      <a16:creationId xmlns:a16="http://schemas.microsoft.com/office/drawing/2014/main" id="{1627D613-81C9-4086-9719-DCD0ADB1D01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" name="Line 27">
                  <a:extLst>
                    <a:ext uri="{FF2B5EF4-FFF2-40B4-BE49-F238E27FC236}">
                      <a16:creationId xmlns:a16="http://schemas.microsoft.com/office/drawing/2014/main" id="{B139A8B8-B0F0-4DBA-A52E-274B0A9C195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" name="Line 28">
                  <a:extLst>
                    <a:ext uri="{FF2B5EF4-FFF2-40B4-BE49-F238E27FC236}">
                      <a16:creationId xmlns:a16="http://schemas.microsoft.com/office/drawing/2014/main" id="{0555CE92-B003-4F60-81D6-99B7E4DBDBB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" name="Line 29">
                  <a:extLst>
                    <a:ext uri="{FF2B5EF4-FFF2-40B4-BE49-F238E27FC236}">
                      <a16:creationId xmlns:a16="http://schemas.microsoft.com/office/drawing/2014/main" id="{6FE4AC15-79F5-43B2-8073-95E6DD0B0A0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" name="Line 30">
                  <a:extLst>
                    <a:ext uri="{FF2B5EF4-FFF2-40B4-BE49-F238E27FC236}">
                      <a16:creationId xmlns:a16="http://schemas.microsoft.com/office/drawing/2014/main" id="{98F93A54-3895-46C0-BCEC-E48846C8ED2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" name="Line 31">
                  <a:extLst>
                    <a:ext uri="{FF2B5EF4-FFF2-40B4-BE49-F238E27FC236}">
                      <a16:creationId xmlns:a16="http://schemas.microsoft.com/office/drawing/2014/main" id="{F97CBC7A-6D67-4662-826D-841716CB2C4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5" name="Line 32">
                  <a:extLst>
                    <a:ext uri="{FF2B5EF4-FFF2-40B4-BE49-F238E27FC236}">
                      <a16:creationId xmlns:a16="http://schemas.microsoft.com/office/drawing/2014/main" id="{9223C9CB-6156-4967-8BA2-6EDC99C942A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" name="Line 33">
                  <a:extLst>
                    <a:ext uri="{FF2B5EF4-FFF2-40B4-BE49-F238E27FC236}">
                      <a16:creationId xmlns:a16="http://schemas.microsoft.com/office/drawing/2014/main" id="{67F34308-391D-4F29-93A3-0ED13664108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" name="Line 34">
                  <a:extLst>
                    <a:ext uri="{FF2B5EF4-FFF2-40B4-BE49-F238E27FC236}">
                      <a16:creationId xmlns:a16="http://schemas.microsoft.com/office/drawing/2014/main" id="{1544B33B-D486-4051-99F8-77ECD1A6915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8" name="Line 35">
                  <a:extLst>
                    <a:ext uri="{FF2B5EF4-FFF2-40B4-BE49-F238E27FC236}">
                      <a16:creationId xmlns:a16="http://schemas.microsoft.com/office/drawing/2014/main" id="{91D315F8-B6D0-4D05-9813-3275F3D6B49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9" name="Line 36">
                  <a:extLst>
                    <a:ext uri="{FF2B5EF4-FFF2-40B4-BE49-F238E27FC236}">
                      <a16:creationId xmlns:a16="http://schemas.microsoft.com/office/drawing/2014/main" id="{73F6C514-2E13-457D-A946-1DB930FDA82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0" name="Line 37">
                  <a:extLst>
                    <a:ext uri="{FF2B5EF4-FFF2-40B4-BE49-F238E27FC236}">
                      <a16:creationId xmlns:a16="http://schemas.microsoft.com/office/drawing/2014/main" id="{D97B6FF2-4541-4E4B-81B3-A0EB061CF48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1" name="Line 38">
                  <a:extLst>
                    <a:ext uri="{FF2B5EF4-FFF2-40B4-BE49-F238E27FC236}">
                      <a16:creationId xmlns:a16="http://schemas.microsoft.com/office/drawing/2014/main" id="{5CA7DB8F-446C-4E05-8679-78DEE3ECD8F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" name="Line 39">
                  <a:extLst>
                    <a:ext uri="{FF2B5EF4-FFF2-40B4-BE49-F238E27FC236}">
                      <a16:creationId xmlns:a16="http://schemas.microsoft.com/office/drawing/2014/main" id="{D1C2D978-4663-4626-86DC-E95E04E3111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" name="Line 40">
                  <a:extLst>
                    <a:ext uri="{FF2B5EF4-FFF2-40B4-BE49-F238E27FC236}">
                      <a16:creationId xmlns:a16="http://schemas.microsoft.com/office/drawing/2014/main" id="{576C61F4-88E4-4D79-A800-1B49388CE48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" name="Line 41">
                  <a:extLst>
                    <a:ext uri="{FF2B5EF4-FFF2-40B4-BE49-F238E27FC236}">
                      <a16:creationId xmlns:a16="http://schemas.microsoft.com/office/drawing/2014/main" id="{E069A7B0-4512-4A55-8CDD-8BED5DB77AB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" name="Line 42">
                  <a:extLst>
                    <a:ext uri="{FF2B5EF4-FFF2-40B4-BE49-F238E27FC236}">
                      <a16:creationId xmlns:a16="http://schemas.microsoft.com/office/drawing/2014/main" id="{F072D93E-0E3E-4BF4-927D-5D814F4F323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" name="Line 43">
                  <a:extLst>
                    <a:ext uri="{FF2B5EF4-FFF2-40B4-BE49-F238E27FC236}">
                      <a16:creationId xmlns:a16="http://schemas.microsoft.com/office/drawing/2014/main" id="{E0E4F55F-4F76-4196-8C1C-20C35D43C34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7" name="Line 44">
                  <a:extLst>
                    <a:ext uri="{FF2B5EF4-FFF2-40B4-BE49-F238E27FC236}">
                      <a16:creationId xmlns:a16="http://schemas.microsoft.com/office/drawing/2014/main" id="{2961AEF9-84C2-4DBB-A15B-98094E78C56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8" name="Line 45">
                  <a:extLst>
                    <a:ext uri="{FF2B5EF4-FFF2-40B4-BE49-F238E27FC236}">
                      <a16:creationId xmlns:a16="http://schemas.microsoft.com/office/drawing/2014/main" id="{4EB31354-25B5-4536-A589-CED9A596356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9" name="Line 46">
                  <a:extLst>
                    <a:ext uri="{FF2B5EF4-FFF2-40B4-BE49-F238E27FC236}">
                      <a16:creationId xmlns:a16="http://schemas.microsoft.com/office/drawing/2014/main" id="{8A16587F-A6AC-4422-B27B-555DA703246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0" name="Line 47">
                  <a:extLst>
                    <a:ext uri="{FF2B5EF4-FFF2-40B4-BE49-F238E27FC236}">
                      <a16:creationId xmlns:a16="http://schemas.microsoft.com/office/drawing/2014/main" id="{B7121244-0388-43FD-8671-BFFB7FD7563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" name="Line 48">
                  <a:extLst>
                    <a:ext uri="{FF2B5EF4-FFF2-40B4-BE49-F238E27FC236}">
                      <a16:creationId xmlns:a16="http://schemas.microsoft.com/office/drawing/2014/main" id="{A33CA963-BBD0-4FEF-8E2C-1F454C350D2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2" name="Line 49">
                  <a:extLst>
                    <a:ext uri="{FF2B5EF4-FFF2-40B4-BE49-F238E27FC236}">
                      <a16:creationId xmlns:a16="http://schemas.microsoft.com/office/drawing/2014/main" id="{19E7B081-6AE0-48F8-B8E9-F152E4AF6FA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" name="Line 50">
                  <a:extLst>
                    <a:ext uri="{FF2B5EF4-FFF2-40B4-BE49-F238E27FC236}">
                      <a16:creationId xmlns:a16="http://schemas.microsoft.com/office/drawing/2014/main" id="{74F96B96-5CE1-4B1A-AB6B-14574C729DD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4" name="Line 51">
                  <a:extLst>
                    <a:ext uri="{FF2B5EF4-FFF2-40B4-BE49-F238E27FC236}">
                      <a16:creationId xmlns:a16="http://schemas.microsoft.com/office/drawing/2014/main" id="{1D5FDC09-64F2-442C-83A2-FF264E24DC9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5" name="Line 52">
                  <a:extLst>
                    <a:ext uri="{FF2B5EF4-FFF2-40B4-BE49-F238E27FC236}">
                      <a16:creationId xmlns:a16="http://schemas.microsoft.com/office/drawing/2014/main" id="{9525C2C3-2A81-4A7E-81C4-E2550FFE274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6" name="Line 53">
                  <a:extLst>
                    <a:ext uri="{FF2B5EF4-FFF2-40B4-BE49-F238E27FC236}">
                      <a16:creationId xmlns:a16="http://schemas.microsoft.com/office/drawing/2014/main" id="{C6EDEE13-FDCF-4434-9E73-FA368A2F944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7" name="Line 54">
                  <a:extLst>
                    <a:ext uri="{FF2B5EF4-FFF2-40B4-BE49-F238E27FC236}">
                      <a16:creationId xmlns:a16="http://schemas.microsoft.com/office/drawing/2014/main" id="{9753293A-6773-4B0E-BEFE-462575235FE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8" name="Line 55">
                  <a:extLst>
                    <a:ext uri="{FF2B5EF4-FFF2-40B4-BE49-F238E27FC236}">
                      <a16:creationId xmlns:a16="http://schemas.microsoft.com/office/drawing/2014/main" id="{DBC30EE6-0CD5-425F-9BAB-A1733140969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7" name="Line 56">
                <a:extLst>
                  <a:ext uri="{FF2B5EF4-FFF2-40B4-BE49-F238E27FC236}">
                    <a16:creationId xmlns:a16="http://schemas.microsoft.com/office/drawing/2014/main" id="{CE6A3C26-E21C-43E6-B655-1E65AA5FE1BF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" name="Group 76">
              <a:extLst>
                <a:ext uri="{FF2B5EF4-FFF2-40B4-BE49-F238E27FC236}">
                  <a16:creationId xmlns:a16="http://schemas.microsoft.com/office/drawing/2014/main" id="{6461456B-8826-40D0-B2C9-3E723AB1C3A6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11" name="Line 65">
                <a:extLst>
                  <a:ext uri="{FF2B5EF4-FFF2-40B4-BE49-F238E27FC236}">
                    <a16:creationId xmlns:a16="http://schemas.microsoft.com/office/drawing/2014/main" id="{E8EE20DE-4345-44CE-A1D7-B1632073B713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" name="Line 63">
                <a:extLst>
                  <a:ext uri="{FF2B5EF4-FFF2-40B4-BE49-F238E27FC236}">
                    <a16:creationId xmlns:a16="http://schemas.microsoft.com/office/drawing/2014/main" id="{83D18937-F448-4535-887A-3E1B505C1937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Line 64">
                <a:extLst>
                  <a:ext uri="{FF2B5EF4-FFF2-40B4-BE49-F238E27FC236}">
                    <a16:creationId xmlns:a16="http://schemas.microsoft.com/office/drawing/2014/main" id="{C890D9B2-87C6-42FF-B0C0-ADB78A4C3708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Arc 66">
                <a:extLst>
                  <a:ext uri="{FF2B5EF4-FFF2-40B4-BE49-F238E27FC236}">
                    <a16:creationId xmlns:a16="http://schemas.microsoft.com/office/drawing/2014/main" id="{A06B1F79-AA96-490B-A315-0ADBE497EC3C}"/>
                  </a:ext>
                </a:extLst>
              </p:cNvPr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" name="Group 75">
              <a:extLst>
                <a:ext uri="{FF2B5EF4-FFF2-40B4-BE49-F238E27FC236}">
                  <a16:creationId xmlns:a16="http://schemas.microsoft.com/office/drawing/2014/main" id="{766BCD5F-2072-4BB5-966A-6CE33D875088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8" name="Line 67">
                <a:extLst>
                  <a:ext uri="{FF2B5EF4-FFF2-40B4-BE49-F238E27FC236}">
                    <a16:creationId xmlns:a16="http://schemas.microsoft.com/office/drawing/2014/main" id="{1BFE7FFB-83A3-473A-9EA5-3F2C919B1A33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Line 68">
                <a:extLst>
                  <a:ext uri="{FF2B5EF4-FFF2-40B4-BE49-F238E27FC236}">
                    <a16:creationId xmlns:a16="http://schemas.microsoft.com/office/drawing/2014/main" id="{679D6805-0C3A-4B98-9A79-CB40E9325BDF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" name="Arc 69">
                <a:extLst>
                  <a:ext uri="{FF2B5EF4-FFF2-40B4-BE49-F238E27FC236}">
                    <a16:creationId xmlns:a16="http://schemas.microsoft.com/office/drawing/2014/main" id="{2D0DB07C-CEB4-46A2-B2A8-0A95E6460C6C}"/>
                  </a:ext>
                </a:extLst>
              </p:cNvPr>
              <p:cNvSpPr>
                <a:spLocks/>
              </p:cNvSpPr>
              <p:nvPr/>
            </p:nvSpPr>
            <p:spPr bwMode="ltGray">
              <a:xfrm rot="5400000">
                <a:off x="5097" y="3347"/>
                <a:ext cx="156" cy="157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6201" name="Rectangle 57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202" name="Rectangle 5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9" name="Rectangle 71">
            <a:extLst>
              <a:ext uri="{FF2B5EF4-FFF2-40B4-BE49-F238E27FC236}">
                <a16:creationId xmlns:a16="http://schemas.microsoft.com/office/drawing/2014/main" id="{B5D9CDF1-22D1-4474-BC21-2D9B5787B682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0" name="Rectangle 72">
            <a:extLst>
              <a:ext uri="{FF2B5EF4-FFF2-40B4-BE49-F238E27FC236}">
                <a16:creationId xmlns:a16="http://schemas.microsoft.com/office/drawing/2014/main" id="{CFF4D230-B61B-4AC0-A6AE-E8B5302AABC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" name="Rectangle 73">
            <a:extLst>
              <a:ext uri="{FF2B5EF4-FFF2-40B4-BE49-F238E27FC236}">
                <a16:creationId xmlns:a16="http://schemas.microsoft.com/office/drawing/2014/main" id="{3DB51D83-06E5-4A94-93A1-12032CBC6B5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6685BE-ECDB-49B6-A7EE-F624C6C269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7002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8">
            <a:extLst>
              <a:ext uri="{FF2B5EF4-FFF2-40B4-BE49-F238E27FC236}">
                <a16:creationId xmlns:a16="http://schemas.microsoft.com/office/drawing/2014/main" id="{6707BE6D-6B0A-492C-B067-1B0DB33E96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C27C5A28-618E-40FF-A1B6-A316B1CC92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3FAD5CB2-6795-450C-92C3-B98D6E3F5E0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84CD92-1310-45D2-AF46-A2B79E475FB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0374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00250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0"/>
            <a:ext cx="584835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8">
            <a:extLst>
              <a:ext uri="{FF2B5EF4-FFF2-40B4-BE49-F238E27FC236}">
                <a16:creationId xmlns:a16="http://schemas.microsoft.com/office/drawing/2014/main" id="{047833F7-E9DB-4F06-A74A-93023BBFFE4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26CFCB13-4326-4A5C-824E-FAEDF4E9FF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28F0C84C-1D03-41A6-AA19-356FF4AC94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94C699-5ECC-4B58-A5C2-78F095D7439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707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8">
            <a:extLst>
              <a:ext uri="{FF2B5EF4-FFF2-40B4-BE49-F238E27FC236}">
                <a16:creationId xmlns:a16="http://schemas.microsoft.com/office/drawing/2014/main" id="{08C44816-4383-4690-8836-F116DCADF6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B63879BF-76EE-4458-9AD7-B4537CECE2A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A19CC086-313B-461A-8A4C-C42FBABD56D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CA7036-AA17-425D-BA44-A016ABF99C7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9698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8">
            <a:extLst>
              <a:ext uri="{FF2B5EF4-FFF2-40B4-BE49-F238E27FC236}">
                <a16:creationId xmlns:a16="http://schemas.microsoft.com/office/drawing/2014/main" id="{DCFCA7F6-57DC-47E3-BE37-F8197AB1172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C4D2AA29-EC03-495A-AE1F-693580490B5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B46605AD-87E0-4695-AABE-E4DBE4B069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E7B478-66FB-4150-ADFD-770390C183C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3761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8">
            <a:extLst>
              <a:ext uri="{FF2B5EF4-FFF2-40B4-BE49-F238E27FC236}">
                <a16:creationId xmlns:a16="http://schemas.microsoft.com/office/drawing/2014/main" id="{BA540B32-DD0C-416F-A400-5CCC2BB427D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9">
            <a:extLst>
              <a:ext uri="{FF2B5EF4-FFF2-40B4-BE49-F238E27FC236}">
                <a16:creationId xmlns:a16="http://schemas.microsoft.com/office/drawing/2014/main" id="{14FFF867-8358-4EB7-9FC5-A14C2A7A935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0">
            <a:extLst>
              <a:ext uri="{FF2B5EF4-FFF2-40B4-BE49-F238E27FC236}">
                <a16:creationId xmlns:a16="http://schemas.microsoft.com/office/drawing/2014/main" id="{2D1D7FA9-EC99-4FB7-806E-D08BDF73F61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9FBDF0-4172-4981-A494-6C34DF312F0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5329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8">
            <a:extLst>
              <a:ext uri="{FF2B5EF4-FFF2-40B4-BE49-F238E27FC236}">
                <a16:creationId xmlns:a16="http://schemas.microsoft.com/office/drawing/2014/main" id="{2CCB8505-A069-4628-B93D-772C35C3DFE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9">
            <a:extLst>
              <a:ext uri="{FF2B5EF4-FFF2-40B4-BE49-F238E27FC236}">
                <a16:creationId xmlns:a16="http://schemas.microsoft.com/office/drawing/2014/main" id="{63D3C9BB-25BF-420E-9E66-CA7CD40B18D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0">
            <a:extLst>
              <a:ext uri="{FF2B5EF4-FFF2-40B4-BE49-F238E27FC236}">
                <a16:creationId xmlns:a16="http://schemas.microsoft.com/office/drawing/2014/main" id="{A1417105-5BAC-466A-9EF1-7221FD43778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33F225-C380-4436-9AFD-E9DC8751D68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0804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8">
            <a:extLst>
              <a:ext uri="{FF2B5EF4-FFF2-40B4-BE49-F238E27FC236}">
                <a16:creationId xmlns:a16="http://schemas.microsoft.com/office/drawing/2014/main" id="{5B9D11A5-E611-419D-8BED-1570411589B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9">
            <a:extLst>
              <a:ext uri="{FF2B5EF4-FFF2-40B4-BE49-F238E27FC236}">
                <a16:creationId xmlns:a16="http://schemas.microsoft.com/office/drawing/2014/main" id="{71DD539A-D7F8-4618-8E26-B66C1FC4CA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0">
            <a:extLst>
              <a:ext uri="{FF2B5EF4-FFF2-40B4-BE49-F238E27FC236}">
                <a16:creationId xmlns:a16="http://schemas.microsoft.com/office/drawing/2014/main" id="{0B1620EC-5E62-416C-952B-BB8B3CB7C23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A6FB92-60F8-422B-B563-1DDE8EF9027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3132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>
            <a:extLst>
              <a:ext uri="{FF2B5EF4-FFF2-40B4-BE49-F238E27FC236}">
                <a16:creationId xmlns:a16="http://schemas.microsoft.com/office/drawing/2014/main" id="{379865B0-4353-41BE-BFAD-D6886CF2597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9">
            <a:extLst>
              <a:ext uri="{FF2B5EF4-FFF2-40B4-BE49-F238E27FC236}">
                <a16:creationId xmlns:a16="http://schemas.microsoft.com/office/drawing/2014/main" id="{6B9C5B1B-38AB-4DF6-8F9C-9F70B46AF53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0">
            <a:extLst>
              <a:ext uri="{FF2B5EF4-FFF2-40B4-BE49-F238E27FC236}">
                <a16:creationId xmlns:a16="http://schemas.microsoft.com/office/drawing/2014/main" id="{DD11604F-2047-473E-B0D2-A3E371489D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20387B-1E3A-496C-8C29-0AB81DC345D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8285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8">
            <a:extLst>
              <a:ext uri="{FF2B5EF4-FFF2-40B4-BE49-F238E27FC236}">
                <a16:creationId xmlns:a16="http://schemas.microsoft.com/office/drawing/2014/main" id="{E84B0914-8CEE-44C2-BB92-7E139662795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9">
            <a:extLst>
              <a:ext uri="{FF2B5EF4-FFF2-40B4-BE49-F238E27FC236}">
                <a16:creationId xmlns:a16="http://schemas.microsoft.com/office/drawing/2014/main" id="{C624523A-25FB-421F-B574-263863DCC22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0">
            <a:extLst>
              <a:ext uri="{FF2B5EF4-FFF2-40B4-BE49-F238E27FC236}">
                <a16:creationId xmlns:a16="http://schemas.microsoft.com/office/drawing/2014/main" id="{EE5C6D9E-177B-4E3A-BC68-3FABC7B3F58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D602C6-6574-4190-9AAE-13439F22FF8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8523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8">
            <a:extLst>
              <a:ext uri="{FF2B5EF4-FFF2-40B4-BE49-F238E27FC236}">
                <a16:creationId xmlns:a16="http://schemas.microsoft.com/office/drawing/2014/main" id="{5684CC40-B431-4E74-A2F8-413469AD264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9">
            <a:extLst>
              <a:ext uri="{FF2B5EF4-FFF2-40B4-BE49-F238E27FC236}">
                <a16:creationId xmlns:a16="http://schemas.microsoft.com/office/drawing/2014/main" id="{14D0D2E4-A470-4B31-91CB-61EC34E6283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0">
            <a:extLst>
              <a:ext uri="{FF2B5EF4-FFF2-40B4-BE49-F238E27FC236}">
                <a16:creationId xmlns:a16="http://schemas.microsoft.com/office/drawing/2014/main" id="{361CC9DC-37A3-49AA-92D0-5C2A1215071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950321-EAA6-44D1-8012-868CC209CF2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1072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552DAE6E-3C68-458D-89A1-4300B456108D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1032" name="Group 3">
              <a:extLst>
                <a:ext uri="{FF2B5EF4-FFF2-40B4-BE49-F238E27FC236}">
                  <a16:creationId xmlns:a16="http://schemas.microsoft.com/office/drawing/2014/main" id="{4B18F097-65ED-4C5E-BC19-B6303ECA6CC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1039" name="Group 4">
                <a:extLst>
                  <a:ext uri="{FF2B5EF4-FFF2-40B4-BE49-F238E27FC236}">
                    <a16:creationId xmlns:a16="http://schemas.microsoft.com/office/drawing/2014/main" id="{81907454-922C-4894-980E-03FD9829819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1070" name="Line 5">
                  <a:extLst>
                    <a:ext uri="{FF2B5EF4-FFF2-40B4-BE49-F238E27FC236}">
                      <a16:creationId xmlns:a16="http://schemas.microsoft.com/office/drawing/2014/main" id="{C24B6A0B-3FED-4E72-8EDC-9065E73ECB8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1" name="Line 6">
                  <a:extLst>
                    <a:ext uri="{FF2B5EF4-FFF2-40B4-BE49-F238E27FC236}">
                      <a16:creationId xmlns:a16="http://schemas.microsoft.com/office/drawing/2014/main" id="{ED0EA0F1-4F91-4A0B-BFCB-06945431B37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2" name="Line 7">
                  <a:extLst>
                    <a:ext uri="{FF2B5EF4-FFF2-40B4-BE49-F238E27FC236}">
                      <a16:creationId xmlns:a16="http://schemas.microsoft.com/office/drawing/2014/main" id="{0B00E8B8-BA73-4F2C-A715-1EB94AB6D26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3" name="Line 8">
                  <a:extLst>
                    <a:ext uri="{FF2B5EF4-FFF2-40B4-BE49-F238E27FC236}">
                      <a16:creationId xmlns:a16="http://schemas.microsoft.com/office/drawing/2014/main" id="{3644FE30-B6BE-47FA-B66D-4CE7B7A0E8D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4" name="Line 9">
                  <a:extLst>
                    <a:ext uri="{FF2B5EF4-FFF2-40B4-BE49-F238E27FC236}">
                      <a16:creationId xmlns:a16="http://schemas.microsoft.com/office/drawing/2014/main" id="{D53F610F-8576-4D98-B7B4-335E801F14E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5" name="Line 10">
                  <a:extLst>
                    <a:ext uri="{FF2B5EF4-FFF2-40B4-BE49-F238E27FC236}">
                      <a16:creationId xmlns:a16="http://schemas.microsoft.com/office/drawing/2014/main" id="{8E66207A-9370-4515-9B20-AECB143ECDC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6" name="Line 11">
                  <a:extLst>
                    <a:ext uri="{FF2B5EF4-FFF2-40B4-BE49-F238E27FC236}">
                      <a16:creationId xmlns:a16="http://schemas.microsoft.com/office/drawing/2014/main" id="{474AE7AB-F362-4D06-8D58-99FF684E73A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7" name="Line 12">
                  <a:extLst>
                    <a:ext uri="{FF2B5EF4-FFF2-40B4-BE49-F238E27FC236}">
                      <a16:creationId xmlns:a16="http://schemas.microsoft.com/office/drawing/2014/main" id="{B0F16555-89CA-4BBC-9A78-BD5C5279C3D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8" name="Line 13">
                  <a:extLst>
                    <a:ext uri="{FF2B5EF4-FFF2-40B4-BE49-F238E27FC236}">
                      <a16:creationId xmlns:a16="http://schemas.microsoft.com/office/drawing/2014/main" id="{B3CB258F-CE7C-4163-B2B9-6134458E40C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9" name="Line 14">
                  <a:extLst>
                    <a:ext uri="{FF2B5EF4-FFF2-40B4-BE49-F238E27FC236}">
                      <a16:creationId xmlns:a16="http://schemas.microsoft.com/office/drawing/2014/main" id="{362893B7-5FC5-4A68-B669-4C359E9CB46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0" name="Line 15">
                  <a:extLst>
                    <a:ext uri="{FF2B5EF4-FFF2-40B4-BE49-F238E27FC236}">
                      <a16:creationId xmlns:a16="http://schemas.microsoft.com/office/drawing/2014/main" id="{E053D416-03B8-4579-87ED-9961CD7E63C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1" name="Line 16">
                  <a:extLst>
                    <a:ext uri="{FF2B5EF4-FFF2-40B4-BE49-F238E27FC236}">
                      <a16:creationId xmlns:a16="http://schemas.microsoft.com/office/drawing/2014/main" id="{2C7D79D1-2EAA-4906-A433-CB81EE8B077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2" name="Line 17">
                  <a:extLst>
                    <a:ext uri="{FF2B5EF4-FFF2-40B4-BE49-F238E27FC236}">
                      <a16:creationId xmlns:a16="http://schemas.microsoft.com/office/drawing/2014/main" id="{25A2B640-929E-4BA2-9FC3-57DE7DE3782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3" name="Line 18">
                  <a:extLst>
                    <a:ext uri="{FF2B5EF4-FFF2-40B4-BE49-F238E27FC236}">
                      <a16:creationId xmlns:a16="http://schemas.microsoft.com/office/drawing/2014/main" id="{93CAFF04-39D9-4A0C-A588-65054877F00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4" name="Line 19">
                  <a:extLst>
                    <a:ext uri="{FF2B5EF4-FFF2-40B4-BE49-F238E27FC236}">
                      <a16:creationId xmlns:a16="http://schemas.microsoft.com/office/drawing/2014/main" id="{A0FD6D8D-94C5-4574-81C0-0AECA866A6E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5" name="Line 20">
                  <a:extLst>
                    <a:ext uri="{FF2B5EF4-FFF2-40B4-BE49-F238E27FC236}">
                      <a16:creationId xmlns:a16="http://schemas.microsoft.com/office/drawing/2014/main" id="{CB2DBE68-F1FD-49F2-9CC0-A04013FB3B5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6" name="Line 21">
                  <a:extLst>
                    <a:ext uri="{FF2B5EF4-FFF2-40B4-BE49-F238E27FC236}">
                      <a16:creationId xmlns:a16="http://schemas.microsoft.com/office/drawing/2014/main" id="{FA46151C-A898-497D-8A11-DBC8A311A98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7" name="Line 22">
                  <a:extLst>
                    <a:ext uri="{FF2B5EF4-FFF2-40B4-BE49-F238E27FC236}">
                      <a16:creationId xmlns:a16="http://schemas.microsoft.com/office/drawing/2014/main" id="{E7D0112C-9552-48BC-B114-FE8E531C0B2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8" name="Line 23">
                  <a:extLst>
                    <a:ext uri="{FF2B5EF4-FFF2-40B4-BE49-F238E27FC236}">
                      <a16:creationId xmlns:a16="http://schemas.microsoft.com/office/drawing/2014/main" id="{E18FD1CD-9EEA-46B8-B1F7-30B6E714B21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9" name="Line 24">
                  <a:extLst>
                    <a:ext uri="{FF2B5EF4-FFF2-40B4-BE49-F238E27FC236}">
                      <a16:creationId xmlns:a16="http://schemas.microsoft.com/office/drawing/2014/main" id="{17DB7BDC-9793-439E-94A4-8740767E00D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0" name="Line 25">
                  <a:extLst>
                    <a:ext uri="{FF2B5EF4-FFF2-40B4-BE49-F238E27FC236}">
                      <a16:creationId xmlns:a16="http://schemas.microsoft.com/office/drawing/2014/main" id="{AFB267D7-998B-4608-84C0-B425E1A3EB8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1" name="Line 26">
                  <a:extLst>
                    <a:ext uri="{FF2B5EF4-FFF2-40B4-BE49-F238E27FC236}">
                      <a16:creationId xmlns:a16="http://schemas.microsoft.com/office/drawing/2014/main" id="{1AB8ACDB-46BB-4004-AB7B-F0B0C96E67E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040" name="Group 27">
                <a:extLst>
                  <a:ext uri="{FF2B5EF4-FFF2-40B4-BE49-F238E27FC236}">
                    <a16:creationId xmlns:a16="http://schemas.microsoft.com/office/drawing/2014/main" id="{0404B618-4628-4DD1-8F48-F2A3FC391D9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1041" name="Line 28">
                  <a:extLst>
                    <a:ext uri="{FF2B5EF4-FFF2-40B4-BE49-F238E27FC236}">
                      <a16:creationId xmlns:a16="http://schemas.microsoft.com/office/drawing/2014/main" id="{E00E4E5B-DD05-4214-A118-309A8F062AF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2" name="Line 29">
                  <a:extLst>
                    <a:ext uri="{FF2B5EF4-FFF2-40B4-BE49-F238E27FC236}">
                      <a16:creationId xmlns:a16="http://schemas.microsoft.com/office/drawing/2014/main" id="{68722909-573C-4F0E-A610-4170DB053DF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3" name="Line 30">
                  <a:extLst>
                    <a:ext uri="{FF2B5EF4-FFF2-40B4-BE49-F238E27FC236}">
                      <a16:creationId xmlns:a16="http://schemas.microsoft.com/office/drawing/2014/main" id="{E55D38F2-170A-475E-94DD-427C0EB0AA7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4" name="Line 31">
                  <a:extLst>
                    <a:ext uri="{FF2B5EF4-FFF2-40B4-BE49-F238E27FC236}">
                      <a16:creationId xmlns:a16="http://schemas.microsoft.com/office/drawing/2014/main" id="{DF34D8D1-336E-4287-929B-9BDBF88E1D7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5" name="Line 32">
                  <a:extLst>
                    <a:ext uri="{FF2B5EF4-FFF2-40B4-BE49-F238E27FC236}">
                      <a16:creationId xmlns:a16="http://schemas.microsoft.com/office/drawing/2014/main" id="{413B4056-E4B8-41DD-90BA-B1563A7CDB4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6" name="Line 33">
                  <a:extLst>
                    <a:ext uri="{FF2B5EF4-FFF2-40B4-BE49-F238E27FC236}">
                      <a16:creationId xmlns:a16="http://schemas.microsoft.com/office/drawing/2014/main" id="{5162082F-CF9F-4E02-BB50-98B6AE29B0A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7" name="Line 34">
                  <a:extLst>
                    <a:ext uri="{FF2B5EF4-FFF2-40B4-BE49-F238E27FC236}">
                      <a16:creationId xmlns:a16="http://schemas.microsoft.com/office/drawing/2014/main" id="{D9F209DA-9750-4D9E-AD5B-8517D9D6797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8" name="Line 35">
                  <a:extLst>
                    <a:ext uri="{FF2B5EF4-FFF2-40B4-BE49-F238E27FC236}">
                      <a16:creationId xmlns:a16="http://schemas.microsoft.com/office/drawing/2014/main" id="{EA07F0E3-B735-47BF-9987-6F43481DA69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9" name="Line 36">
                  <a:extLst>
                    <a:ext uri="{FF2B5EF4-FFF2-40B4-BE49-F238E27FC236}">
                      <a16:creationId xmlns:a16="http://schemas.microsoft.com/office/drawing/2014/main" id="{5962CABE-A2AB-4022-84C6-7CB4968EDE3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0" name="Line 37">
                  <a:extLst>
                    <a:ext uri="{FF2B5EF4-FFF2-40B4-BE49-F238E27FC236}">
                      <a16:creationId xmlns:a16="http://schemas.microsoft.com/office/drawing/2014/main" id="{49035AFF-4AAB-4995-9942-B4524D8E3E8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1" name="Line 38">
                  <a:extLst>
                    <a:ext uri="{FF2B5EF4-FFF2-40B4-BE49-F238E27FC236}">
                      <a16:creationId xmlns:a16="http://schemas.microsoft.com/office/drawing/2014/main" id="{3CD08784-44B1-42E6-818C-7185CE5613D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2" name="Line 39">
                  <a:extLst>
                    <a:ext uri="{FF2B5EF4-FFF2-40B4-BE49-F238E27FC236}">
                      <a16:creationId xmlns:a16="http://schemas.microsoft.com/office/drawing/2014/main" id="{3438847B-E3D8-406D-874C-96F65AF5B06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3" name="Line 40">
                  <a:extLst>
                    <a:ext uri="{FF2B5EF4-FFF2-40B4-BE49-F238E27FC236}">
                      <a16:creationId xmlns:a16="http://schemas.microsoft.com/office/drawing/2014/main" id="{6682F76D-E082-4FB3-83C2-F3B56FD4488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4" name="Line 41">
                  <a:extLst>
                    <a:ext uri="{FF2B5EF4-FFF2-40B4-BE49-F238E27FC236}">
                      <a16:creationId xmlns:a16="http://schemas.microsoft.com/office/drawing/2014/main" id="{3342577F-3F09-4076-8CE8-820DEA06BC0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5" name="Line 42">
                  <a:extLst>
                    <a:ext uri="{FF2B5EF4-FFF2-40B4-BE49-F238E27FC236}">
                      <a16:creationId xmlns:a16="http://schemas.microsoft.com/office/drawing/2014/main" id="{56EFB08F-7E6F-415D-8D60-6293FA90194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6" name="Line 43">
                  <a:extLst>
                    <a:ext uri="{FF2B5EF4-FFF2-40B4-BE49-F238E27FC236}">
                      <a16:creationId xmlns:a16="http://schemas.microsoft.com/office/drawing/2014/main" id="{34AF76CC-0F99-4612-9948-B718E500D0F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7" name="Line 44">
                  <a:extLst>
                    <a:ext uri="{FF2B5EF4-FFF2-40B4-BE49-F238E27FC236}">
                      <a16:creationId xmlns:a16="http://schemas.microsoft.com/office/drawing/2014/main" id="{F4FE22B0-B2CB-4B71-83CE-5D323CF619A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8" name="Line 45">
                  <a:extLst>
                    <a:ext uri="{FF2B5EF4-FFF2-40B4-BE49-F238E27FC236}">
                      <a16:creationId xmlns:a16="http://schemas.microsoft.com/office/drawing/2014/main" id="{AFD44D35-BCCF-483A-9AAB-3705E98D505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9" name="Line 46">
                  <a:extLst>
                    <a:ext uri="{FF2B5EF4-FFF2-40B4-BE49-F238E27FC236}">
                      <a16:creationId xmlns:a16="http://schemas.microsoft.com/office/drawing/2014/main" id="{406F184F-A34A-4220-9C64-F6DEDDE378C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0" name="Line 47">
                  <a:extLst>
                    <a:ext uri="{FF2B5EF4-FFF2-40B4-BE49-F238E27FC236}">
                      <a16:creationId xmlns:a16="http://schemas.microsoft.com/office/drawing/2014/main" id="{D82044CF-4F30-4A1D-875D-DE89BBB187B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1" name="Line 48">
                  <a:extLst>
                    <a:ext uri="{FF2B5EF4-FFF2-40B4-BE49-F238E27FC236}">
                      <a16:creationId xmlns:a16="http://schemas.microsoft.com/office/drawing/2014/main" id="{A4920A13-EDC9-4313-8A4F-D5427AE34C1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2" name="Line 49">
                  <a:extLst>
                    <a:ext uri="{FF2B5EF4-FFF2-40B4-BE49-F238E27FC236}">
                      <a16:creationId xmlns:a16="http://schemas.microsoft.com/office/drawing/2014/main" id="{67C58C81-D6D3-4025-9552-8D642F711A1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3" name="Line 50">
                  <a:extLst>
                    <a:ext uri="{FF2B5EF4-FFF2-40B4-BE49-F238E27FC236}">
                      <a16:creationId xmlns:a16="http://schemas.microsoft.com/office/drawing/2014/main" id="{DF287603-D1B0-4D75-9F88-F3AA4940EF1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4" name="Line 51">
                  <a:extLst>
                    <a:ext uri="{FF2B5EF4-FFF2-40B4-BE49-F238E27FC236}">
                      <a16:creationId xmlns:a16="http://schemas.microsoft.com/office/drawing/2014/main" id="{8C55C810-F855-4BF2-9D8C-45501F6A955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5" name="Line 52">
                  <a:extLst>
                    <a:ext uri="{FF2B5EF4-FFF2-40B4-BE49-F238E27FC236}">
                      <a16:creationId xmlns:a16="http://schemas.microsoft.com/office/drawing/2014/main" id="{CDA4C99D-785C-43D6-A037-099A48E4B66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6" name="Line 53">
                  <a:extLst>
                    <a:ext uri="{FF2B5EF4-FFF2-40B4-BE49-F238E27FC236}">
                      <a16:creationId xmlns:a16="http://schemas.microsoft.com/office/drawing/2014/main" id="{FD027976-923A-4EA7-8948-0CF1318CAC5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7" name="Line 54">
                  <a:extLst>
                    <a:ext uri="{FF2B5EF4-FFF2-40B4-BE49-F238E27FC236}">
                      <a16:creationId xmlns:a16="http://schemas.microsoft.com/office/drawing/2014/main" id="{343A1829-9046-4939-8DB6-00605E5B36B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8" name="Line 55">
                  <a:extLst>
                    <a:ext uri="{FF2B5EF4-FFF2-40B4-BE49-F238E27FC236}">
                      <a16:creationId xmlns:a16="http://schemas.microsoft.com/office/drawing/2014/main" id="{93271950-6189-4E0D-B72E-354F27E1392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9" name="Line 56">
                  <a:extLst>
                    <a:ext uri="{FF2B5EF4-FFF2-40B4-BE49-F238E27FC236}">
                      <a16:creationId xmlns:a16="http://schemas.microsoft.com/office/drawing/2014/main" id="{94B5F8FF-5E76-41A9-B9DB-4BC1A3D9D9F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1033" name="Rectangle 57" descr="60%">
              <a:extLst>
                <a:ext uri="{FF2B5EF4-FFF2-40B4-BE49-F238E27FC236}">
                  <a16:creationId xmlns:a16="http://schemas.microsoft.com/office/drawing/2014/main" id="{4C29CFC2-6E4C-4202-9F1D-160A4BA23BAB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blipFill dpi="0" rotWithShape="0">
              <a:blip r:embed="rId1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34" name="Line 58">
              <a:extLst>
                <a:ext uri="{FF2B5EF4-FFF2-40B4-BE49-F238E27FC236}">
                  <a16:creationId xmlns:a16="http://schemas.microsoft.com/office/drawing/2014/main" id="{59AD442B-6541-4E23-82E3-82272857F309}"/>
                </a:ext>
              </a:extLst>
            </p:cNvPr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35" name="Group 59">
              <a:extLst>
                <a:ext uri="{FF2B5EF4-FFF2-40B4-BE49-F238E27FC236}">
                  <a16:creationId xmlns:a16="http://schemas.microsoft.com/office/drawing/2014/main" id="{1AFB57CB-B467-496F-9576-A2DF18FCFA5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1036" name="Line 60">
                <a:extLst>
                  <a:ext uri="{FF2B5EF4-FFF2-40B4-BE49-F238E27FC236}">
                    <a16:creationId xmlns:a16="http://schemas.microsoft.com/office/drawing/2014/main" id="{4BF7841A-D03E-451C-B37D-50C28E643557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H="1">
                <a:off x="96" y="1038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7" name="Line 61">
                <a:extLst>
                  <a:ext uri="{FF2B5EF4-FFF2-40B4-BE49-F238E27FC236}">
                    <a16:creationId xmlns:a16="http://schemas.microsoft.com/office/drawing/2014/main" id="{9A1F9F8A-E73F-4410-A3A4-EC5EAFDB2744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8" name="Arc 62">
                <a:extLst>
                  <a:ext uri="{FF2B5EF4-FFF2-40B4-BE49-F238E27FC236}">
                    <a16:creationId xmlns:a16="http://schemas.microsoft.com/office/drawing/2014/main" id="{8DBD8068-FD2A-4DE9-A1A9-97F2E5DAC740}"/>
                  </a:ext>
                </a:extLst>
              </p:cNvPr>
              <p:cNvSpPr>
                <a:spLocks/>
              </p:cNvSpPr>
              <p:nvPr/>
            </p:nvSpPr>
            <p:spPr bwMode="ltGray">
              <a:xfrm flipH="1">
                <a:off x="218" y="916"/>
                <a:ext cx="238" cy="240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027" name="Rectangle 63">
            <a:extLst>
              <a:ext uri="{FF2B5EF4-FFF2-40B4-BE49-F238E27FC236}">
                <a16:creationId xmlns:a16="http://schemas.microsoft.com/office/drawing/2014/main" id="{CDDC37E8-05C0-4C71-A304-40E4DF89EE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64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BB18A178-9689-42EA-B838-C3E7D93C06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92" name="Rectangle 68">
            <a:extLst>
              <a:ext uri="{FF2B5EF4-FFF2-40B4-BE49-F238E27FC236}">
                <a16:creationId xmlns:a16="http://schemas.microsoft.com/office/drawing/2014/main" id="{C89879D1-0821-4065-B8D8-A0578EAACD2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3" name="Rectangle 69">
            <a:extLst>
              <a:ext uri="{FF2B5EF4-FFF2-40B4-BE49-F238E27FC236}">
                <a16:creationId xmlns:a16="http://schemas.microsoft.com/office/drawing/2014/main" id="{A009F1CB-71D6-480D-BA78-5D4E37E1282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4" name="Rectangle 70">
            <a:extLst>
              <a:ext uri="{FF2B5EF4-FFF2-40B4-BE49-F238E27FC236}">
                <a16:creationId xmlns:a16="http://schemas.microsoft.com/office/drawing/2014/main" id="{FFE68323-AD72-468F-9D84-72C3CE00159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62AAF830-2496-467D-8486-D9F2AEA42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10000"/>
        <a:buFont typeface="Wingdings" panose="05000000000000000000" pitchFamily="2" charset="2"/>
        <a:buBlip>
          <a:blip r:embed="rId14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panose="05000000000000000000" pitchFamily="2" charset="2"/>
        <a:buChar char="w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oracle.com/javase/tutorial/java/nutsandbolts/operators.html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ankrate.com/" TargetMode="External"/><Relationship Id="rId2" Type="http://schemas.openxmlformats.org/officeDocument/2006/relationships/hyperlink" Target="https://www.bankrate.com/calculators/mortgages/mortgage-calculator.aspx" TargetMode="Externa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Mortgage_calculator#Monthly_payment_formula" TargetMode="Externa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DAD80496-B798-4810-9CBA-BFFAA6E3837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z="3200" dirty="0"/>
              <a:t>CS2011 Introduction to Programming I</a:t>
            </a:r>
            <a:br>
              <a:rPr lang="en-US" altLang="en-US" sz="3200" dirty="0"/>
            </a:br>
            <a:r>
              <a:rPr lang="en-US" altLang="en-US" sz="2400" dirty="0"/>
              <a:t>Elementary Programming</a:t>
            </a:r>
          </a:p>
        </p:txBody>
      </p:sp>
      <p:sp>
        <p:nvSpPr>
          <p:cNvPr id="4099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7823ADCE-945F-4BDE-B272-EDA10F51B41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990600" y="3962400"/>
            <a:ext cx="6400800" cy="1100138"/>
          </a:xfrm>
        </p:spPr>
        <p:txBody>
          <a:bodyPr/>
          <a:lstStyle/>
          <a:p>
            <a:pPr algn="r" eaLnBrk="1" hangingPunct="1"/>
            <a:r>
              <a:rPr lang="en-US" altLang="en-US" sz="2400"/>
              <a:t>Chengyu Sun</a:t>
            </a:r>
          </a:p>
          <a:p>
            <a:pPr algn="r" eaLnBrk="1" hangingPunct="1"/>
            <a:r>
              <a:rPr lang="en-US" altLang="en-US" sz="2400"/>
              <a:t>California State University, Los Angeles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653E9C-B7DB-F844-BAD3-6CF1EA1E5D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Types in Java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8CD24D-11D0-964D-80CC-A21F1B91E5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Primitive types</a:t>
            </a:r>
          </a:p>
          <a:p>
            <a:pPr lvl="1"/>
            <a:r>
              <a:rPr lang="en-US" dirty="0"/>
              <a:t>E.g.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/>
              <a:t>,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float</a:t>
            </a:r>
            <a:r>
              <a:rPr lang="en-US" dirty="0"/>
              <a:t>,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double</a:t>
            </a:r>
            <a:r>
              <a:rPr lang="en-US" dirty="0"/>
              <a:t>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boolean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>
                <a:cs typeface="Courier New" panose="02070309020205020404" pitchFamily="49" charset="0"/>
              </a:rPr>
              <a:t>Type name starts with a lowercase letter</a:t>
            </a:r>
          </a:p>
          <a:p>
            <a:r>
              <a:rPr lang="en-US" dirty="0">
                <a:cs typeface="Courier New" panose="02070309020205020404" pitchFamily="49" charset="0"/>
              </a:rPr>
              <a:t>Class types</a:t>
            </a:r>
          </a:p>
          <a:p>
            <a:pPr lvl="1"/>
            <a:r>
              <a:rPr lang="en-US" dirty="0">
                <a:cs typeface="Courier New" panose="02070309020205020404" pitchFamily="49" charset="0"/>
              </a:rPr>
              <a:t>E.g.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</a:p>
          <a:p>
            <a:pPr lvl="1"/>
            <a:r>
              <a:rPr lang="en-US" dirty="0">
                <a:cs typeface="Courier New" panose="02070309020205020404" pitchFamily="49" charset="0"/>
              </a:rPr>
              <a:t>Type name starts with a uppercase letter</a:t>
            </a:r>
          </a:p>
        </p:txBody>
      </p:sp>
    </p:spTree>
    <p:extLst>
      <p:ext uri="{BB962C8B-B14F-4D97-AF65-F5344CB8AC3E}">
        <p14:creationId xmlns:p14="http://schemas.microsoft.com/office/powerpoint/2010/main" val="34903042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388249-903B-C649-AD62-1471DE1A1B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Primitive Numerical Types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28C689-F0C5-8E4C-9745-1EA567DC1B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492212"/>
            <a:ext cx="7772400" cy="670163"/>
          </a:xfrm>
        </p:spPr>
        <p:txBody>
          <a:bodyPr/>
          <a:lstStyle/>
          <a:p>
            <a:r>
              <a:rPr lang="en-US" dirty="0"/>
              <a:t>When unsure, use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/>
              <a:t> and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double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66E6E0C-D5A1-4C41-9E24-57302A5461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6784364"/>
              </p:ext>
            </p:extLst>
          </p:nvPr>
        </p:nvGraphicFramePr>
        <p:xfrm>
          <a:off x="3429000" y="2072641"/>
          <a:ext cx="5029200" cy="2773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63130">
                  <a:extLst>
                    <a:ext uri="{9D8B030D-6E8A-4147-A177-3AD203B41FA5}">
                      <a16:colId xmlns:a16="http://schemas.microsoft.com/office/drawing/2014/main" val="2470471934"/>
                    </a:ext>
                  </a:extLst>
                </a:gridCol>
                <a:gridCol w="1942070">
                  <a:extLst>
                    <a:ext uri="{9D8B030D-6E8A-4147-A177-3AD203B41FA5}">
                      <a16:colId xmlns:a16="http://schemas.microsoft.com/office/drawing/2014/main" val="2925059877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326522856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Range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Size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07947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byte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-2</a:t>
                      </a:r>
                      <a:r>
                        <a:rPr lang="en-US" sz="2000" baseline="30000" dirty="0"/>
                        <a:t>7</a:t>
                      </a:r>
                      <a:r>
                        <a:rPr lang="en-US" sz="2000" dirty="0"/>
                        <a:t> to 2</a:t>
                      </a:r>
                      <a:r>
                        <a:rPr lang="en-US" sz="2000" baseline="30000" dirty="0"/>
                        <a:t>7</a:t>
                      </a:r>
                      <a:r>
                        <a:rPr lang="en-US" sz="2000" dirty="0"/>
                        <a:t>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 byte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24708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short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-2</a:t>
                      </a:r>
                      <a:r>
                        <a:rPr lang="en-US" sz="2000" baseline="30000" dirty="0"/>
                        <a:t>15</a:t>
                      </a:r>
                      <a:r>
                        <a:rPr lang="en-US" sz="2000" dirty="0"/>
                        <a:t> to 2</a:t>
                      </a:r>
                      <a:r>
                        <a:rPr lang="en-US" sz="2000" baseline="30000" dirty="0"/>
                        <a:t>15</a:t>
                      </a:r>
                      <a:r>
                        <a:rPr lang="en-US" sz="2000" dirty="0"/>
                        <a:t>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2 bytes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27543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 err="1">
                          <a:solidFill>
                            <a:schemeClr val="tx2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int</a:t>
                      </a:r>
                      <a:endParaRPr lang="en-US" sz="2000" b="1" dirty="0">
                        <a:solidFill>
                          <a:schemeClr val="tx2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-2</a:t>
                      </a:r>
                      <a:r>
                        <a:rPr lang="en-US" sz="2000" baseline="30000" dirty="0"/>
                        <a:t>31</a:t>
                      </a:r>
                      <a:r>
                        <a:rPr lang="en-US" sz="2000" dirty="0"/>
                        <a:t> to 2</a:t>
                      </a:r>
                      <a:r>
                        <a:rPr lang="en-US" sz="2000" baseline="30000" dirty="0"/>
                        <a:t>31</a:t>
                      </a:r>
                      <a:r>
                        <a:rPr lang="en-US" sz="2000" dirty="0"/>
                        <a:t>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4 bytes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78299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long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-2</a:t>
                      </a:r>
                      <a:r>
                        <a:rPr lang="en-US" sz="2000" baseline="30000" dirty="0"/>
                        <a:t>63</a:t>
                      </a:r>
                      <a:r>
                        <a:rPr lang="en-US" sz="2000" dirty="0"/>
                        <a:t> to 2</a:t>
                      </a:r>
                      <a:r>
                        <a:rPr lang="en-US" sz="2000" baseline="30000" dirty="0"/>
                        <a:t>63</a:t>
                      </a:r>
                      <a:r>
                        <a:rPr lang="en-US" sz="2000" dirty="0"/>
                        <a:t>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8 bytes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83678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float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Very large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4 bytes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18693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chemeClr val="tx2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double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Very large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8 bytes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3505240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FFBBE7FB-3FF0-0247-A792-91DA724ACCBF}"/>
              </a:ext>
            </a:extLst>
          </p:cNvPr>
          <p:cNvSpPr txBox="1"/>
          <p:nvPr/>
        </p:nvSpPr>
        <p:spPr>
          <a:xfrm>
            <a:off x="1309254" y="2712721"/>
            <a:ext cx="162698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For integer</a:t>
            </a:r>
          </a:p>
          <a:p>
            <a:r>
              <a:rPr lang="en-US" sz="2000" dirty="0"/>
              <a:t>numbers like</a:t>
            </a:r>
          </a:p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-2</a:t>
            </a:r>
            <a:r>
              <a:rPr lang="en-US" sz="2000" dirty="0"/>
              <a:t>,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100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B8AC95F-4597-5D43-8E41-C8574995ED75}"/>
              </a:ext>
            </a:extLst>
          </p:cNvPr>
          <p:cNvSpPr txBox="1"/>
          <p:nvPr/>
        </p:nvSpPr>
        <p:spPr>
          <a:xfrm>
            <a:off x="867669" y="3937337"/>
            <a:ext cx="216700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For numbers with</a:t>
            </a:r>
          </a:p>
          <a:p>
            <a:r>
              <a:rPr lang="en-US" sz="2000" dirty="0"/>
              <a:t>a fraction, e.g.</a:t>
            </a:r>
          </a:p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-2.5</a:t>
            </a:r>
            <a:r>
              <a:rPr lang="en-US" sz="2000" dirty="0"/>
              <a:t>,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3.1415</a:t>
            </a:r>
          </a:p>
        </p:txBody>
      </p:sp>
      <p:sp>
        <p:nvSpPr>
          <p:cNvPr id="7" name="Left Brace 6">
            <a:extLst>
              <a:ext uri="{FF2B5EF4-FFF2-40B4-BE49-F238E27FC236}">
                <a16:creationId xmlns:a16="http://schemas.microsoft.com/office/drawing/2014/main" id="{8C28978E-BB81-5C46-B1F4-432F0E502D3E}"/>
              </a:ext>
            </a:extLst>
          </p:cNvPr>
          <p:cNvSpPr/>
          <p:nvPr/>
        </p:nvSpPr>
        <p:spPr bwMode="auto">
          <a:xfrm>
            <a:off x="3068319" y="2428974"/>
            <a:ext cx="228600" cy="1579147"/>
          </a:xfrm>
          <a:prstGeom prst="leftBrac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8" name="Left Brace 7">
            <a:extLst>
              <a:ext uri="{FF2B5EF4-FFF2-40B4-BE49-F238E27FC236}">
                <a16:creationId xmlns:a16="http://schemas.microsoft.com/office/drawing/2014/main" id="{009536A7-3E80-094A-B62A-F2EE116800DB}"/>
              </a:ext>
            </a:extLst>
          </p:cNvPr>
          <p:cNvSpPr/>
          <p:nvPr/>
        </p:nvSpPr>
        <p:spPr bwMode="auto">
          <a:xfrm>
            <a:off x="3068319" y="4044018"/>
            <a:ext cx="228600" cy="802303"/>
          </a:xfrm>
          <a:prstGeom prst="leftBrac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01912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CEAF51-2A6B-BA4F-B4B4-BF7E5EA04D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About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float</a:t>
            </a:r>
            <a:r>
              <a:rPr lang="en-US" dirty="0"/>
              <a:t> and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double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4AC4E5-4FF1-8940-BA5C-2D174994D3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5000"/>
            <a:ext cx="7772400" cy="4267200"/>
          </a:xfrm>
        </p:spPr>
        <p:txBody>
          <a:bodyPr/>
          <a:lstStyle/>
          <a:p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float</a:t>
            </a:r>
            <a:r>
              <a:rPr lang="en-US" sz="2800" dirty="0"/>
              <a:t>: single-precision floating point numbers</a:t>
            </a:r>
          </a:p>
          <a:p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double</a:t>
            </a:r>
            <a:r>
              <a:rPr lang="en-US" sz="2800" dirty="0"/>
              <a:t>: double-precision floating point numbers</a:t>
            </a:r>
          </a:p>
          <a:p>
            <a:r>
              <a:rPr lang="en-US" sz="2800" dirty="0"/>
              <a:t>Because they use limited storage space to represent infinite possible values, some values may not be represented </a:t>
            </a:r>
            <a:r>
              <a:rPr lang="en-US" sz="2800" i="1" dirty="0"/>
              <a:t>exactly</a:t>
            </a:r>
            <a:r>
              <a:rPr lang="en-US" sz="2800" dirty="0"/>
              <a:t> (though usually they are </a:t>
            </a:r>
            <a:r>
              <a:rPr lang="en-US" sz="2800" i="1" dirty="0"/>
              <a:t>accurate enough</a:t>
            </a:r>
            <a:r>
              <a:rPr lang="en-US" sz="2800" dirty="0"/>
              <a:t>)</a:t>
            </a:r>
          </a:p>
          <a:p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double</a:t>
            </a:r>
            <a:r>
              <a:rPr lang="en-US" sz="2800" dirty="0"/>
              <a:t> is more accurate than 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float</a:t>
            </a:r>
          </a:p>
        </p:txBody>
      </p:sp>
    </p:spTree>
    <p:extLst>
      <p:ext uri="{BB962C8B-B14F-4D97-AF65-F5344CB8AC3E}">
        <p14:creationId xmlns:p14="http://schemas.microsoft.com/office/powerpoint/2010/main" val="16649178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7FB676-B888-5F4F-9B53-BF2BD635EB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Statement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726604-D3D1-B44C-BBEB-4D2B4BA0B5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810000"/>
            <a:ext cx="7772400" cy="2514599"/>
          </a:xfrm>
        </p:spPr>
        <p:txBody>
          <a:bodyPr/>
          <a:lstStyle/>
          <a:p>
            <a:r>
              <a:rPr lang="en-US" dirty="0"/>
              <a:t>Assign the value on the right to the variable on the left</a:t>
            </a:r>
          </a:p>
          <a:p>
            <a:r>
              <a:rPr lang="en-US" dirty="0"/>
              <a:t>Right-hand side can be an expression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en-US" dirty="0"/>
              <a:t> is </a:t>
            </a:r>
            <a:r>
              <a:rPr lang="en-US" i="1" dirty="0"/>
              <a:t>assignment</a:t>
            </a:r>
            <a:r>
              <a:rPr lang="en-US" dirty="0"/>
              <a:t>, not </a:t>
            </a:r>
            <a:r>
              <a:rPr lang="en-US" i="1" dirty="0"/>
              <a:t>equals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9B7B151-887A-5C40-BDF4-0B1D73434B70}"/>
              </a:ext>
            </a:extLst>
          </p:cNvPr>
          <p:cNvSpPr txBox="1"/>
          <p:nvPr/>
        </p:nvSpPr>
        <p:spPr>
          <a:xfrm>
            <a:off x="2646121" y="1828800"/>
            <a:ext cx="33938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radius </a:t>
            </a:r>
            <a:r>
              <a:rPr lang="en-US" sz="32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 6.5</a:t>
            </a:r>
            <a:r>
              <a:rPr lang="en-US" sz="32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9BB8AA6-B2C7-464C-9DF0-7F89E027055A}"/>
              </a:ext>
            </a:extLst>
          </p:cNvPr>
          <p:cNvSpPr txBox="1"/>
          <p:nvPr/>
        </p:nvSpPr>
        <p:spPr>
          <a:xfrm>
            <a:off x="3179521" y="2913853"/>
            <a:ext cx="29926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Assignment operator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8A0C0E38-4D76-B247-B840-D10D4D047857}"/>
              </a:ext>
            </a:extLst>
          </p:cNvPr>
          <p:cNvCxnSpPr>
            <a:cxnSpLocks/>
          </p:cNvCxnSpPr>
          <p:nvPr/>
        </p:nvCxnSpPr>
        <p:spPr bwMode="auto">
          <a:xfrm flipV="1">
            <a:off x="4551121" y="2413576"/>
            <a:ext cx="0" cy="50027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27983088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507CB4-4F2B-5143-8A25-4548503A12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Other Forms of Variable Declaration/Assignment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C288BB-0B95-A04B-BF90-DC728225E9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088725"/>
            <a:ext cx="7772400" cy="2007275"/>
          </a:xfrm>
        </p:spPr>
        <p:txBody>
          <a:bodyPr/>
          <a:lstStyle/>
          <a:p>
            <a:r>
              <a:rPr lang="en-US" sz="2800" dirty="0">
                <a:cs typeface="Courier New" panose="02070309020205020404" pitchFamily="49" charset="0"/>
              </a:rPr>
              <a:t>Assignment operator 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en-US" sz="2800" dirty="0"/>
              <a:t> is </a:t>
            </a:r>
            <a:r>
              <a:rPr lang="en-US" sz="2800" i="1" dirty="0"/>
              <a:t>right associative</a:t>
            </a:r>
            <a:r>
              <a:rPr lang="en-US" sz="2800" dirty="0"/>
              <a:t> (i.e. evaluates from right to left)</a:t>
            </a:r>
          </a:p>
          <a:p>
            <a:r>
              <a:rPr lang="en-US" sz="2800" dirty="0"/>
              <a:t>Arithmetic operators like 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+</a:t>
            </a:r>
            <a:r>
              <a:rPr lang="en-US" sz="2800" dirty="0"/>
              <a:t> are </a:t>
            </a:r>
            <a:r>
              <a:rPr lang="en-US" sz="2800" i="1" dirty="0"/>
              <a:t>left associative</a:t>
            </a:r>
            <a:r>
              <a:rPr lang="en-US" sz="2800" dirty="0"/>
              <a:t> (i.e. evaluates from left to right)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2D77B72-7173-6D41-AF0A-DA7F9B13913C}"/>
              </a:ext>
            </a:extLst>
          </p:cNvPr>
          <p:cNvSpPr txBox="1"/>
          <p:nvPr/>
        </p:nvSpPr>
        <p:spPr>
          <a:xfrm>
            <a:off x="2514600" y="1752600"/>
            <a:ext cx="3687228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a, b, c, d;</a:t>
            </a:r>
          </a:p>
          <a:p>
            <a:pPr>
              <a:spcAft>
                <a:spcPts val="1200"/>
              </a:spcAft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double x, y=2.5, z;</a:t>
            </a:r>
          </a:p>
          <a:p>
            <a:pPr>
              <a:spcAft>
                <a:spcPts val="1200"/>
              </a:spcAft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 = b = c = 10;</a:t>
            </a:r>
          </a:p>
          <a:p>
            <a:pPr>
              <a:spcAft>
                <a:spcPts val="1200"/>
              </a:spcAft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d = a + b + c;</a:t>
            </a:r>
          </a:p>
        </p:txBody>
      </p:sp>
    </p:spTree>
    <p:extLst>
      <p:ext uri="{BB962C8B-B14F-4D97-AF65-F5344CB8AC3E}">
        <p14:creationId xmlns:p14="http://schemas.microsoft.com/office/powerpoint/2010/main" val="22883275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7E4EFE-F51B-D045-B01E-AE5788E98E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Constant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6FFB01-5D0A-FD47-AFB8-52D5EDA40C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90800"/>
            <a:ext cx="7772400" cy="3810000"/>
          </a:xfrm>
        </p:spPr>
        <p:txBody>
          <a:bodyPr/>
          <a:lstStyle/>
          <a:p>
            <a:r>
              <a:rPr lang="en-US" sz="2800" dirty="0"/>
              <a:t>A constant is basically a variable whose value cannot be changed</a:t>
            </a:r>
          </a:p>
          <a:p>
            <a:r>
              <a:rPr lang="en-US" sz="2800" dirty="0"/>
              <a:t>Usually used to represent some value that should remain unchanged throughout a program</a:t>
            </a:r>
          </a:p>
          <a:p>
            <a:r>
              <a:rPr lang="en-US" sz="2800" dirty="0"/>
              <a:t>Naming convention</a:t>
            </a:r>
          </a:p>
          <a:p>
            <a:pPr lvl="1"/>
            <a:r>
              <a:rPr lang="en-US" sz="2400" dirty="0"/>
              <a:t>All capital letters</a:t>
            </a:r>
          </a:p>
          <a:p>
            <a:pPr lvl="1"/>
            <a:r>
              <a:rPr lang="en-US" sz="2400" dirty="0"/>
              <a:t>Use _ to concatenate multiple words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01ADF95-E09A-9E49-A501-D1DF2583E9D4}"/>
              </a:ext>
            </a:extLst>
          </p:cNvPr>
          <p:cNvSpPr txBox="1"/>
          <p:nvPr/>
        </p:nvSpPr>
        <p:spPr>
          <a:xfrm>
            <a:off x="1828800" y="1828800"/>
            <a:ext cx="57695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final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double PI = 3.14159;</a:t>
            </a:r>
          </a:p>
        </p:txBody>
      </p:sp>
    </p:spTree>
    <p:extLst>
      <p:ext uri="{BB962C8B-B14F-4D97-AF65-F5344CB8AC3E}">
        <p14:creationId xmlns:p14="http://schemas.microsoft.com/office/powerpoint/2010/main" val="5957089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EE68B1-E363-D444-B5AE-1B27610FA8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About Numerical Operators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CBB2F1-74EE-D145-B118-B348FB3253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</a:t>
            </a:r>
            <a:r>
              <a:rPr lang="en-US" dirty="0"/>
              <a:t>, </a:t>
            </a:r>
            <a:r>
              <a:rPr lang="en-US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</a:t>
            </a:r>
            <a:r>
              <a:rPr lang="en-US" dirty="0"/>
              <a:t>, </a:t>
            </a:r>
            <a:r>
              <a:rPr lang="en-US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dirty="0"/>
              <a:t>, </a:t>
            </a:r>
            <a:r>
              <a:rPr lang="en-US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+</a:t>
            </a:r>
            <a:r>
              <a:rPr lang="en-US" dirty="0"/>
              <a:t> is also used for string concatenation</a:t>
            </a:r>
          </a:p>
          <a:p>
            <a:r>
              <a:rPr lang="en-US" dirty="0"/>
              <a:t>The remainder (a.k.a. modulus) operator </a:t>
            </a:r>
            <a:r>
              <a:rPr lang="en-US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%</a:t>
            </a:r>
          </a:p>
          <a:p>
            <a:pPr lvl="1"/>
            <a:r>
              <a:rPr lang="en-US" dirty="0"/>
              <a:t>The result is the remainder (i.e. the amount left over) after a division, e.g.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9%2=1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Example: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PrintDigits.java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39815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9F18FA-1127-E14C-85D0-358D63EDE2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Associativity and Precedence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153FAD-455B-3F44-83B2-E563A55D6B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5000"/>
            <a:ext cx="7772400" cy="3352800"/>
          </a:xfrm>
        </p:spPr>
        <p:txBody>
          <a:bodyPr/>
          <a:lstStyle/>
          <a:p>
            <a:r>
              <a:rPr lang="en-US" sz="2800" i="1" dirty="0">
                <a:hlinkClick r:id="rId2"/>
              </a:rPr>
              <a:t>Precedence</a:t>
            </a:r>
            <a:r>
              <a:rPr lang="en-US" sz="2800" dirty="0"/>
              <a:t> determines the order of evaluation of different operators</a:t>
            </a:r>
          </a:p>
          <a:p>
            <a:r>
              <a:rPr lang="en-US" sz="2800" i="1" dirty="0"/>
              <a:t>Associativity</a:t>
            </a:r>
            <a:r>
              <a:rPr lang="en-US" sz="2800" dirty="0"/>
              <a:t> determines the order of evaluation of operators with the same precedence</a:t>
            </a:r>
          </a:p>
          <a:p>
            <a:r>
              <a:rPr lang="en-US" sz="2800" dirty="0"/>
              <a:t>For example, what's the result of the following expression??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8CE75EB-2E7E-3048-9A48-05569C456F07}"/>
              </a:ext>
            </a:extLst>
          </p:cNvPr>
          <p:cNvSpPr txBox="1"/>
          <p:nvPr/>
        </p:nvSpPr>
        <p:spPr>
          <a:xfrm>
            <a:off x="1371600" y="5496580"/>
            <a:ext cx="57695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1 + 2 * 3 + 4 * 5 % 6 - 7 </a:t>
            </a:r>
          </a:p>
        </p:txBody>
      </p:sp>
    </p:spTree>
    <p:extLst>
      <p:ext uri="{BB962C8B-B14F-4D97-AF65-F5344CB8AC3E}">
        <p14:creationId xmlns:p14="http://schemas.microsoft.com/office/powerpoint/2010/main" val="21051651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A2AB9D-A3C6-0D43-AD70-E1F6E7BFE5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Convenience Operators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C3DF23-792F-B249-8806-B143496425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Certain operations are used so often that they get their own operators</a:t>
            </a:r>
          </a:p>
          <a:p>
            <a:pPr lvl="1"/>
            <a:r>
              <a:rPr lang="en-US" dirty="0"/>
              <a:t>Use the value of a variable, does some calculation, then assign the result back to the variable</a:t>
            </a:r>
          </a:p>
          <a:p>
            <a:pPr lvl="1"/>
            <a:r>
              <a:rPr lang="en-US" dirty="0"/>
              <a:t>Increment and decrement by 1</a:t>
            </a:r>
          </a:p>
        </p:txBody>
      </p:sp>
    </p:spTree>
    <p:extLst>
      <p:ext uri="{BB962C8B-B14F-4D97-AF65-F5344CB8AC3E}">
        <p14:creationId xmlns:p14="http://schemas.microsoft.com/office/powerpoint/2010/main" val="22734219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48E327-FC67-A24B-B6A4-752BBB7532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… Convenience Operators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13BFD33-1186-1840-A69E-2450EABA2101}"/>
              </a:ext>
            </a:extLst>
          </p:cNvPr>
          <p:cNvSpPr txBox="1"/>
          <p:nvPr/>
        </p:nvSpPr>
        <p:spPr>
          <a:xfrm>
            <a:off x="1295400" y="1828800"/>
            <a:ext cx="2028119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n = n + 10</a:t>
            </a:r>
          </a:p>
          <a:p>
            <a:pPr>
              <a:spcAft>
                <a:spcPts val="1200"/>
              </a:spcAft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n = n – 10</a:t>
            </a:r>
          </a:p>
          <a:p>
            <a:pPr>
              <a:spcAft>
                <a:spcPts val="1200"/>
              </a:spcAft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n = n * 10</a:t>
            </a:r>
          </a:p>
          <a:p>
            <a:pPr>
              <a:spcAft>
                <a:spcPts val="1200"/>
              </a:spcAft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n = n / 10</a:t>
            </a:r>
          </a:p>
          <a:p>
            <a:pPr>
              <a:spcAft>
                <a:spcPts val="1200"/>
              </a:spcAft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n = n % 10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A027668-C718-9F46-BA51-E991497A775B}"/>
              </a:ext>
            </a:extLst>
          </p:cNvPr>
          <p:cNvSpPr txBox="1"/>
          <p:nvPr/>
        </p:nvSpPr>
        <p:spPr>
          <a:xfrm>
            <a:off x="4392316" y="1828800"/>
            <a:ext cx="1475084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n </a:t>
            </a:r>
            <a:r>
              <a:rPr lang="en-US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+=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10</a:t>
            </a:r>
          </a:p>
          <a:p>
            <a:pPr>
              <a:spcAft>
                <a:spcPts val="1200"/>
              </a:spcAft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n </a:t>
            </a:r>
            <a:r>
              <a:rPr lang="en-US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-=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10</a:t>
            </a:r>
          </a:p>
          <a:p>
            <a:pPr>
              <a:spcAft>
                <a:spcPts val="1200"/>
              </a:spcAft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n </a:t>
            </a:r>
            <a:r>
              <a:rPr lang="en-US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*=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10</a:t>
            </a:r>
          </a:p>
          <a:p>
            <a:pPr>
              <a:spcAft>
                <a:spcPts val="1200"/>
              </a:spcAft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n </a:t>
            </a:r>
            <a:r>
              <a:rPr lang="en-US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/=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10</a:t>
            </a:r>
          </a:p>
          <a:p>
            <a:pPr>
              <a:spcAft>
                <a:spcPts val="1200"/>
              </a:spcAft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n </a:t>
            </a:r>
            <a:r>
              <a:rPr lang="en-US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%=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10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2DF79664-244C-2347-9C30-C758D12BBA2B}"/>
              </a:ext>
            </a:extLst>
          </p:cNvPr>
          <p:cNvCxnSpPr>
            <a:cxnSpLocks/>
          </p:cNvCxnSpPr>
          <p:nvPr/>
        </p:nvCxnSpPr>
        <p:spPr bwMode="auto">
          <a:xfrm>
            <a:off x="3323519" y="2057400"/>
            <a:ext cx="943681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40ACFF68-2D99-1B45-873A-1C62CF4EE62F}"/>
              </a:ext>
            </a:extLst>
          </p:cNvPr>
          <p:cNvCxnSpPr>
            <a:cxnSpLocks/>
          </p:cNvCxnSpPr>
          <p:nvPr/>
        </p:nvCxnSpPr>
        <p:spPr bwMode="auto">
          <a:xfrm>
            <a:off x="3323519" y="2556164"/>
            <a:ext cx="943681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35391932-F04E-AA49-8A47-6DD0EC028F2C}"/>
              </a:ext>
            </a:extLst>
          </p:cNvPr>
          <p:cNvCxnSpPr>
            <a:cxnSpLocks/>
          </p:cNvCxnSpPr>
          <p:nvPr/>
        </p:nvCxnSpPr>
        <p:spPr bwMode="auto">
          <a:xfrm>
            <a:off x="3323519" y="3102429"/>
            <a:ext cx="943681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66B42A1C-87C4-AD4C-9B3E-6E65C21F1729}"/>
              </a:ext>
            </a:extLst>
          </p:cNvPr>
          <p:cNvCxnSpPr>
            <a:cxnSpLocks/>
          </p:cNvCxnSpPr>
          <p:nvPr/>
        </p:nvCxnSpPr>
        <p:spPr bwMode="auto">
          <a:xfrm>
            <a:off x="3323519" y="3581400"/>
            <a:ext cx="943681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F42AFA2B-4B40-4141-99A1-31A4B6117228}"/>
              </a:ext>
            </a:extLst>
          </p:cNvPr>
          <p:cNvCxnSpPr>
            <a:cxnSpLocks/>
          </p:cNvCxnSpPr>
          <p:nvPr/>
        </p:nvCxnSpPr>
        <p:spPr bwMode="auto">
          <a:xfrm>
            <a:off x="3323519" y="4076206"/>
            <a:ext cx="943681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5C3A378B-79BC-1E4E-92FE-849B266BF39C}"/>
              </a:ext>
            </a:extLst>
          </p:cNvPr>
          <p:cNvSpPr txBox="1"/>
          <p:nvPr/>
        </p:nvSpPr>
        <p:spPr>
          <a:xfrm>
            <a:off x="1280426" y="4947538"/>
            <a:ext cx="18437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n = n + 1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C90E005-CFB0-144E-B9EB-D4F48B1C30E6}"/>
              </a:ext>
            </a:extLst>
          </p:cNvPr>
          <p:cNvSpPr txBox="1"/>
          <p:nvPr/>
        </p:nvSpPr>
        <p:spPr>
          <a:xfrm>
            <a:off x="3898349" y="4724400"/>
            <a:ext cx="737702" cy="9079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++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</a:p>
          <a:p>
            <a:pPr>
              <a:spcAft>
                <a:spcPts val="0"/>
              </a:spcAft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en-US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++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26323D34-A2CB-B44A-9B4C-4B17AAA97688}"/>
              </a:ext>
            </a:extLst>
          </p:cNvPr>
          <p:cNvCxnSpPr>
            <a:stCxn id="14" idx="3"/>
          </p:cNvCxnSpPr>
          <p:nvPr/>
        </p:nvCxnSpPr>
        <p:spPr bwMode="auto">
          <a:xfrm flipV="1">
            <a:off x="3124200" y="4947538"/>
            <a:ext cx="671159" cy="23083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D28059DC-0177-564F-8444-FF533BBDED38}"/>
              </a:ext>
            </a:extLst>
          </p:cNvPr>
          <p:cNvCxnSpPr>
            <a:stCxn id="14" idx="3"/>
          </p:cNvCxnSpPr>
          <p:nvPr/>
        </p:nvCxnSpPr>
        <p:spPr bwMode="auto">
          <a:xfrm>
            <a:off x="3124200" y="5178371"/>
            <a:ext cx="671159" cy="23083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328FB5F5-C3FB-0A41-8FA0-06A897994583}"/>
              </a:ext>
            </a:extLst>
          </p:cNvPr>
          <p:cNvSpPr txBox="1"/>
          <p:nvPr/>
        </p:nvSpPr>
        <p:spPr>
          <a:xfrm>
            <a:off x="1280426" y="5909439"/>
            <a:ext cx="18437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n = n - 1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1BB0A8B-1B52-CE44-B403-6E9216949013}"/>
              </a:ext>
            </a:extLst>
          </p:cNvPr>
          <p:cNvSpPr txBox="1"/>
          <p:nvPr/>
        </p:nvSpPr>
        <p:spPr>
          <a:xfrm>
            <a:off x="3898349" y="5686301"/>
            <a:ext cx="737702" cy="9079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--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</a:p>
          <a:p>
            <a:pPr>
              <a:spcAft>
                <a:spcPts val="0"/>
              </a:spcAft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en-US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--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F7351A70-091C-824F-AD51-26A4F5292725}"/>
              </a:ext>
            </a:extLst>
          </p:cNvPr>
          <p:cNvCxnSpPr>
            <a:stCxn id="24" idx="3"/>
          </p:cNvCxnSpPr>
          <p:nvPr/>
        </p:nvCxnSpPr>
        <p:spPr bwMode="auto">
          <a:xfrm flipV="1">
            <a:off x="3124200" y="5909440"/>
            <a:ext cx="671159" cy="23083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37D1949F-9A09-2F46-8323-5C5786FEA7F6}"/>
              </a:ext>
            </a:extLst>
          </p:cNvPr>
          <p:cNvCxnSpPr>
            <a:stCxn id="24" idx="3"/>
          </p:cNvCxnSpPr>
          <p:nvPr/>
        </p:nvCxnSpPr>
        <p:spPr bwMode="auto">
          <a:xfrm>
            <a:off x="3124200" y="6140272"/>
            <a:ext cx="671159" cy="23083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F5B1BCAC-3426-4747-8DBE-13A15B10F50C}"/>
              </a:ext>
            </a:extLst>
          </p:cNvPr>
          <p:cNvCxnSpPr/>
          <p:nvPr/>
        </p:nvCxnSpPr>
        <p:spPr bwMode="auto">
          <a:xfrm>
            <a:off x="4759744" y="4975354"/>
            <a:ext cx="9906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F2F07747-E272-3848-88B4-69165BDB0C6E}"/>
              </a:ext>
            </a:extLst>
          </p:cNvPr>
          <p:cNvCxnSpPr/>
          <p:nvPr/>
        </p:nvCxnSpPr>
        <p:spPr bwMode="auto">
          <a:xfrm>
            <a:off x="4759744" y="5390990"/>
            <a:ext cx="9906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81A991E3-58B3-B84F-9E14-8DBA69E867C3}"/>
              </a:ext>
            </a:extLst>
          </p:cNvPr>
          <p:cNvCxnSpPr/>
          <p:nvPr/>
        </p:nvCxnSpPr>
        <p:spPr bwMode="auto">
          <a:xfrm>
            <a:off x="4759744" y="5925379"/>
            <a:ext cx="9906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7D737ADE-EE22-C441-A1BB-61AED3E8E22E}"/>
              </a:ext>
            </a:extLst>
          </p:cNvPr>
          <p:cNvCxnSpPr/>
          <p:nvPr/>
        </p:nvCxnSpPr>
        <p:spPr bwMode="auto">
          <a:xfrm>
            <a:off x="4759744" y="6329140"/>
            <a:ext cx="9906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4C153E7A-0ECE-8849-A800-4D35A906D7B7}"/>
              </a:ext>
            </a:extLst>
          </p:cNvPr>
          <p:cNvSpPr txBox="1"/>
          <p:nvPr/>
        </p:nvSpPr>
        <p:spPr>
          <a:xfrm>
            <a:off x="6019800" y="4744521"/>
            <a:ext cx="20876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Pre-increment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295D168-C3BD-6A47-9357-2A3B179C7E42}"/>
              </a:ext>
            </a:extLst>
          </p:cNvPr>
          <p:cNvSpPr txBox="1"/>
          <p:nvPr/>
        </p:nvSpPr>
        <p:spPr>
          <a:xfrm>
            <a:off x="6019800" y="5148282"/>
            <a:ext cx="22109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Post-increment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7232F3D3-D497-F14A-BBCE-9BC4E93F42B5}"/>
              </a:ext>
            </a:extLst>
          </p:cNvPr>
          <p:cNvSpPr txBox="1"/>
          <p:nvPr/>
        </p:nvSpPr>
        <p:spPr>
          <a:xfrm>
            <a:off x="6019800" y="5670797"/>
            <a:ext cx="21774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Pre-decrement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2920A828-26BF-B544-9DFE-340B8D199454}"/>
              </a:ext>
            </a:extLst>
          </p:cNvPr>
          <p:cNvSpPr txBox="1"/>
          <p:nvPr/>
        </p:nvSpPr>
        <p:spPr>
          <a:xfrm>
            <a:off x="6019800" y="6062683"/>
            <a:ext cx="23006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Post-decrement</a:t>
            </a:r>
          </a:p>
        </p:txBody>
      </p:sp>
    </p:spTree>
    <p:extLst>
      <p:ext uri="{BB962C8B-B14F-4D97-AF65-F5344CB8AC3E}">
        <p14:creationId xmlns:p14="http://schemas.microsoft.com/office/powerpoint/2010/main" val="22361516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5869D0-E396-BC4A-9572-C34A92B3CF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04C53-9426-CD4F-B058-900C196DFC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Variables and Constants</a:t>
            </a:r>
          </a:p>
          <a:p>
            <a:pPr lvl="1"/>
            <a:r>
              <a:rPr lang="en-US" sz="2400" dirty="0"/>
              <a:t>Data types</a:t>
            </a:r>
          </a:p>
          <a:p>
            <a:r>
              <a:rPr lang="en-US" sz="2800" dirty="0"/>
              <a:t>More operators</a:t>
            </a:r>
          </a:p>
          <a:p>
            <a:pPr lvl="1"/>
            <a:r>
              <a:rPr lang="en-US" sz="2400" dirty="0"/>
              <a:t>And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Math.pow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sz="2800" dirty="0"/>
              <a:t>More about literals (i.e. values)</a:t>
            </a:r>
          </a:p>
          <a:p>
            <a:r>
              <a:rPr lang="en-US" sz="2800" dirty="0"/>
              <a:t>Type mismatch and conversion</a:t>
            </a:r>
          </a:p>
          <a:p>
            <a:r>
              <a:rPr lang="en-US" sz="2800" dirty="0"/>
              <a:t>Input using 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Scanner</a:t>
            </a:r>
          </a:p>
          <a:p>
            <a:r>
              <a:rPr lang="en-US" sz="2800" dirty="0"/>
              <a:t>Put everything together</a:t>
            </a:r>
          </a:p>
        </p:txBody>
      </p:sp>
    </p:spTree>
    <p:extLst>
      <p:ext uri="{BB962C8B-B14F-4D97-AF65-F5344CB8AC3E}">
        <p14:creationId xmlns:p14="http://schemas.microsoft.com/office/powerpoint/2010/main" val="5211641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6B2041-2BD7-6347-9C65-98288850E6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Pre/Post Increment/Decrement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67FE7E4-E823-A642-98EA-167786C507C5}"/>
              </a:ext>
            </a:extLst>
          </p:cNvPr>
          <p:cNvSpPr txBox="1"/>
          <p:nvPr/>
        </p:nvSpPr>
        <p:spPr>
          <a:xfrm>
            <a:off x="1828800" y="2194679"/>
            <a:ext cx="5339923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a = 1, b = 1;</a:t>
            </a:r>
          </a:p>
          <a:p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c1 = 10 +  ++a * 10;</a:t>
            </a:r>
          </a:p>
          <a:p>
            <a:pPr>
              <a:spcAft>
                <a:spcPts val="2400"/>
              </a:spcAft>
            </a:pP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c2 = 10 + b++ * 10;</a:t>
            </a:r>
          </a:p>
          <a:p>
            <a:pPr>
              <a:spcAft>
                <a:spcPts val="600"/>
              </a:spcAft>
            </a:pP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a = b = 1;</a:t>
            </a:r>
          </a:p>
          <a:p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c1 = 10 + --a * 10;</a:t>
            </a:r>
          </a:p>
          <a:p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c2 = 10 + b-- * 10;</a:t>
            </a:r>
          </a:p>
        </p:txBody>
      </p:sp>
    </p:spTree>
    <p:extLst>
      <p:ext uri="{BB962C8B-B14F-4D97-AF65-F5344CB8AC3E}">
        <p14:creationId xmlns:p14="http://schemas.microsoft.com/office/powerpoint/2010/main" val="10746398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026149-9852-AD45-BE34-C6E5832288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Math.pow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x,y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61F013-410A-AC41-9034-C2E175BC90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5000"/>
            <a:ext cx="7772400" cy="2057400"/>
          </a:xfrm>
        </p:spPr>
        <p:txBody>
          <a:bodyPr/>
          <a:lstStyle/>
          <a:p>
            <a:r>
              <a:rPr lang="en-US" dirty="0"/>
              <a:t>It is a </a:t>
            </a:r>
            <a:r>
              <a:rPr lang="en-US" i="1" dirty="0"/>
              <a:t>method</a:t>
            </a:r>
            <a:r>
              <a:rPr lang="en-US" dirty="0"/>
              <a:t>, not an </a:t>
            </a:r>
            <a:r>
              <a:rPr lang="en-US" i="1" dirty="0"/>
              <a:t>operator</a:t>
            </a:r>
          </a:p>
          <a:p>
            <a:r>
              <a:rPr lang="en-US" dirty="0"/>
              <a:t>Used for calculating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dirty="0"/>
              <a:t> to the power of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y</a:t>
            </a:r>
          </a:p>
          <a:p>
            <a:r>
              <a:rPr lang="en-US" dirty="0"/>
              <a:t>For example: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01233BA-493B-2743-8427-0464FDFFDC14}"/>
              </a:ext>
            </a:extLst>
          </p:cNvPr>
          <p:cNvSpPr txBox="1"/>
          <p:nvPr/>
        </p:nvSpPr>
        <p:spPr>
          <a:xfrm>
            <a:off x="1524000" y="4114800"/>
            <a:ext cx="5581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2</a:t>
            </a:r>
            <a:r>
              <a:rPr lang="en-US" sz="3200" baseline="30000" dirty="0"/>
              <a:t>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95F4B99-8C53-D443-B089-6AF9AC8B2699}"/>
              </a:ext>
            </a:extLst>
          </p:cNvPr>
          <p:cNvSpPr txBox="1"/>
          <p:nvPr/>
        </p:nvSpPr>
        <p:spPr>
          <a:xfrm>
            <a:off x="2702122" y="4114800"/>
            <a:ext cx="33938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Math.pow</a:t>
            </a: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(2,3)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4364FF2-C343-CA48-A55D-5CD3A905A755}"/>
              </a:ext>
            </a:extLst>
          </p:cNvPr>
          <p:cNvSpPr txBox="1"/>
          <p:nvPr/>
        </p:nvSpPr>
        <p:spPr>
          <a:xfrm>
            <a:off x="6715956" y="4114800"/>
            <a:ext cx="40908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8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E38FDFB9-935E-9D4E-920E-31B5E6F2EF7C}"/>
              </a:ext>
            </a:extLst>
          </p:cNvPr>
          <p:cNvCxnSpPr>
            <a:cxnSpLocks/>
            <a:stCxn id="5" idx="3"/>
          </p:cNvCxnSpPr>
          <p:nvPr/>
        </p:nvCxnSpPr>
        <p:spPr bwMode="auto">
          <a:xfrm>
            <a:off x="6096000" y="4407188"/>
            <a:ext cx="4572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9349F740-6E94-5644-950F-9AC6F58B7E0D}"/>
              </a:ext>
            </a:extLst>
          </p:cNvPr>
          <p:cNvCxnSpPr>
            <a:cxnSpLocks/>
          </p:cNvCxnSpPr>
          <p:nvPr/>
        </p:nvCxnSpPr>
        <p:spPr bwMode="auto">
          <a:xfrm>
            <a:off x="2178908" y="4407188"/>
            <a:ext cx="4572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20875264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C6E6B6-F97B-ED4B-BFC2-43E0F28522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Literals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A1AF1DC-8D69-3343-A746-106424D1DDC1}"/>
              </a:ext>
            </a:extLst>
          </p:cNvPr>
          <p:cNvSpPr txBox="1"/>
          <p:nvPr/>
        </p:nvSpPr>
        <p:spPr>
          <a:xfrm>
            <a:off x="820770" y="2158425"/>
            <a:ext cx="462819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"Welcome to Java!"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D1CFFC9D-392D-1544-B592-334120E7DA40}"/>
              </a:ext>
            </a:extLst>
          </p:cNvPr>
          <p:cNvCxnSpPr/>
          <p:nvPr/>
        </p:nvCxnSpPr>
        <p:spPr bwMode="auto">
          <a:xfrm>
            <a:off x="5621370" y="2450812"/>
            <a:ext cx="7620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E48B18FF-B535-B946-9460-58236EC5EA24}"/>
              </a:ext>
            </a:extLst>
          </p:cNvPr>
          <p:cNvSpPr txBox="1"/>
          <p:nvPr/>
        </p:nvSpPr>
        <p:spPr>
          <a:xfrm>
            <a:off x="6732907" y="2158425"/>
            <a:ext cx="16658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E0A4A62-4D60-AB43-99AE-C671E775C6F5}"/>
              </a:ext>
            </a:extLst>
          </p:cNvPr>
          <p:cNvSpPr txBox="1"/>
          <p:nvPr/>
        </p:nvSpPr>
        <p:spPr>
          <a:xfrm>
            <a:off x="820770" y="3213434"/>
            <a:ext cx="67839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77C62788-F000-7540-BCD3-5BE16039A2E9}"/>
              </a:ext>
            </a:extLst>
          </p:cNvPr>
          <p:cNvCxnSpPr/>
          <p:nvPr/>
        </p:nvCxnSpPr>
        <p:spPr bwMode="auto">
          <a:xfrm>
            <a:off x="1658970" y="3505821"/>
            <a:ext cx="7620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85EB23AA-28E3-244F-9CB3-A9FE193BF009}"/>
              </a:ext>
            </a:extLst>
          </p:cNvPr>
          <p:cNvSpPr txBox="1"/>
          <p:nvPr/>
        </p:nvSpPr>
        <p:spPr>
          <a:xfrm>
            <a:off x="2725770" y="3213434"/>
            <a:ext cx="603723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byte</a:t>
            </a:r>
            <a:r>
              <a:rPr lang="en-US" sz="3200" dirty="0"/>
              <a:t>, </a:t>
            </a: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short</a:t>
            </a:r>
            <a:r>
              <a:rPr lang="en-US" sz="3200" dirty="0"/>
              <a:t>, </a:t>
            </a:r>
            <a:r>
              <a:rPr lang="en-US" sz="3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3200" dirty="0"/>
              <a:t>, or </a:t>
            </a: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long</a:t>
            </a:r>
            <a:r>
              <a:rPr lang="en-US" sz="3200" dirty="0"/>
              <a:t> ??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14F30FD-D80A-B74D-A30A-44E1F3720F12}"/>
              </a:ext>
            </a:extLst>
          </p:cNvPr>
          <p:cNvSpPr txBox="1"/>
          <p:nvPr/>
        </p:nvSpPr>
        <p:spPr>
          <a:xfrm>
            <a:off x="820770" y="4343400"/>
            <a:ext cx="11721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10.5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E6A272FB-AE33-B848-9F87-9EAB2108E614}"/>
              </a:ext>
            </a:extLst>
          </p:cNvPr>
          <p:cNvCxnSpPr/>
          <p:nvPr/>
        </p:nvCxnSpPr>
        <p:spPr bwMode="auto">
          <a:xfrm>
            <a:off x="2191860" y="4635787"/>
            <a:ext cx="7620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A9C84977-7D99-8E43-9950-D333BD1F0FC8}"/>
              </a:ext>
            </a:extLst>
          </p:cNvPr>
          <p:cNvSpPr txBox="1"/>
          <p:nvPr/>
        </p:nvSpPr>
        <p:spPr>
          <a:xfrm>
            <a:off x="3258660" y="4343400"/>
            <a:ext cx="391485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float</a:t>
            </a:r>
            <a:r>
              <a:rPr lang="en-US" sz="3200" dirty="0"/>
              <a:t> or </a:t>
            </a: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double</a:t>
            </a:r>
            <a:r>
              <a:rPr lang="en-US" sz="3200" dirty="0"/>
              <a:t>??</a:t>
            </a:r>
          </a:p>
        </p:txBody>
      </p:sp>
    </p:spTree>
    <p:extLst>
      <p:ext uri="{BB962C8B-B14F-4D97-AF65-F5344CB8AC3E}">
        <p14:creationId xmlns:p14="http://schemas.microsoft.com/office/powerpoint/2010/main" val="344028375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E4D8FF-5E80-F44F-A41A-11D6701E43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Forms of Literals</a:t>
            </a: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022FD72C-C714-CA48-95A7-4629327807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7750981"/>
              </p:ext>
            </p:extLst>
          </p:nvPr>
        </p:nvGraphicFramePr>
        <p:xfrm>
          <a:off x="762000" y="2057400"/>
          <a:ext cx="7924801" cy="3657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91284">
                  <a:extLst>
                    <a:ext uri="{9D8B030D-6E8A-4147-A177-3AD203B41FA5}">
                      <a16:colId xmlns:a16="http://schemas.microsoft.com/office/drawing/2014/main" val="1276055591"/>
                    </a:ext>
                  </a:extLst>
                </a:gridCol>
                <a:gridCol w="1484328">
                  <a:extLst>
                    <a:ext uri="{9D8B030D-6E8A-4147-A177-3AD203B41FA5}">
                      <a16:colId xmlns:a16="http://schemas.microsoft.com/office/drawing/2014/main" val="3337571920"/>
                    </a:ext>
                  </a:extLst>
                </a:gridCol>
                <a:gridCol w="3849189">
                  <a:extLst>
                    <a:ext uri="{9D8B030D-6E8A-4147-A177-3AD203B41FA5}">
                      <a16:colId xmlns:a16="http://schemas.microsoft.com/office/drawing/2014/main" val="36991807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  <a:cs typeface="Courier New" panose="02070309020205020404" pitchFamily="49" charset="0"/>
                        </a:rPr>
                        <a:t>Literal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Notes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39947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  <a:r>
                        <a:rPr lang="en-US" sz="2400" b="1" dirty="0">
                          <a:solidFill>
                            <a:schemeClr val="tx2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</a:t>
                      </a:r>
                      <a:r>
                        <a:rPr lang="en-US" sz="2400" dirty="0"/>
                        <a:t> or </a:t>
                      </a:r>
                      <a:r>
                        <a:rPr lang="en-US" sz="24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  <a:r>
                        <a:rPr lang="en-US" sz="2400" b="1" dirty="0">
                          <a:solidFill>
                            <a:schemeClr val="tx2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long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71986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10.5</a:t>
                      </a:r>
                      <a:r>
                        <a:rPr lang="en-US" sz="2400" b="1" dirty="0">
                          <a:solidFill>
                            <a:schemeClr val="tx2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</a:t>
                      </a:r>
                      <a:r>
                        <a:rPr lang="en-US" sz="2400" dirty="0"/>
                        <a:t> or </a:t>
                      </a:r>
                      <a:r>
                        <a:rPr lang="en-US" sz="24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10.5</a:t>
                      </a:r>
                      <a:r>
                        <a:rPr lang="en-US" sz="2400" b="1" dirty="0">
                          <a:solidFill>
                            <a:schemeClr val="tx2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float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90747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1.1</a:t>
                      </a:r>
                      <a:r>
                        <a:rPr lang="en-US" sz="2400" b="1" dirty="0">
                          <a:solidFill>
                            <a:schemeClr val="tx2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e</a:t>
                      </a:r>
                      <a:r>
                        <a:rPr lang="en-US" sz="24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  <a:r>
                        <a:rPr lang="en-US" sz="2400" dirty="0"/>
                        <a:t> or </a:t>
                      </a:r>
                      <a:r>
                        <a:rPr lang="en-US" sz="24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1.1</a:t>
                      </a:r>
                      <a:r>
                        <a:rPr lang="en-US" sz="2400" b="1" dirty="0">
                          <a:solidFill>
                            <a:schemeClr val="tx2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E</a:t>
                      </a:r>
                      <a:r>
                        <a:rPr lang="en-US" sz="24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double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scientific notation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60236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int</a:t>
                      </a:r>
                      <a:endParaRPr lang="en-US" sz="2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decimal (i.e. base 10)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04759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2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0b</a:t>
                      </a:r>
                      <a:r>
                        <a:rPr lang="en-US" sz="24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  <a:r>
                        <a:rPr lang="en-US" sz="2400" dirty="0"/>
                        <a:t> or </a:t>
                      </a:r>
                      <a:r>
                        <a:rPr lang="en-US" sz="2400" b="1" dirty="0">
                          <a:solidFill>
                            <a:schemeClr val="tx2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0B</a:t>
                      </a:r>
                      <a:r>
                        <a:rPr lang="en-US" sz="24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int</a:t>
                      </a:r>
                      <a:endParaRPr lang="en-US" sz="2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binary (i.e. base 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29119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2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07</a:t>
                      </a:r>
                      <a:r>
                        <a:rPr lang="en-US" sz="24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int</a:t>
                      </a:r>
                      <a:endParaRPr lang="en-US" sz="2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octal (i.e. base 8)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20842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2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</a:t>
                      </a:r>
                      <a:r>
                        <a:rPr lang="en-US" sz="24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  <a:r>
                        <a:rPr lang="en-US" sz="2400" dirty="0"/>
                        <a:t> or </a:t>
                      </a:r>
                      <a:r>
                        <a:rPr lang="en-US" sz="2400" b="1" dirty="0">
                          <a:solidFill>
                            <a:schemeClr val="tx2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int</a:t>
                      </a:r>
                      <a:endParaRPr lang="en-US" sz="2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hexadecimal (i.e. base 16)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43789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675956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1026">
            <a:extLst>
              <a:ext uri="{FF2B5EF4-FFF2-40B4-BE49-F238E27FC236}">
                <a16:creationId xmlns:a16="http://schemas.microsoft.com/office/drawing/2014/main" id="{27C13282-A4B1-C749-B99A-71C5ED0C7CE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Type Mismatch</a:t>
            </a:r>
          </a:p>
        </p:txBody>
      </p:sp>
      <p:sp>
        <p:nvSpPr>
          <p:cNvPr id="123907" name="Text Box 1027">
            <a:extLst>
              <a:ext uri="{FF2B5EF4-FFF2-40B4-BE49-F238E27FC236}">
                <a16:creationId xmlns:a16="http://schemas.microsoft.com/office/drawing/2014/main" id="{9F5FC76B-AF01-354C-B47A-4CE7193F91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1752600"/>
            <a:ext cx="1843774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>
                <a:latin typeface="Courier New" panose="02070309020205020404" pitchFamily="49" charset="0"/>
              </a:rPr>
              <a:t>short a;</a:t>
            </a:r>
          </a:p>
          <a:p>
            <a:r>
              <a:rPr lang="en-US" altLang="en-US" dirty="0" err="1">
                <a:latin typeface="Courier New" panose="02070309020205020404" pitchFamily="49" charset="0"/>
              </a:rPr>
              <a:t>int</a:t>
            </a:r>
            <a:r>
              <a:rPr lang="en-US" altLang="en-US" dirty="0">
                <a:latin typeface="Courier New" panose="02070309020205020404" pitchFamily="49" charset="0"/>
              </a:rPr>
              <a:t> b;</a:t>
            </a:r>
          </a:p>
          <a:p>
            <a:r>
              <a:rPr lang="en-US" altLang="en-US" dirty="0">
                <a:latin typeface="Courier New" panose="02070309020205020404" pitchFamily="49" charset="0"/>
              </a:rPr>
              <a:t>float c;</a:t>
            </a:r>
          </a:p>
          <a:p>
            <a:r>
              <a:rPr lang="en-US" altLang="en-US" dirty="0">
                <a:latin typeface="Courier New" panose="02070309020205020404" pitchFamily="49" charset="0"/>
              </a:rPr>
              <a:t>double d;</a:t>
            </a:r>
          </a:p>
        </p:txBody>
      </p:sp>
      <p:sp>
        <p:nvSpPr>
          <p:cNvPr id="123910" name="Text Box 1030">
            <a:extLst>
              <a:ext uri="{FF2B5EF4-FFF2-40B4-BE49-F238E27FC236}">
                <a16:creationId xmlns:a16="http://schemas.microsoft.com/office/drawing/2014/main" id="{D3FF0594-685A-E24C-85E7-6F8D2D731F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2514600"/>
            <a:ext cx="2751138" cy="337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a = 1000000; // ??</a:t>
            </a:r>
          </a:p>
          <a:p>
            <a:r>
              <a:rPr lang="en-US" altLang="en-US"/>
              <a:t>b = 1000000; // ??</a:t>
            </a:r>
          </a:p>
          <a:p>
            <a:r>
              <a:rPr lang="en-US" altLang="en-US"/>
              <a:t>c = 1000000; // ??</a:t>
            </a:r>
          </a:p>
          <a:p>
            <a:r>
              <a:rPr lang="en-US" altLang="en-US"/>
              <a:t>d = 1000000; // ??</a:t>
            </a:r>
          </a:p>
          <a:p>
            <a:endParaRPr lang="en-US" altLang="en-US"/>
          </a:p>
          <a:p>
            <a:r>
              <a:rPr lang="en-US" altLang="en-US"/>
              <a:t>a = 3.6; // ??</a:t>
            </a:r>
          </a:p>
          <a:p>
            <a:r>
              <a:rPr lang="en-US" altLang="en-US"/>
              <a:t>b = 3.6; // ??</a:t>
            </a:r>
          </a:p>
          <a:p>
            <a:r>
              <a:rPr lang="en-US" altLang="en-US"/>
              <a:t>c = 3.6; // ??</a:t>
            </a:r>
          </a:p>
          <a:p>
            <a:r>
              <a:rPr lang="en-US" altLang="en-US"/>
              <a:t>d = 3.6; // ??</a:t>
            </a:r>
          </a:p>
        </p:txBody>
      </p:sp>
    </p:spTree>
    <p:extLst>
      <p:ext uri="{BB962C8B-B14F-4D97-AF65-F5344CB8AC3E}">
        <p14:creationId xmlns:p14="http://schemas.microsoft.com/office/powerpoint/2010/main" val="190324963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>
            <a:extLst>
              <a:ext uri="{FF2B5EF4-FFF2-40B4-BE49-F238E27FC236}">
                <a16:creationId xmlns:a16="http://schemas.microsoft.com/office/drawing/2014/main" id="{4DF78334-91B2-7048-B325-E95AD3D9DF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Type Mismatch</a:t>
            </a:r>
          </a:p>
        </p:txBody>
      </p:sp>
      <p:sp>
        <p:nvSpPr>
          <p:cNvPr id="125955" name="Text Box 3">
            <a:extLst>
              <a:ext uri="{FF2B5EF4-FFF2-40B4-BE49-F238E27FC236}">
                <a16:creationId xmlns:a16="http://schemas.microsoft.com/office/drawing/2014/main" id="{E7875461-C700-414E-8BC1-37AFD561A4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1752600"/>
            <a:ext cx="1843774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>
                <a:latin typeface="Courier New" panose="02070309020205020404" pitchFamily="49" charset="0"/>
              </a:rPr>
              <a:t>short a;</a:t>
            </a:r>
          </a:p>
          <a:p>
            <a:r>
              <a:rPr lang="en-US" altLang="en-US" dirty="0" err="1">
                <a:latin typeface="Courier New" panose="02070309020205020404" pitchFamily="49" charset="0"/>
              </a:rPr>
              <a:t>int</a:t>
            </a:r>
            <a:r>
              <a:rPr lang="en-US" altLang="en-US" dirty="0">
                <a:latin typeface="Courier New" panose="02070309020205020404" pitchFamily="49" charset="0"/>
              </a:rPr>
              <a:t> b;</a:t>
            </a:r>
          </a:p>
          <a:p>
            <a:r>
              <a:rPr lang="en-US" altLang="en-US" dirty="0">
                <a:latin typeface="Courier New" panose="02070309020205020404" pitchFamily="49" charset="0"/>
              </a:rPr>
              <a:t>float c;</a:t>
            </a:r>
          </a:p>
          <a:p>
            <a:r>
              <a:rPr lang="en-US" altLang="en-US" dirty="0">
                <a:latin typeface="Courier New" panose="02070309020205020404" pitchFamily="49" charset="0"/>
              </a:rPr>
              <a:t>double d;</a:t>
            </a:r>
          </a:p>
        </p:txBody>
      </p:sp>
      <p:sp>
        <p:nvSpPr>
          <p:cNvPr id="125956" name="Text Box 4">
            <a:extLst>
              <a:ext uri="{FF2B5EF4-FFF2-40B4-BE49-F238E27FC236}">
                <a16:creationId xmlns:a16="http://schemas.microsoft.com/office/drawing/2014/main" id="{5A69BB4D-A8A5-6C40-8940-7C94F7EC2C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2514600"/>
            <a:ext cx="4769704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a = 1000000; // error. </a:t>
            </a:r>
            <a:r>
              <a:rPr lang="en-US" altLang="en-US" i="1" dirty="0"/>
              <a:t>overflow</a:t>
            </a:r>
          </a:p>
          <a:p>
            <a:r>
              <a:rPr lang="en-US" altLang="en-US" dirty="0"/>
              <a:t>b = 1000000; // ok</a:t>
            </a:r>
          </a:p>
          <a:p>
            <a:r>
              <a:rPr lang="en-US" altLang="en-US" dirty="0"/>
              <a:t>c = 1000000; // ok</a:t>
            </a:r>
            <a:endParaRPr lang="en-US" altLang="en-US" i="1" dirty="0"/>
          </a:p>
          <a:p>
            <a:r>
              <a:rPr lang="en-US" altLang="en-US" dirty="0"/>
              <a:t>d = 1000000; // ok</a:t>
            </a:r>
            <a:endParaRPr lang="en-US" altLang="en-US" i="1" dirty="0"/>
          </a:p>
          <a:p>
            <a:endParaRPr lang="en-US" altLang="en-US" i="1" dirty="0"/>
          </a:p>
          <a:p>
            <a:r>
              <a:rPr lang="en-US" altLang="en-US" dirty="0"/>
              <a:t>a = 3.6; // error. </a:t>
            </a:r>
            <a:r>
              <a:rPr lang="en-US" altLang="en-US" i="1" dirty="0"/>
              <a:t>Loss of data</a:t>
            </a:r>
          </a:p>
          <a:p>
            <a:r>
              <a:rPr lang="en-US" altLang="en-US" dirty="0"/>
              <a:t>b = 3.6; // error. </a:t>
            </a:r>
            <a:r>
              <a:rPr lang="en-US" altLang="en-US" i="1" dirty="0"/>
              <a:t>Loss of data</a:t>
            </a:r>
          </a:p>
          <a:p>
            <a:r>
              <a:rPr lang="en-US" altLang="en-US" dirty="0"/>
              <a:t>c = 3.6; // error. </a:t>
            </a:r>
            <a:r>
              <a:rPr lang="en-US" altLang="en-US" i="1" dirty="0"/>
              <a:t>Loss of precision</a:t>
            </a:r>
          </a:p>
          <a:p>
            <a:r>
              <a:rPr lang="en-US" altLang="en-US" dirty="0"/>
              <a:t>d = 3.6; // ok</a:t>
            </a:r>
          </a:p>
        </p:txBody>
      </p:sp>
    </p:spTree>
    <p:extLst>
      <p:ext uri="{BB962C8B-B14F-4D97-AF65-F5344CB8AC3E}">
        <p14:creationId xmlns:p14="http://schemas.microsoft.com/office/powerpoint/2010/main" val="220031394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61C896-0ED8-A640-B9D1-DADDA074D4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Implicit Type Conversion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91FFBC-32AC-B348-B562-9222292865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A.K.A. </a:t>
            </a:r>
            <a:r>
              <a:rPr lang="en-US" i="1" dirty="0"/>
              <a:t>Coercion</a:t>
            </a:r>
          </a:p>
          <a:p>
            <a:r>
              <a:rPr lang="en-US" dirty="0"/>
              <a:t>Happens when converting a type with a smaller range to a type with a larger range, e.g.</a:t>
            </a:r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short</a:t>
            </a:r>
            <a:r>
              <a:rPr lang="en-US" dirty="0"/>
              <a:t> </a:t>
            </a:r>
            <a:r>
              <a:rPr lang="en-US" dirty="0">
                <a:sym typeface="Wingdings" pitchFamily="2" charset="2"/>
              </a:rPr>
              <a:t>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  <a:sym typeface="Wingdings" pitchFamily="2" charset="2"/>
              </a:rPr>
              <a:t>int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  <a:sym typeface="Wingdings" pitchFamily="2" charset="2"/>
            </a:endParaRPr>
          </a:p>
          <a:p>
            <a:pPr lvl="1"/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  <a:sym typeface="Wingdings" pitchFamily="2" charset="2"/>
              </a:rPr>
              <a:t>int</a:t>
            </a:r>
            <a:r>
              <a:rPr lang="en-US" dirty="0">
                <a:sym typeface="Wingdings" pitchFamily="2" charset="2"/>
              </a:rPr>
              <a:t> 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  <a:sym typeface="Wingdings" pitchFamily="2" charset="2"/>
              </a:rPr>
              <a:t>long</a:t>
            </a:r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  <a:sym typeface="Wingdings" pitchFamily="2" charset="2"/>
              </a:rPr>
              <a:t>float</a:t>
            </a:r>
            <a:r>
              <a:rPr lang="en-US" dirty="0">
                <a:sym typeface="Wingdings" pitchFamily="2" charset="2"/>
              </a:rPr>
              <a:t> 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  <a:sym typeface="Wingdings" pitchFamily="2" charset="2"/>
              </a:rPr>
              <a:t>double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740929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571AE1-224D-3C45-89E6-A5E82E8556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Explicit Type Conversion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A0FBF1-2007-9745-B048-80D654DEAA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5000"/>
            <a:ext cx="7772400" cy="3352800"/>
          </a:xfrm>
        </p:spPr>
        <p:txBody>
          <a:bodyPr/>
          <a:lstStyle/>
          <a:p>
            <a:r>
              <a:rPr lang="en-US" dirty="0"/>
              <a:t>A.K.A. </a:t>
            </a:r>
            <a:r>
              <a:rPr lang="en-US" i="1" dirty="0"/>
              <a:t>Casting</a:t>
            </a:r>
          </a:p>
          <a:p>
            <a:r>
              <a:rPr lang="en-US" dirty="0"/>
              <a:t>Needed when converting a type with a larger range to a type with a smaller range</a:t>
            </a:r>
          </a:p>
          <a:p>
            <a:r>
              <a:rPr lang="en-US" dirty="0"/>
              <a:t>Must be explicitly specified by the programmer, e.g.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EFF075F-15B5-0A47-8281-A1A8E297CE92}"/>
              </a:ext>
            </a:extLst>
          </p:cNvPr>
          <p:cNvSpPr txBox="1"/>
          <p:nvPr/>
        </p:nvSpPr>
        <p:spPr>
          <a:xfrm>
            <a:off x="1600200" y="5422612"/>
            <a:ext cx="462819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 n = </a:t>
            </a:r>
            <a:r>
              <a:rPr lang="en-US" sz="32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32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32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 3.6;</a:t>
            </a:r>
          </a:p>
        </p:txBody>
      </p:sp>
    </p:spTree>
    <p:extLst>
      <p:ext uri="{BB962C8B-B14F-4D97-AF65-F5344CB8AC3E}">
        <p14:creationId xmlns:p14="http://schemas.microsoft.com/office/powerpoint/2010/main" val="5115687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A059F-8645-B146-B912-94F3F20189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 Types When Mixing Types in an Expression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FB7CB42-EFD9-9F40-AF3F-856065758E71}"/>
              </a:ext>
            </a:extLst>
          </p:cNvPr>
          <p:cNvSpPr txBox="1"/>
          <p:nvPr/>
        </p:nvSpPr>
        <p:spPr>
          <a:xfrm>
            <a:off x="1143000" y="2142621"/>
            <a:ext cx="47933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"The result is " + 10 + 2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3ED5058-F084-AD41-94B2-83A1EB6B77D5}"/>
              </a:ext>
            </a:extLst>
          </p:cNvPr>
          <p:cNvSpPr txBox="1"/>
          <p:nvPr/>
        </p:nvSpPr>
        <p:spPr>
          <a:xfrm>
            <a:off x="1143000" y="2867015"/>
            <a:ext cx="51619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"The result is " + (10 + 2)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E7D2FBC-0026-BF48-8010-640AF8CC5A68}"/>
              </a:ext>
            </a:extLst>
          </p:cNvPr>
          <p:cNvSpPr txBox="1"/>
          <p:nvPr/>
        </p:nvSpPr>
        <p:spPr>
          <a:xfrm>
            <a:off x="2057400" y="3819021"/>
            <a:ext cx="20281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10 / 3 * 3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3A98D89-AE40-AA44-8155-C24409A957CE}"/>
              </a:ext>
            </a:extLst>
          </p:cNvPr>
          <p:cNvSpPr txBox="1"/>
          <p:nvPr/>
        </p:nvSpPr>
        <p:spPr>
          <a:xfrm>
            <a:off x="2057400" y="4363676"/>
            <a:ext cx="23968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10.0 / 3 * 3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D0FFE12-8EC1-584E-A28F-707A9966CA11}"/>
              </a:ext>
            </a:extLst>
          </p:cNvPr>
          <p:cNvSpPr txBox="1"/>
          <p:nvPr/>
        </p:nvSpPr>
        <p:spPr>
          <a:xfrm>
            <a:off x="2057400" y="4953979"/>
            <a:ext cx="23968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10 / 3.0 * 3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AE65EBF-C89B-584A-8733-D03F812817B5}"/>
              </a:ext>
            </a:extLst>
          </p:cNvPr>
          <p:cNvSpPr txBox="1"/>
          <p:nvPr/>
        </p:nvSpPr>
        <p:spPr>
          <a:xfrm>
            <a:off x="2057400" y="5558135"/>
            <a:ext cx="23968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10 / 3 * 3.0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80220A37-626A-6048-A7C4-0AD5F86D7976}"/>
              </a:ext>
            </a:extLst>
          </p:cNvPr>
          <p:cNvCxnSpPr/>
          <p:nvPr/>
        </p:nvCxnSpPr>
        <p:spPr bwMode="auto">
          <a:xfrm>
            <a:off x="6304991" y="2373453"/>
            <a:ext cx="1086409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C9325954-46A1-2240-8019-93517E0A3C9E}"/>
              </a:ext>
            </a:extLst>
          </p:cNvPr>
          <p:cNvCxnSpPr/>
          <p:nvPr/>
        </p:nvCxnSpPr>
        <p:spPr bwMode="auto">
          <a:xfrm>
            <a:off x="6304991" y="3097847"/>
            <a:ext cx="1086409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71137E3E-1941-F04E-B123-9ACC0B9D0685}"/>
              </a:ext>
            </a:extLst>
          </p:cNvPr>
          <p:cNvSpPr txBox="1"/>
          <p:nvPr/>
        </p:nvSpPr>
        <p:spPr>
          <a:xfrm>
            <a:off x="7696200" y="2142621"/>
            <a:ext cx="4764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??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FCAA43A-8AD4-EC48-8F1F-3E832CB2F5B8}"/>
              </a:ext>
            </a:extLst>
          </p:cNvPr>
          <p:cNvSpPr txBox="1"/>
          <p:nvPr/>
        </p:nvSpPr>
        <p:spPr>
          <a:xfrm>
            <a:off x="7696200" y="2867015"/>
            <a:ext cx="4764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??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79276DCB-0E0A-E34F-9D04-A1942F0C7F28}"/>
              </a:ext>
            </a:extLst>
          </p:cNvPr>
          <p:cNvCxnSpPr/>
          <p:nvPr/>
        </p:nvCxnSpPr>
        <p:spPr bwMode="auto">
          <a:xfrm>
            <a:off x="4638395" y="4049853"/>
            <a:ext cx="1305205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92CC5FDC-6FF5-F742-9465-C72CB4A63904}"/>
              </a:ext>
            </a:extLst>
          </p:cNvPr>
          <p:cNvSpPr txBox="1"/>
          <p:nvPr/>
        </p:nvSpPr>
        <p:spPr>
          <a:xfrm>
            <a:off x="6164283" y="3819021"/>
            <a:ext cx="4764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??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9F5E5D7D-AD09-D540-B192-FC631E9475B5}"/>
              </a:ext>
            </a:extLst>
          </p:cNvPr>
          <p:cNvCxnSpPr/>
          <p:nvPr/>
        </p:nvCxnSpPr>
        <p:spPr bwMode="auto">
          <a:xfrm>
            <a:off x="4638395" y="4594508"/>
            <a:ext cx="1305205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80F4BDF1-45B4-2245-8058-7EAE66741C99}"/>
              </a:ext>
            </a:extLst>
          </p:cNvPr>
          <p:cNvSpPr txBox="1"/>
          <p:nvPr/>
        </p:nvSpPr>
        <p:spPr>
          <a:xfrm>
            <a:off x="6164283" y="4363676"/>
            <a:ext cx="4764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??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B7758B0C-0535-BA43-ACB1-8DA8E1493C1D}"/>
              </a:ext>
            </a:extLst>
          </p:cNvPr>
          <p:cNvCxnSpPr/>
          <p:nvPr/>
        </p:nvCxnSpPr>
        <p:spPr bwMode="auto">
          <a:xfrm>
            <a:off x="4638395" y="5184811"/>
            <a:ext cx="1305205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FB4535D2-EE31-4846-9A2B-325C98B8185F}"/>
              </a:ext>
            </a:extLst>
          </p:cNvPr>
          <p:cNvSpPr txBox="1"/>
          <p:nvPr/>
        </p:nvSpPr>
        <p:spPr>
          <a:xfrm>
            <a:off x="6164283" y="4953979"/>
            <a:ext cx="4764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??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4E4AC58C-E023-634B-8E65-136E6EE72ECB}"/>
              </a:ext>
            </a:extLst>
          </p:cNvPr>
          <p:cNvCxnSpPr/>
          <p:nvPr/>
        </p:nvCxnSpPr>
        <p:spPr bwMode="auto">
          <a:xfrm>
            <a:off x="4638395" y="5788967"/>
            <a:ext cx="1305205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118D51DD-4AAC-8A47-A11F-997C3426A098}"/>
              </a:ext>
            </a:extLst>
          </p:cNvPr>
          <p:cNvSpPr txBox="1"/>
          <p:nvPr/>
        </p:nvSpPr>
        <p:spPr>
          <a:xfrm>
            <a:off x="6164283" y="5558135"/>
            <a:ext cx="4764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??</a:t>
            </a:r>
          </a:p>
        </p:txBody>
      </p:sp>
    </p:spTree>
    <p:extLst>
      <p:ext uri="{BB962C8B-B14F-4D97-AF65-F5344CB8AC3E}">
        <p14:creationId xmlns:p14="http://schemas.microsoft.com/office/powerpoint/2010/main" val="381798322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2910FA-0D48-444B-B76E-5AB633D3D2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Circle Measurements with Input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8DE668-82CA-F343-A326-BD83664BF9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Modify the Circle Measurements example so that it lets a user to enter the value of the radius</a:t>
            </a:r>
          </a:p>
        </p:txBody>
      </p:sp>
    </p:spTree>
    <p:extLst>
      <p:ext uri="{BB962C8B-B14F-4D97-AF65-F5344CB8AC3E}">
        <p14:creationId xmlns:p14="http://schemas.microsoft.com/office/powerpoint/2010/main" val="23219688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77E6F-B580-6F4E-ADF6-5E4F0873E2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Circle Measurements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95F9E5-8228-CC4E-ADCC-B800F8A056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Write a program that displays the diameter, perimeter, and area of a circle that has a radius of 6.5</a:t>
            </a:r>
          </a:p>
        </p:txBody>
      </p:sp>
    </p:spTree>
    <p:extLst>
      <p:ext uri="{BB962C8B-B14F-4D97-AF65-F5344CB8AC3E}">
        <p14:creationId xmlns:p14="http://schemas.microsoft.com/office/powerpoint/2010/main" val="405006856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4C7935-D38A-014E-9366-960E8C1E35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Console Output and Input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51365E-9569-9541-8918-FB595B5745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886200"/>
            <a:ext cx="7772400" cy="2133600"/>
          </a:xfrm>
        </p:spPr>
        <p:txBody>
          <a:bodyPr/>
          <a:lstStyle/>
          <a:p>
            <a:r>
              <a:rPr lang="en-US" dirty="0"/>
              <a:t>Unfortunately, unlike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System.out</a:t>
            </a:r>
            <a:r>
              <a:rPr lang="en-US" dirty="0"/>
              <a:t> which has convenient methods like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println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System.in</a:t>
            </a:r>
            <a:r>
              <a:rPr lang="en-US" dirty="0"/>
              <a:t> is pretty difficult to use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5ACE156-BD4C-994C-9EC4-0B8932310E90}"/>
              </a:ext>
            </a:extLst>
          </p:cNvPr>
          <p:cNvSpPr txBox="1"/>
          <p:nvPr/>
        </p:nvSpPr>
        <p:spPr>
          <a:xfrm>
            <a:off x="1676400" y="1905000"/>
            <a:ext cx="23326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System.out</a:t>
            </a:r>
            <a:endParaRPr lang="en-US" sz="2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EA354C6-F438-294B-8AC9-BEFD08B3EAFF}"/>
              </a:ext>
            </a:extLst>
          </p:cNvPr>
          <p:cNvSpPr txBox="1"/>
          <p:nvPr/>
        </p:nvSpPr>
        <p:spPr>
          <a:xfrm>
            <a:off x="5099758" y="1905000"/>
            <a:ext cx="25715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Console output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534FAD1-ED6F-4E40-8420-755EAE847B48}"/>
              </a:ext>
            </a:extLst>
          </p:cNvPr>
          <p:cNvSpPr txBox="1"/>
          <p:nvPr/>
        </p:nvSpPr>
        <p:spPr>
          <a:xfrm>
            <a:off x="1676400" y="2677180"/>
            <a:ext cx="21178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System.in</a:t>
            </a:r>
            <a:endParaRPr lang="en-US" sz="2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DB2B102-9FF4-2641-BB2D-9C0A64DD558B}"/>
              </a:ext>
            </a:extLst>
          </p:cNvPr>
          <p:cNvSpPr txBox="1"/>
          <p:nvPr/>
        </p:nvSpPr>
        <p:spPr>
          <a:xfrm>
            <a:off x="5099758" y="2677180"/>
            <a:ext cx="23374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Console input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854DCC5A-AA38-D241-8496-0ACB94042549}"/>
              </a:ext>
            </a:extLst>
          </p:cNvPr>
          <p:cNvCxnSpPr/>
          <p:nvPr/>
        </p:nvCxnSpPr>
        <p:spPr bwMode="auto">
          <a:xfrm>
            <a:off x="4191000" y="2166610"/>
            <a:ext cx="7620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9D318B49-5811-B147-8384-2D08DAF23C84}"/>
              </a:ext>
            </a:extLst>
          </p:cNvPr>
          <p:cNvCxnSpPr/>
          <p:nvPr/>
        </p:nvCxnSpPr>
        <p:spPr bwMode="auto">
          <a:xfrm>
            <a:off x="4191000" y="2938790"/>
            <a:ext cx="7620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94290304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C0D9EA-E515-554E-A2CD-7613909B2F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Scanner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377538-4270-984A-92C1-AFE86C9E0D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5000"/>
            <a:ext cx="7772400" cy="1143000"/>
          </a:xfrm>
        </p:spPr>
        <p:txBody>
          <a:bodyPr/>
          <a:lstStyle/>
          <a:p>
            <a:r>
              <a:rPr lang="en-US" dirty="0"/>
              <a:t>So the common practice is use a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Scanner</a:t>
            </a:r>
            <a:r>
              <a:rPr lang="en-US" dirty="0"/>
              <a:t> to wrap around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System.in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533A953-A1CB-D94D-A41D-9A5DA3A936C1}"/>
              </a:ext>
            </a:extLst>
          </p:cNvPr>
          <p:cNvSpPr txBox="1"/>
          <p:nvPr/>
        </p:nvSpPr>
        <p:spPr>
          <a:xfrm>
            <a:off x="1143000" y="4195466"/>
            <a:ext cx="7189789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Scanner in = new Scanner(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System.in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);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// Read user input</a:t>
            </a:r>
          </a:p>
          <a:p>
            <a:pPr>
              <a:spcAft>
                <a:spcPts val="1200"/>
              </a:spcAft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// Close the scanner</a:t>
            </a:r>
          </a:p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in.close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9757005-E526-EA4A-BEB9-1CE2E51D8262}"/>
              </a:ext>
            </a:extLst>
          </p:cNvPr>
          <p:cNvSpPr txBox="1"/>
          <p:nvPr/>
        </p:nvSpPr>
        <p:spPr>
          <a:xfrm>
            <a:off x="1523999" y="3200400"/>
            <a:ext cx="8213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Type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EC3367A7-632F-3A45-B41F-EEDE646DFD46}"/>
              </a:ext>
            </a:extLst>
          </p:cNvPr>
          <p:cNvCxnSpPr>
            <a:cxnSpLocks/>
          </p:cNvCxnSpPr>
          <p:nvPr/>
        </p:nvCxnSpPr>
        <p:spPr bwMode="auto">
          <a:xfrm>
            <a:off x="1934689" y="3738266"/>
            <a:ext cx="0" cy="4572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7A7912A6-0D9E-4F4B-8831-50C6930C4764}"/>
              </a:ext>
            </a:extLst>
          </p:cNvPr>
          <p:cNvSpPr txBox="1"/>
          <p:nvPr/>
        </p:nvSpPr>
        <p:spPr>
          <a:xfrm>
            <a:off x="2345378" y="3200400"/>
            <a:ext cx="12622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Variable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2AE2ECF9-883E-E74B-AFE1-C88C548989CC}"/>
              </a:ext>
            </a:extLst>
          </p:cNvPr>
          <p:cNvCxnSpPr>
            <a:cxnSpLocks/>
          </p:cNvCxnSpPr>
          <p:nvPr/>
        </p:nvCxnSpPr>
        <p:spPr bwMode="auto">
          <a:xfrm>
            <a:off x="2896590" y="3738266"/>
            <a:ext cx="0" cy="4572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19DA75B6-7348-0848-AA47-4976B826B7BB}"/>
              </a:ext>
            </a:extLst>
          </p:cNvPr>
          <p:cNvCxnSpPr>
            <a:cxnSpLocks/>
          </p:cNvCxnSpPr>
          <p:nvPr/>
        </p:nvCxnSpPr>
        <p:spPr bwMode="auto">
          <a:xfrm>
            <a:off x="5556662" y="3738266"/>
            <a:ext cx="0" cy="4572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ABA05323-4DCB-AF49-B16E-4FDEA8914B6E}"/>
              </a:ext>
            </a:extLst>
          </p:cNvPr>
          <p:cNvSpPr txBox="1"/>
          <p:nvPr/>
        </p:nvSpPr>
        <p:spPr>
          <a:xfrm>
            <a:off x="4067300" y="3200400"/>
            <a:ext cx="31375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Create a new scanner</a:t>
            </a:r>
          </a:p>
        </p:txBody>
      </p:sp>
    </p:spTree>
    <p:extLst>
      <p:ext uri="{BB962C8B-B14F-4D97-AF65-F5344CB8AC3E}">
        <p14:creationId xmlns:p14="http://schemas.microsoft.com/office/powerpoint/2010/main" val="259856201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CBF5BE-5180-C841-B1E6-0762E5EAF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About Import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D936B1-4E3D-D14E-96AB-E464B71055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5000"/>
            <a:ext cx="7772400" cy="1676400"/>
          </a:xfrm>
        </p:spPr>
        <p:txBody>
          <a:bodyPr/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Scanner</a:t>
            </a:r>
            <a:r>
              <a:rPr lang="en-US" dirty="0"/>
              <a:t> is a not class included by the compiler by default, so it has to be </a:t>
            </a:r>
            <a:r>
              <a:rPr lang="en-US" i="1" dirty="0"/>
              <a:t>imported</a:t>
            </a:r>
            <a:r>
              <a:rPr lang="en-US" dirty="0"/>
              <a:t>: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AAF9257-02DC-7B43-9B39-F016CEC44735}"/>
              </a:ext>
            </a:extLst>
          </p:cNvPr>
          <p:cNvSpPr txBox="1"/>
          <p:nvPr/>
        </p:nvSpPr>
        <p:spPr>
          <a:xfrm>
            <a:off x="1836674" y="3657600"/>
            <a:ext cx="55547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import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java.util.Scanner</a:t>
            </a:r>
            <a:r>
              <a:rPr lang="en-US" sz="28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C77800A-523B-834E-B1A2-001978036314}"/>
              </a:ext>
            </a:extLst>
          </p:cNvPr>
          <p:cNvSpPr txBox="1">
            <a:spLocks/>
          </p:cNvSpPr>
          <p:nvPr/>
        </p:nvSpPr>
        <p:spPr bwMode="auto">
          <a:xfrm>
            <a:off x="838200" y="4419600"/>
            <a:ext cx="77724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kern="0" dirty="0"/>
              <a:t>It's easy to let Eclipse do the import</a:t>
            </a:r>
          </a:p>
          <a:p>
            <a:pPr lvl="1"/>
            <a:r>
              <a:rPr lang="en-US" kern="0" dirty="0"/>
              <a:t>Click on the light bulb next to the error mark</a:t>
            </a:r>
          </a:p>
          <a:p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58741808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BF2515-0577-CB45-9ED3-C65C1F93C7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Commonly Used Methods in Scanner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F4C35F-EC7E-C44A-926E-0371ED5A880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nextByte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nextShort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nextInt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nextLong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nextFloat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nextDouble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nextLine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E8DC4D-4C67-6E4C-8699-8A4CC6CF7A8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Use Eclipse's autocomplete function</a:t>
            </a:r>
          </a:p>
        </p:txBody>
      </p:sp>
    </p:spTree>
    <p:extLst>
      <p:ext uri="{BB962C8B-B14F-4D97-AF65-F5344CB8AC3E}">
        <p14:creationId xmlns:p14="http://schemas.microsoft.com/office/powerpoint/2010/main" val="119771735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2DD89A-896A-F448-A8C0-9F5F2BBBF1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Compute Average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EBB64B-25B3-8742-B770-AF4F92E7D7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Read three values from console and output the average</a:t>
            </a:r>
          </a:p>
        </p:txBody>
      </p:sp>
    </p:spTree>
    <p:extLst>
      <p:ext uri="{BB962C8B-B14F-4D97-AF65-F5344CB8AC3E}">
        <p14:creationId xmlns:p14="http://schemas.microsoft.com/office/powerpoint/2010/main" val="225287965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>
            <a:extLst>
              <a:ext uri="{FF2B5EF4-FFF2-40B4-BE49-F238E27FC236}">
                <a16:creationId xmlns:a16="http://schemas.microsoft.com/office/drawing/2014/main" id="{71F1E9FB-F5E6-4EB0-84CB-1C634CCCEA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So Where Are We?</a:t>
            </a:r>
          </a:p>
        </p:txBody>
      </p:sp>
      <p:sp>
        <p:nvSpPr>
          <p:cNvPr id="113672" name="Rectangle 8">
            <a:extLst>
              <a:ext uri="{FF2B5EF4-FFF2-40B4-BE49-F238E27FC236}">
                <a16:creationId xmlns:a16="http://schemas.microsoft.com/office/drawing/2014/main" id="{5AC6B0E5-7711-45DF-B008-DCFC07A2AD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3886200"/>
            <a:ext cx="20574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sz="2000"/>
              <a:t>Variables</a:t>
            </a:r>
          </a:p>
        </p:txBody>
      </p:sp>
      <p:sp>
        <p:nvSpPr>
          <p:cNvPr id="113673" name="Rectangle 9">
            <a:extLst>
              <a:ext uri="{FF2B5EF4-FFF2-40B4-BE49-F238E27FC236}">
                <a16:creationId xmlns:a16="http://schemas.microsoft.com/office/drawing/2014/main" id="{DDEA4BD9-A275-43E6-B87D-D0F66FCD65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3886200"/>
            <a:ext cx="20574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sz="2000"/>
              <a:t>Methods</a:t>
            </a:r>
          </a:p>
        </p:txBody>
      </p:sp>
      <p:sp>
        <p:nvSpPr>
          <p:cNvPr id="113681" name="Rectangle 17">
            <a:extLst>
              <a:ext uri="{FF2B5EF4-FFF2-40B4-BE49-F238E27FC236}">
                <a16:creationId xmlns:a16="http://schemas.microsoft.com/office/drawing/2014/main" id="{5CF0349C-94EA-4DD9-A182-18185F89E1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5410200"/>
            <a:ext cx="20574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sz="2000"/>
              <a:t>Statements</a:t>
            </a:r>
          </a:p>
        </p:txBody>
      </p:sp>
      <p:sp>
        <p:nvSpPr>
          <p:cNvPr id="113682" name="Rectangle 18">
            <a:extLst>
              <a:ext uri="{FF2B5EF4-FFF2-40B4-BE49-F238E27FC236}">
                <a16:creationId xmlns:a16="http://schemas.microsoft.com/office/drawing/2014/main" id="{04DA64BA-9DF9-4729-AF83-74710C99AA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5410200"/>
            <a:ext cx="2057400" cy="533400"/>
          </a:xfrm>
          <a:prstGeom prst="rect">
            <a:avLst/>
          </a:prstGeom>
          <a:solidFill>
            <a:schemeClr val="accent5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sz="2000"/>
              <a:t>Expressions</a:t>
            </a:r>
          </a:p>
        </p:txBody>
      </p:sp>
      <p:sp>
        <p:nvSpPr>
          <p:cNvPr id="113683" name="Rectangle 19">
            <a:extLst>
              <a:ext uri="{FF2B5EF4-FFF2-40B4-BE49-F238E27FC236}">
                <a16:creationId xmlns:a16="http://schemas.microsoft.com/office/drawing/2014/main" id="{59F55FB0-417A-41A0-9AB6-52C177B2E7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4648200"/>
            <a:ext cx="20574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sz="2000"/>
              <a:t>Statements</a:t>
            </a:r>
          </a:p>
        </p:txBody>
      </p:sp>
      <p:sp>
        <p:nvSpPr>
          <p:cNvPr id="113701" name="Rectangle 37">
            <a:extLst>
              <a:ext uri="{FF2B5EF4-FFF2-40B4-BE49-F238E27FC236}">
                <a16:creationId xmlns:a16="http://schemas.microsoft.com/office/drawing/2014/main" id="{4B8F5098-9E38-4252-A7E1-7E0EF77711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6172200"/>
            <a:ext cx="2057400" cy="533400"/>
          </a:xfrm>
          <a:prstGeom prst="rect">
            <a:avLst/>
          </a:prstGeom>
          <a:solidFill>
            <a:schemeClr val="accent5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sz="2000" dirty="0"/>
              <a:t>Literals</a:t>
            </a:r>
          </a:p>
        </p:txBody>
      </p:sp>
      <p:sp>
        <p:nvSpPr>
          <p:cNvPr id="113702" name="Rectangle 38">
            <a:extLst>
              <a:ext uri="{FF2B5EF4-FFF2-40B4-BE49-F238E27FC236}">
                <a16:creationId xmlns:a16="http://schemas.microsoft.com/office/drawing/2014/main" id="{4E423C24-80A0-4C97-AD3A-5C353EDA7B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6172200"/>
            <a:ext cx="2057400" cy="533400"/>
          </a:xfrm>
          <a:prstGeom prst="rect">
            <a:avLst/>
          </a:prstGeom>
          <a:solidFill>
            <a:schemeClr val="accent5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sz="2000" dirty="0"/>
              <a:t>Variables</a:t>
            </a:r>
          </a:p>
        </p:txBody>
      </p:sp>
      <p:sp>
        <p:nvSpPr>
          <p:cNvPr id="113703" name="Rectangle 39">
            <a:extLst>
              <a:ext uri="{FF2B5EF4-FFF2-40B4-BE49-F238E27FC236}">
                <a16:creationId xmlns:a16="http://schemas.microsoft.com/office/drawing/2014/main" id="{F78EAA76-402E-4FEB-BAB6-B6EB005330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0" y="6172200"/>
            <a:ext cx="2057400" cy="533400"/>
          </a:xfrm>
          <a:prstGeom prst="rect">
            <a:avLst/>
          </a:prstGeom>
          <a:solidFill>
            <a:schemeClr val="accent5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sz="2000" dirty="0"/>
              <a:t>Operators</a:t>
            </a:r>
          </a:p>
        </p:txBody>
      </p:sp>
      <p:sp>
        <p:nvSpPr>
          <p:cNvPr id="113712" name="Rectangle 48">
            <a:extLst>
              <a:ext uri="{FF2B5EF4-FFF2-40B4-BE49-F238E27FC236}">
                <a16:creationId xmlns:a16="http://schemas.microsoft.com/office/drawing/2014/main" id="{52F2E75A-CAC1-4A02-B543-101FA534387A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6000750" y="4229100"/>
            <a:ext cx="2819400" cy="6096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/>
              <a:t>Comments</a:t>
            </a:r>
          </a:p>
        </p:txBody>
      </p:sp>
      <p:sp>
        <p:nvSpPr>
          <p:cNvPr id="23" name="Rectangle 9">
            <a:extLst>
              <a:ext uri="{FF2B5EF4-FFF2-40B4-BE49-F238E27FC236}">
                <a16:creationId xmlns:a16="http://schemas.microsoft.com/office/drawing/2014/main" id="{F248108D-12DB-4D46-9977-2B065C6974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3124200"/>
            <a:ext cx="20574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sz="2000" dirty="0"/>
              <a:t>Classes</a:t>
            </a:r>
          </a:p>
        </p:txBody>
      </p:sp>
      <p:sp>
        <p:nvSpPr>
          <p:cNvPr id="24" name="Rectangle 9">
            <a:extLst>
              <a:ext uri="{FF2B5EF4-FFF2-40B4-BE49-F238E27FC236}">
                <a16:creationId xmlns:a16="http://schemas.microsoft.com/office/drawing/2014/main" id="{32F87BFB-7898-44AE-8C17-DF88FF1098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1600200"/>
            <a:ext cx="20574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sz="2000" dirty="0"/>
              <a:t>Project</a:t>
            </a:r>
          </a:p>
        </p:txBody>
      </p:sp>
      <p:sp>
        <p:nvSpPr>
          <p:cNvPr id="26" name="Rectangle 9">
            <a:extLst>
              <a:ext uri="{FF2B5EF4-FFF2-40B4-BE49-F238E27FC236}">
                <a16:creationId xmlns:a16="http://schemas.microsoft.com/office/drawing/2014/main" id="{7F7AF316-93AE-8F4B-BFC1-416760D48B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2362200"/>
            <a:ext cx="20574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sz="2000" dirty="0"/>
              <a:t>Packages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D6A67CAB-45FB-2F42-9163-C45DC59BE092}"/>
              </a:ext>
            </a:extLst>
          </p:cNvPr>
          <p:cNvCxnSpPr>
            <a:stCxn id="24" idx="2"/>
            <a:endCxn id="26" idx="0"/>
          </p:cNvCxnSpPr>
          <p:nvPr/>
        </p:nvCxnSpPr>
        <p:spPr bwMode="auto">
          <a:xfrm>
            <a:off x="3924300" y="2133600"/>
            <a:ext cx="0" cy="2286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37124AEB-3137-F745-931F-62620C0CD7C6}"/>
              </a:ext>
            </a:extLst>
          </p:cNvPr>
          <p:cNvCxnSpPr>
            <a:stCxn id="26" idx="2"/>
            <a:endCxn id="23" idx="0"/>
          </p:cNvCxnSpPr>
          <p:nvPr/>
        </p:nvCxnSpPr>
        <p:spPr bwMode="auto">
          <a:xfrm>
            <a:off x="3924300" y="2895600"/>
            <a:ext cx="0" cy="2286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727E411B-1F68-9F4C-94C8-642AC98B9473}"/>
              </a:ext>
            </a:extLst>
          </p:cNvPr>
          <p:cNvCxnSpPr>
            <a:stCxn id="23" idx="2"/>
            <a:endCxn id="113672" idx="0"/>
          </p:cNvCxnSpPr>
          <p:nvPr/>
        </p:nvCxnSpPr>
        <p:spPr bwMode="auto">
          <a:xfrm flipH="1">
            <a:off x="2552700" y="3657600"/>
            <a:ext cx="1371600" cy="2286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B446963E-78E6-3641-BB10-0A6BAFF8B362}"/>
              </a:ext>
            </a:extLst>
          </p:cNvPr>
          <p:cNvCxnSpPr>
            <a:stCxn id="23" idx="2"/>
            <a:endCxn id="113673" idx="0"/>
          </p:cNvCxnSpPr>
          <p:nvPr/>
        </p:nvCxnSpPr>
        <p:spPr bwMode="auto">
          <a:xfrm>
            <a:off x="3924300" y="3657600"/>
            <a:ext cx="1371600" cy="2286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C86717B2-1BF0-A246-971C-9ABCBFEE4909}"/>
              </a:ext>
            </a:extLst>
          </p:cNvPr>
          <p:cNvCxnSpPr>
            <a:stCxn id="113673" idx="2"/>
            <a:endCxn id="113683" idx="0"/>
          </p:cNvCxnSpPr>
          <p:nvPr/>
        </p:nvCxnSpPr>
        <p:spPr bwMode="auto">
          <a:xfrm>
            <a:off x="5295900" y="4419600"/>
            <a:ext cx="0" cy="2286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82A992CB-2E0B-7848-A75F-1BAADAF04479}"/>
              </a:ext>
            </a:extLst>
          </p:cNvPr>
          <p:cNvCxnSpPr>
            <a:stCxn id="113683" idx="2"/>
            <a:endCxn id="113682" idx="0"/>
          </p:cNvCxnSpPr>
          <p:nvPr/>
        </p:nvCxnSpPr>
        <p:spPr bwMode="auto">
          <a:xfrm>
            <a:off x="5295900" y="5181600"/>
            <a:ext cx="0" cy="2286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33236C83-4A7C-1140-A06A-031FD05FD221}"/>
              </a:ext>
            </a:extLst>
          </p:cNvPr>
          <p:cNvCxnSpPr>
            <a:stCxn id="113683" idx="2"/>
            <a:endCxn id="113681" idx="0"/>
          </p:cNvCxnSpPr>
          <p:nvPr/>
        </p:nvCxnSpPr>
        <p:spPr bwMode="auto">
          <a:xfrm flipH="1">
            <a:off x="2781300" y="5181600"/>
            <a:ext cx="2514600" cy="2286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1D3E97A7-87C7-1841-A04C-D6BD68C7742B}"/>
              </a:ext>
            </a:extLst>
          </p:cNvPr>
          <p:cNvCxnSpPr>
            <a:stCxn id="113682" idx="2"/>
          </p:cNvCxnSpPr>
          <p:nvPr/>
        </p:nvCxnSpPr>
        <p:spPr bwMode="auto">
          <a:xfrm flipH="1">
            <a:off x="2286000" y="5943600"/>
            <a:ext cx="3009900" cy="2286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73D2300D-7E63-0445-850A-A468E0BA4E8C}"/>
              </a:ext>
            </a:extLst>
          </p:cNvPr>
          <p:cNvCxnSpPr>
            <a:stCxn id="113682" idx="2"/>
            <a:endCxn id="113702" idx="0"/>
          </p:cNvCxnSpPr>
          <p:nvPr/>
        </p:nvCxnSpPr>
        <p:spPr bwMode="auto">
          <a:xfrm flipH="1">
            <a:off x="4686300" y="5943600"/>
            <a:ext cx="609600" cy="2286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6F161488-5116-8A43-AD56-774673AE4313}"/>
              </a:ext>
            </a:extLst>
          </p:cNvPr>
          <p:cNvCxnSpPr>
            <a:stCxn id="113682" idx="2"/>
            <a:endCxn id="113703" idx="0"/>
          </p:cNvCxnSpPr>
          <p:nvPr/>
        </p:nvCxnSpPr>
        <p:spPr bwMode="auto">
          <a:xfrm>
            <a:off x="5295900" y="5943600"/>
            <a:ext cx="1905000" cy="2286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416221281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3AB7EF-6D3B-3F41-8FE8-C7E39E9CD2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Put Everything Together – Mortgage Calculator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D6330B-0A7A-F943-885B-ABFF791552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5000"/>
            <a:ext cx="7772400" cy="4419600"/>
          </a:xfrm>
        </p:spPr>
        <p:txBody>
          <a:bodyPr/>
          <a:lstStyle/>
          <a:p>
            <a:r>
              <a:rPr lang="en-US" dirty="0"/>
              <a:t>See the </a:t>
            </a:r>
            <a:r>
              <a:rPr lang="en-US" dirty="0">
                <a:hlinkClick r:id="rId2"/>
              </a:rPr>
              <a:t>mortgage calculator</a:t>
            </a:r>
            <a:r>
              <a:rPr lang="en-US" dirty="0"/>
              <a:t> at </a:t>
            </a:r>
            <a:r>
              <a:rPr lang="en-US" dirty="0">
                <a:hlinkClick r:id="rId3"/>
              </a:rPr>
              <a:t>bankrate.com</a:t>
            </a:r>
            <a:endParaRPr lang="en-US" dirty="0"/>
          </a:p>
          <a:p>
            <a:r>
              <a:rPr lang="en-US" dirty="0"/>
              <a:t>Given</a:t>
            </a:r>
          </a:p>
          <a:p>
            <a:pPr lvl="1"/>
            <a:r>
              <a:rPr lang="en-US" dirty="0"/>
              <a:t>Home price</a:t>
            </a:r>
          </a:p>
          <a:p>
            <a:pPr lvl="1"/>
            <a:r>
              <a:rPr lang="en-US" dirty="0"/>
              <a:t>Down payment percentage</a:t>
            </a:r>
          </a:p>
          <a:p>
            <a:pPr lvl="1"/>
            <a:r>
              <a:rPr lang="en-US" dirty="0"/>
              <a:t>Mortgage term (in years)</a:t>
            </a:r>
          </a:p>
          <a:p>
            <a:pPr lvl="1"/>
            <a:r>
              <a:rPr lang="en-US" dirty="0"/>
              <a:t>Annual interests rate</a:t>
            </a:r>
          </a:p>
          <a:p>
            <a:r>
              <a:rPr lang="en-US" dirty="0"/>
              <a:t>Display monthly payment</a:t>
            </a:r>
          </a:p>
        </p:txBody>
      </p:sp>
    </p:spTree>
    <p:extLst>
      <p:ext uri="{BB962C8B-B14F-4D97-AF65-F5344CB8AC3E}">
        <p14:creationId xmlns:p14="http://schemas.microsoft.com/office/powerpoint/2010/main" val="368543774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6EC219-39C2-A541-BC86-AEB6EE54C7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We Do It?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4A2380-C4AE-B64D-94C6-0BC0483EA1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</a:t>
            </a:r>
            <a:r>
              <a:rPr lang="en-US" dirty="0">
                <a:hlinkClick r:id="rId2"/>
              </a:rPr>
              <a:t>monthly payment formula</a:t>
            </a:r>
            <a:r>
              <a:rPr lang="en-US" dirty="0"/>
              <a:t> (or in Computer Science terms, the </a:t>
            </a:r>
            <a:r>
              <a:rPr lang="en-US" i="1" dirty="0"/>
              <a:t>algorithm</a:t>
            </a:r>
            <a:r>
              <a:rPr lang="en-US" dirty="0"/>
              <a:t>)</a:t>
            </a:r>
          </a:p>
          <a:p>
            <a:r>
              <a:rPr lang="en-US" dirty="0"/>
              <a:t>Outline the steps in comments (i.e. </a:t>
            </a:r>
            <a:r>
              <a:rPr lang="en-US" i="1" dirty="0"/>
              <a:t>pseudo-code</a:t>
            </a:r>
            <a:r>
              <a:rPr lang="en-US" dirty="0"/>
              <a:t>)</a:t>
            </a:r>
          </a:p>
          <a:p>
            <a:r>
              <a:rPr lang="en-US" dirty="0"/>
              <a:t>Implement each step</a:t>
            </a:r>
          </a:p>
          <a:p>
            <a:r>
              <a:rPr lang="en-US" dirty="0"/>
              <a:t>Verify the result (i.e. </a:t>
            </a:r>
            <a:r>
              <a:rPr lang="en-US" i="1" dirty="0"/>
              <a:t>test and debug</a:t>
            </a:r>
            <a:r>
              <a:rPr lang="en-US" dirty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193831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38B149-C138-48D3-B5EA-4AC0F5829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079686-5ECD-4A48-A4ED-086415B263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Chapter 2 of the textbook (there will be a quiz next week)</a:t>
            </a:r>
          </a:p>
        </p:txBody>
      </p:sp>
    </p:spTree>
    <p:extLst>
      <p:ext uri="{BB962C8B-B14F-4D97-AF65-F5344CB8AC3E}">
        <p14:creationId xmlns:p14="http://schemas.microsoft.com/office/powerpoint/2010/main" val="10517544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4B7195-74EE-324B-8B37-0BE1EE211E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CircleMeasurements.java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9828AB4-55E4-E547-BF6B-ACC8257823EE}"/>
              </a:ext>
            </a:extLst>
          </p:cNvPr>
          <p:cNvSpPr txBox="1"/>
          <p:nvPr/>
        </p:nvSpPr>
        <p:spPr>
          <a:xfrm>
            <a:off x="660551" y="1905000"/>
            <a:ext cx="8178649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public class </a:t>
            </a:r>
            <a:r>
              <a:rPr lang="en-US" dirty="0" err="1"/>
              <a:t>CircleMeasurements</a:t>
            </a:r>
            <a:r>
              <a:rPr lang="en-US" dirty="0"/>
              <a:t> {</a:t>
            </a:r>
          </a:p>
          <a:p>
            <a:endParaRPr lang="en-US" dirty="0"/>
          </a:p>
          <a:p>
            <a:r>
              <a:rPr lang="en-US" dirty="0"/>
              <a:t>  public static void main(String </a:t>
            </a:r>
            <a:r>
              <a:rPr lang="en-US" dirty="0" err="1"/>
              <a:t>args</a:t>
            </a:r>
            <a:r>
              <a:rPr lang="en-US" dirty="0"/>
              <a:t>[]) {</a:t>
            </a:r>
          </a:p>
          <a:p>
            <a:r>
              <a:rPr lang="en-US" dirty="0"/>
              <a:t>    </a:t>
            </a:r>
            <a:r>
              <a:rPr lang="en-US" dirty="0" err="1"/>
              <a:t>System.out.println</a:t>
            </a:r>
            <a:r>
              <a:rPr lang="en-US" dirty="0"/>
              <a:t>("Diameter is " + 6.5 * 2);</a:t>
            </a:r>
          </a:p>
          <a:p>
            <a:r>
              <a:rPr lang="en-US" dirty="0"/>
              <a:t>    </a:t>
            </a:r>
            <a:r>
              <a:rPr lang="en-US" dirty="0" err="1"/>
              <a:t>System.out.println</a:t>
            </a:r>
            <a:r>
              <a:rPr lang="en-US" dirty="0"/>
              <a:t>("Perimeter is " + 2 * 3.14159 * 6.5);</a:t>
            </a:r>
          </a:p>
          <a:p>
            <a:r>
              <a:rPr lang="en-US" dirty="0"/>
              <a:t>    </a:t>
            </a:r>
            <a:r>
              <a:rPr lang="en-US" dirty="0" err="1"/>
              <a:t>System.out.println</a:t>
            </a:r>
            <a:r>
              <a:rPr lang="en-US" dirty="0"/>
              <a:t>("Area is " + 3.14159 * 6.5 * 6.5);</a:t>
            </a:r>
          </a:p>
          <a:p>
            <a:r>
              <a:rPr lang="en-US" dirty="0"/>
              <a:t>  }</a:t>
            </a:r>
          </a:p>
          <a:p>
            <a:r>
              <a:rPr 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3434922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77255C-B748-FA42-BCB4-886ED11711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 with </a:t>
            </a:r>
            <a:r>
              <a:rPr lang="en-US" dirty="0" err="1"/>
              <a:t>CircleMeasurements.java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B01048-D8E9-294D-B7EE-33812CFB9E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104388"/>
            <a:ext cx="8001000" cy="1448812"/>
          </a:xfrm>
        </p:spPr>
        <p:txBody>
          <a:bodyPr/>
          <a:lstStyle/>
          <a:p>
            <a:r>
              <a:rPr lang="en-US" sz="2800" dirty="0"/>
              <a:t>Repeating the same value multiple times is bad</a:t>
            </a:r>
          </a:p>
          <a:p>
            <a:pPr lvl="1"/>
            <a:r>
              <a:rPr lang="en-US" sz="2400" dirty="0"/>
              <a:t>Tedious to type</a:t>
            </a:r>
          </a:p>
          <a:p>
            <a:pPr lvl="1"/>
            <a:r>
              <a:rPr lang="en-US" sz="2400" dirty="0"/>
              <a:t>Easy to make mistake (i.e. typo)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9E2DE3C-4DDB-C642-8674-766725234C1C}"/>
              </a:ext>
            </a:extLst>
          </p:cNvPr>
          <p:cNvSpPr txBox="1"/>
          <p:nvPr/>
        </p:nvSpPr>
        <p:spPr>
          <a:xfrm>
            <a:off x="660551" y="1905000"/>
            <a:ext cx="8178649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public class </a:t>
            </a:r>
            <a:r>
              <a:rPr lang="en-US" dirty="0" err="1"/>
              <a:t>CircleMeasurements</a:t>
            </a:r>
            <a:r>
              <a:rPr lang="en-US" dirty="0"/>
              <a:t> {</a:t>
            </a:r>
          </a:p>
          <a:p>
            <a:endParaRPr lang="en-US" dirty="0"/>
          </a:p>
          <a:p>
            <a:r>
              <a:rPr lang="en-US" dirty="0"/>
              <a:t>  public static void main(String </a:t>
            </a:r>
            <a:r>
              <a:rPr lang="en-US" dirty="0" err="1"/>
              <a:t>args</a:t>
            </a:r>
            <a:r>
              <a:rPr lang="en-US" dirty="0"/>
              <a:t>[]) {</a:t>
            </a:r>
          </a:p>
          <a:p>
            <a:r>
              <a:rPr lang="en-US" dirty="0"/>
              <a:t>    </a:t>
            </a:r>
            <a:r>
              <a:rPr lang="en-US" dirty="0" err="1"/>
              <a:t>System.out.println</a:t>
            </a:r>
            <a:r>
              <a:rPr lang="en-US" dirty="0"/>
              <a:t>("Diameter is " + </a:t>
            </a:r>
            <a:r>
              <a:rPr lang="en-US" dirty="0">
                <a:solidFill>
                  <a:srgbClr val="FF0000"/>
                </a:solidFill>
              </a:rPr>
              <a:t>6.5</a:t>
            </a:r>
            <a:r>
              <a:rPr lang="en-US" dirty="0"/>
              <a:t> * 2);</a:t>
            </a:r>
          </a:p>
          <a:p>
            <a:r>
              <a:rPr lang="en-US" dirty="0"/>
              <a:t>    </a:t>
            </a:r>
            <a:r>
              <a:rPr lang="en-US" dirty="0" err="1"/>
              <a:t>System.out.println</a:t>
            </a:r>
            <a:r>
              <a:rPr lang="en-US" dirty="0"/>
              <a:t>("Perimeter is " + 2 * </a:t>
            </a:r>
            <a:r>
              <a:rPr lang="en-US" dirty="0">
                <a:solidFill>
                  <a:srgbClr val="FF0000"/>
                </a:solidFill>
              </a:rPr>
              <a:t>3.14159</a:t>
            </a:r>
            <a:r>
              <a:rPr lang="en-US" dirty="0"/>
              <a:t> * </a:t>
            </a:r>
            <a:r>
              <a:rPr lang="en-US" dirty="0">
                <a:solidFill>
                  <a:srgbClr val="FF0000"/>
                </a:solidFill>
              </a:rPr>
              <a:t>6.5</a:t>
            </a:r>
            <a:r>
              <a:rPr lang="en-US" dirty="0"/>
              <a:t>);</a:t>
            </a:r>
          </a:p>
          <a:p>
            <a:r>
              <a:rPr lang="en-US" dirty="0"/>
              <a:t>    </a:t>
            </a:r>
            <a:r>
              <a:rPr lang="en-US" dirty="0" err="1"/>
              <a:t>System.out.println</a:t>
            </a:r>
            <a:r>
              <a:rPr lang="en-US" dirty="0"/>
              <a:t>("Area is " + </a:t>
            </a:r>
            <a:r>
              <a:rPr lang="en-US" dirty="0">
                <a:solidFill>
                  <a:srgbClr val="FF0000"/>
                </a:solidFill>
              </a:rPr>
              <a:t>3.14159</a:t>
            </a:r>
            <a:r>
              <a:rPr lang="en-US" dirty="0"/>
              <a:t> * </a:t>
            </a:r>
            <a:r>
              <a:rPr lang="en-US" dirty="0">
                <a:solidFill>
                  <a:srgbClr val="FF0000"/>
                </a:solidFill>
              </a:rPr>
              <a:t>6.5</a:t>
            </a:r>
            <a:r>
              <a:rPr lang="en-US" dirty="0"/>
              <a:t> * </a:t>
            </a:r>
            <a:r>
              <a:rPr lang="en-US" dirty="0">
                <a:solidFill>
                  <a:srgbClr val="FF0000"/>
                </a:solidFill>
              </a:rPr>
              <a:t>6.5</a:t>
            </a:r>
            <a:r>
              <a:rPr lang="en-US" dirty="0"/>
              <a:t>);</a:t>
            </a:r>
          </a:p>
          <a:p>
            <a:r>
              <a:rPr lang="en-US" dirty="0"/>
              <a:t>  }</a:t>
            </a:r>
          </a:p>
          <a:p>
            <a:r>
              <a:rPr 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8981931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070F6C-E4CC-D44D-89EF-ADE102E72B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a Variable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146201E-EFEA-FA46-8FEB-1F44106C0701}"/>
              </a:ext>
            </a:extLst>
          </p:cNvPr>
          <p:cNvSpPr/>
          <p:nvPr/>
        </p:nvSpPr>
        <p:spPr>
          <a:xfrm>
            <a:off x="685800" y="3242608"/>
            <a:ext cx="82296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tx2"/>
                </a:solidFill>
              </a:rPr>
              <a:t>double radius = 6.5;</a:t>
            </a:r>
          </a:p>
          <a:p>
            <a:endParaRPr lang="en-US" dirty="0"/>
          </a:p>
          <a:p>
            <a:r>
              <a:rPr lang="en-US" dirty="0" err="1"/>
              <a:t>System.out.println</a:t>
            </a:r>
            <a:r>
              <a:rPr lang="en-US" dirty="0"/>
              <a:t>("Diameter is " + 2*</a:t>
            </a:r>
            <a:r>
              <a:rPr lang="en-US" b="1" dirty="0">
                <a:solidFill>
                  <a:schemeClr val="tx2"/>
                </a:solidFill>
              </a:rPr>
              <a:t>radius</a:t>
            </a:r>
            <a:r>
              <a:rPr lang="en-US" dirty="0"/>
              <a:t>);</a:t>
            </a:r>
          </a:p>
          <a:p>
            <a:r>
              <a:rPr lang="en-US" dirty="0" err="1"/>
              <a:t>System.out.println</a:t>
            </a:r>
            <a:r>
              <a:rPr lang="en-US" dirty="0"/>
              <a:t>("Perimeter is " + 2*3.14159 * </a:t>
            </a:r>
            <a:r>
              <a:rPr lang="en-US" b="1" dirty="0">
                <a:solidFill>
                  <a:schemeClr val="tx2"/>
                </a:solidFill>
              </a:rPr>
              <a:t>radius</a:t>
            </a:r>
            <a:r>
              <a:rPr lang="en-US" dirty="0"/>
              <a:t>);</a:t>
            </a:r>
          </a:p>
          <a:p>
            <a:r>
              <a:rPr lang="en-US" dirty="0" err="1"/>
              <a:t>System.out.println</a:t>
            </a:r>
            <a:r>
              <a:rPr lang="en-US" dirty="0"/>
              <a:t>("Area is " + 3.14159* </a:t>
            </a:r>
            <a:r>
              <a:rPr lang="en-US" b="1" dirty="0">
                <a:solidFill>
                  <a:schemeClr val="tx2"/>
                </a:solidFill>
              </a:rPr>
              <a:t>radius</a:t>
            </a:r>
            <a:r>
              <a:rPr lang="en-US" dirty="0"/>
              <a:t>*</a:t>
            </a:r>
            <a:r>
              <a:rPr lang="en-US" b="1" dirty="0">
                <a:solidFill>
                  <a:schemeClr val="tx2"/>
                </a:solidFill>
              </a:rPr>
              <a:t>radius</a:t>
            </a:r>
            <a:r>
              <a:rPr lang="en-US" dirty="0"/>
              <a:t>);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84AEDA8-1A41-3446-8967-EA72A293923E}"/>
              </a:ext>
            </a:extLst>
          </p:cNvPr>
          <p:cNvSpPr txBox="1"/>
          <p:nvPr/>
        </p:nvSpPr>
        <p:spPr>
          <a:xfrm>
            <a:off x="762000" y="1981200"/>
            <a:ext cx="108177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/>
              <a:t>Variable</a:t>
            </a:r>
          </a:p>
          <a:p>
            <a:pPr algn="ctr"/>
            <a:r>
              <a:rPr lang="en-US" sz="2000" dirty="0"/>
              <a:t>Type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160917F-2582-0445-A682-E278A39CA7E6}"/>
              </a:ext>
            </a:extLst>
          </p:cNvPr>
          <p:cNvSpPr txBox="1"/>
          <p:nvPr/>
        </p:nvSpPr>
        <p:spPr>
          <a:xfrm>
            <a:off x="1878280" y="1981200"/>
            <a:ext cx="108177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/>
              <a:t>Variable</a:t>
            </a:r>
          </a:p>
          <a:p>
            <a:pPr algn="ctr"/>
            <a:r>
              <a:rPr lang="en-US" sz="2000" dirty="0"/>
              <a:t>Name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C4FD97D-A2D2-A443-85F6-8946099724C9}"/>
              </a:ext>
            </a:extLst>
          </p:cNvPr>
          <p:cNvSpPr txBox="1"/>
          <p:nvPr/>
        </p:nvSpPr>
        <p:spPr>
          <a:xfrm>
            <a:off x="2994560" y="1981200"/>
            <a:ext cx="108177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/>
              <a:t>Variable</a:t>
            </a:r>
          </a:p>
          <a:p>
            <a:pPr algn="ctr"/>
            <a:r>
              <a:rPr lang="en-US" sz="2000" dirty="0"/>
              <a:t>Value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A27083E1-409A-0341-97E7-536EE7CF78E9}"/>
              </a:ext>
            </a:extLst>
          </p:cNvPr>
          <p:cNvCxnSpPr/>
          <p:nvPr/>
        </p:nvCxnSpPr>
        <p:spPr bwMode="auto">
          <a:xfrm>
            <a:off x="1302885" y="2689086"/>
            <a:ext cx="0" cy="55352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FC2E139F-D937-2B4E-AA2A-744FBC375BED}"/>
              </a:ext>
            </a:extLst>
          </p:cNvPr>
          <p:cNvCxnSpPr>
            <a:stCxn id="5" idx="2"/>
          </p:cNvCxnSpPr>
          <p:nvPr/>
        </p:nvCxnSpPr>
        <p:spPr bwMode="auto">
          <a:xfrm>
            <a:off x="2419165" y="2689086"/>
            <a:ext cx="0" cy="55352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70006884-BDA5-D14E-9B22-12B93A5188A0}"/>
              </a:ext>
            </a:extLst>
          </p:cNvPr>
          <p:cNvCxnSpPr>
            <a:stCxn id="6" idx="2"/>
          </p:cNvCxnSpPr>
          <p:nvPr/>
        </p:nvCxnSpPr>
        <p:spPr bwMode="auto">
          <a:xfrm>
            <a:off x="3535445" y="2689086"/>
            <a:ext cx="0" cy="55352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15494043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EF698E-729F-0C4C-B9AF-68C9CAA82D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Repeating Variables Is Better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020303-33B5-ED42-94A8-BBE3AA1463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Variable name is more </a:t>
            </a:r>
            <a:r>
              <a:rPr lang="en-US" i="1" dirty="0"/>
              <a:t>descriptive</a:t>
            </a:r>
            <a:r>
              <a:rPr lang="en-US" dirty="0"/>
              <a:t>, which makes the code more readable, thereby easier to understand and debug</a:t>
            </a:r>
          </a:p>
          <a:p>
            <a:r>
              <a:rPr lang="en-US" dirty="0"/>
              <a:t>Variable is more </a:t>
            </a:r>
            <a:r>
              <a:rPr lang="en-US" i="1" dirty="0"/>
              <a:t>reusable</a:t>
            </a:r>
            <a:r>
              <a:rPr lang="en-US" dirty="0"/>
              <a:t>, e.g. set radius to a different value and use the same formula</a:t>
            </a:r>
          </a:p>
          <a:p>
            <a:r>
              <a:rPr lang="en-US" dirty="0"/>
              <a:t>Compiler/IDE can help finding typos</a:t>
            </a:r>
          </a:p>
        </p:txBody>
      </p:sp>
    </p:spTree>
    <p:extLst>
      <p:ext uri="{BB962C8B-B14F-4D97-AF65-F5344CB8AC3E}">
        <p14:creationId xmlns:p14="http://schemas.microsoft.com/office/powerpoint/2010/main" val="24324585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B954EE-79A7-E343-A6CB-3089CAC40A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Create A Variable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BE02AF-6F4B-5441-BDD6-D4FBC0BAA7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724400"/>
            <a:ext cx="7772400" cy="1524000"/>
          </a:xfrm>
        </p:spPr>
        <p:txBody>
          <a:bodyPr/>
          <a:lstStyle/>
          <a:p>
            <a:r>
              <a:rPr lang="en-US" sz="2800" dirty="0"/>
              <a:t>Variables can be declared anywhere in a method</a:t>
            </a:r>
          </a:p>
          <a:p>
            <a:r>
              <a:rPr lang="en-US" sz="2800" dirty="0"/>
              <a:t>A variable can only be used after it’s declared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939E216-D9DE-B341-8E32-915C6103B42C}"/>
              </a:ext>
            </a:extLst>
          </p:cNvPr>
          <p:cNvSpPr txBox="1"/>
          <p:nvPr/>
        </p:nvSpPr>
        <p:spPr>
          <a:xfrm>
            <a:off x="934888" y="1828800"/>
            <a:ext cx="512191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double radius = 6.5;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B775418-22A7-8C40-803E-605B8D4B3E90}"/>
              </a:ext>
            </a:extLst>
          </p:cNvPr>
          <p:cNvSpPr txBox="1"/>
          <p:nvPr/>
        </p:nvSpPr>
        <p:spPr>
          <a:xfrm>
            <a:off x="934888" y="3265438"/>
            <a:ext cx="3640740" cy="11541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double radius;</a:t>
            </a:r>
          </a:p>
          <a:p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radius = 6.5;</a:t>
            </a:r>
          </a:p>
        </p:txBody>
      </p:sp>
      <p:sp>
        <p:nvSpPr>
          <p:cNvPr id="6" name="Down Arrow 5">
            <a:extLst>
              <a:ext uri="{FF2B5EF4-FFF2-40B4-BE49-F238E27FC236}">
                <a16:creationId xmlns:a16="http://schemas.microsoft.com/office/drawing/2014/main" id="{F47815FC-8F44-BB4E-BB87-0349CC405122}"/>
              </a:ext>
            </a:extLst>
          </p:cNvPr>
          <p:cNvSpPr/>
          <p:nvPr/>
        </p:nvSpPr>
        <p:spPr bwMode="auto">
          <a:xfrm>
            <a:off x="2286000" y="2524273"/>
            <a:ext cx="457200" cy="533400"/>
          </a:xfrm>
          <a:prstGeom prst="downArrow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EB63BE4-5132-F343-B799-ED46F405FB1D}"/>
              </a:ext>
            </a:extLst>
          </p:cNvPr>
          <p:cNvSpPr txBox="1"/>
          <p:nvPr/>
        </p:nvSpPr>
        <p:spPr>
          <a:xfrm>
            <a:off x="4532803" y="3311098"/>
            <a:ext cx="29409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// Declare a variable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03236C7-9B4C-5047-8E43-D2CD404DE337}"/>
              </a:ext>
            </a:extLst>
          </p:cNvPr>
          <p:cNvSpPr txBox="1"/>
          <p:nvPr/>
        </p:nvSpPr>
        <p:spPr>
          <a:xfrm>
            <a:off x="4532803" y="3844498"/>
            <a:ext cx="42301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// Assign a value to a variable</a:t>
            </a:r>
          </a:p>
        </p:txBody>
      </p:sp>
    </p:spTree>
    <p:extLst>
      <p:ext uri="{BB962C8B-B14F-4D97-AF65-F5344CB8AC3E}">
        <p14:creationId xmlns:p14="http://schemas.microsoft.com/office/powerpoint/2010/main" val="39415451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F8ADB-7217-404D-8AA7-3A7D67A68E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Variable Declaration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EC9D80-6316-CF41-AB52-D02E64B7CD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572000"/>
            <a:ext cx="7772400" cy="1676400"/>
          </a:xfrm>
        </p:spPr>
        <p:txBody>
          <a:bodyPr/>
          <a:lstStyle/>
          <a:p>
            <a:r>
              <a:rPr lang="en-US" sz="2400" dirty="0"/>
              <a:t>Compiler allocates a space in computer memory based on the size required by the </a:t>
            </a:r>
            <a:r>
              <a:rPr lang="en-US" sz="2400" i="1" dirty="0"/>
              <a:t>data type</a:t>
            </a:r>
          </a:p>
          <a:p>
            <a:r>
              <a:rPr lang="en-US" sz="2400" i="1" dirty="0"/>
              <a:t>Name</a:t>
            </a:r>
            <a:r>
              <a:rPr lang="en-US" sz="2400" dirty="0"/>
              <a:t> will be used to refer to whatever value stored in the space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CB0521A-7DF4-514B-B29E-866CCBF50481}"/>
              </a:ext>
            </a:extLst>
          </p:cNvPr>
          <p:cNvSpPr txBox="1"/>
          <p:nvPr/>
        </p:nvSpPr>
        <p:spPr>
          <a:xfrm>
            <a:off x="1179096" y="2296180"/>
            <a:ext cx="36215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double   radius;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49B315B-DD2F-0C4B-8664-50FF82F4A4E4}"/>
              </a:ext>
            </a:extLst>
          </p:cNvPr>
          <p:cNvSpPr txBox="1"/>
          <p:nvPr/>
        </p:nvSpPr>
        <p:spPr>
          <a:xfrm>
            <a:off x="1179096" y="3439180"/>
            <a:ext cx="17831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Data Type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6402C1E-DD38-B54A-87BF-B85D67103746}"/>
              </a:ext>
            </a:extLst>
          </p:cNvPr>
          <p:cNvSpPr txBox="1"/>
          <p:nvPr/>
        </p:nvSpPr>
        <p:spPr>
          <a:xfrm>
            <a:off x="3274706" y="3439180"/>
            <a:ext cx="11047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Name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CF5BDF30-6E71-C246-A40F-A6BBF3B219F3}"/>
              </a:ext>
            </a:extLst>
          </p:cNvPr>
          <p:cNvCxnSpPr/>
          <p:nvPr/>
        </p:nvCxnSpPr>
        <p:spPr bwMode="auto">
          <a:xfrm flipH="1" flipV="1">
            <a:off x="1941095" y="2880955"/>
            <a:ext cx="1" cy="558225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2" name="Line 20">
            <a:extLst>
              <a:ext uri="{FF2B5EF4-FFF2-40B4-BE49-F238E27FC236}">
                <a16:creationId xmlns:a16="http://schemas.microsoft.com/office/drawing/2014/main" id="{536116CC-D0E6-E142-83C0-545CE05AEF6F}"/>
              </a:ext>
            </a:extLst>
          </p:cNvPr>
          <p:cNvSpPr>
            <a:spLocks noChangeShapeType="1"/>
          </p:cNvSpPr>
          <p:nvPr/>
        </p:nvSpPr>
        <p:spPr bwMode="auto">
          <a:xfrm>
            <a:off x="5410200" y="2590800"/>
            <a:ext cx="2667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3" name="Line 21">
            <a:extLst>
              <a:ext uri="{FF2B5EF4-FFF2-40B4-BE49-F238E27FC236}">
                <a16:creationId xmlns:a16="http://schemas.microsoft.com/office/drawing/2014/main" id="{5D1FB092-D332-A042-9EAF-0B17AC664676}"/>
              </a:ext>
            </a:extLst>
          </p:cNvPr>
          <p:cNvSpPr>
            <a:spLocks noChangeShapeType="1"/>
          </p:cNvSpPr>
          <p:nvPr/>
        </p:nvSpPr>
        <p:spPr bwMode="auto">
          <a:xfrm>
            <a:off x="5410200" y="2971800"/>
            <a:ext cx="2667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4" name="Line 22">
            <a:extLst>
              <a:ext uri="{FF2B5EF4-FFF2-40B4-BE49-F238E27FC236}">
                <a16:creationId xmlns:a16="http://schemas.microsoft.com/office/drawing/2014/main" id="{31B7B5CF-3046-5143-8304-1C0BCB1504CE}"/>
              </a:ext>
            </a:extLst>
          </p:cNvPr>
          <p:cNvSpPr>
            <a:spLocks noChangeShapeType="1"/>
          </p:cNvSpPr>
          <p:nvPr/>
        </p:nvSpPr>
        <p:spPr bwMode="auto">
          <a:xfrm>
            <a:off x="5410200" y="3352800"/>
            <a:ext cx="2667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" name="Line 23">
            <a:extLst>
              <a:ext uri="{FF2B5EF4-FFF2-40B4-BE49-F238E27FC236}">
                <a16:creationId xmlns:a16="http://schemas.microsoft.com/office/drawing/2014/main" id="{26E81928-FD99-CE4F-BCC3-74C03CE07887}"/>
              </a:ext>
            </a:extLst>
          </p:cNvPr>
          <p:cNvSpPr>
            <a:spLocks noChangeShapeType="1"/>
          </p:cNvSpPr>
          <p:nvPr/>
        </p:nvSpPr>
        <p:spPr bwMode="auto">
          <a:xfrm>
            <a:off x="5410200" y="3733800"/>
            <a:ext cx="2667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6" name="Line 24">
            <a:extLst>
              <a:ext uri="{FF2B5EF4-FFF2-40B4-BE49-F238E27FC236}">
                <a16:creationId xmlns:a16="http://schemas.microsoft.com/office/drawing/2014/main" id="{17A88D38-F47F-5F4C-958A-98045A5F3230}"/>
              </a:ext>
            </a:extLst>
          </p:cNvPr>
          <p:cNvSpPr>
            <a:spLocks noChangeShapeType="1"/>
          </p:cNvSpPr>
          <p:nvPr/>
        </p:nvSpPr>
        <p:spPr bwMode="auto">
          <a:xfrm>
            <a:off x="5410200" y="4114800"/>
            <a:ext cx="2667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7" name="Line 25">
            <a:extLst>
              <a:ext uri="{FF2B5EF4-FFF2-40B4-BE49-F238E27FC236}">
                <a16:creationId xmlns:a16="http://schemas.microsoft.com/office/drawing/2014/main" id="{11C37195-2BBD-4945-809D-74F8B0844779}"/>
              </a:ext>
            </a:extLst>
          </p:cNvPr>
          <p:cNvSpPr>
            <a:spLocks noChangeShapeType="1"/>
          </p:cNvSpPr>
          <p:nvPr/>
        </p:nvSpPr>
        <p:spPr bwMode="auto">
          <a:xfrm>
            <a:off x="5410200" y="25908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8" name="Line 26">
            <a:extLst>
              <a:ext uri="{FF2B5EF4-FFF2-40B4-BE49-F238E27FC236}">
                <a16:creationId xmlns:a16="http://schemas.microsoft.com/office/drawing/2014/main" id="{ABEF296C-50DC-8D44-BCE6-E6408400ABE5}"/>
              </a:ext>
            </a:extLst>
          </p:cNvPr>
          <p:cNvSpPr>
            <a:spLocks noChangeShapeType="1"/>
          </p:cNvSpPr>
          <p:nvPr/>
        </p:nvSpPr>
        <p:spPr bwMode="auto">
          <a:xfrm>
            <a:off x="5791200" y="25908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9" name="Line 27">
            <a:extLst>
              <a:ext uri="{FF2B5EF4-FFF2-40B4-BE49-F238E27FC236}">
                <a16:creationId xmlns:a16="http://schemas.microsoft.com/office/drawing/2014/main" id="{07029DF2-8251-9F4A-BADA-F63DF5176939}"/>
              </a:ext>
            </a:extLst>
          </p:cNvPr>
          <p:cNvSpPr>
            <a:spLocks noChangeShapeType="1"/>
          </p:cNvSpPr>
          <p:nvPr/>
        </p:nvSpPr>
        <p:spPr bwMode="auto">
          <a:xfrm>
            <a:off x="6172200" y="25908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0" name="Line 28">
            <a:extLst>
              <a:ext uri="{FF2B5EF4-FFF2-40B4-BE49-F238E27FC236}">
                <a16:creationId xmlns:a16="http://schemas.microsoft.com/office/drawing/2014/main" id="{F9785B1A-9DD3-C945-952E-2B66F98EE9F4}"/>
              </a:ext>
            </a:extLst>
          </p:cNvPr>
          <p:cNvSpPr>
            <a:spLocks noChangeShapeType="1"/>
          </p:cNvSpPr>
          <p:nvPr/>
        </p:nvSpPr>
        <p:spPr bwMode="auto">
          <a:xfrm>
            <a:off x="6553200" y="25908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1" name="Line 29">
            <a:extLst>
              <a:ext uri="{FF2B5EF4-FFF2-40B4-BE49-F238E27FC236}">
                <a16:creationId xmlns:a16="http://schemas.microsoft.com/office/drawing/2014/main" id="{D25B41AD-5DEC-754F-B843-1D53DEF1C330}"/>
              </a:ext>
            </a:extLst>
          </p:cNvPr>
          <p:cNvSpPr>
            <a:spLocks noChangeShapeType="1"/>
          </p:cNvSpPr>
          <p:nvPr/>
        </p:nvSpPr>
        <p:spPr bwMode="auto">
          <a:xfrm>
            <a:off x="6934200" y="25908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2" name="Line 30">
            <a:extLst>
              <a:ext uri="{FF2B5EF4-FFF2-40B4-BE49-F238E27FC236}">
                <a16:creationId xmlns:a16="http://schemas.microsoft.com/office/drawing/2014/main" id="{750136DB-3F7B-804E-BD51-BA3967D7DB7E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5200" y="25908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3" name="Line 31">
            <a:extLst>
              <a:ext uri="{FF2B5EF4-FFF2-40B4-BE49-F238E27FC236}">
                <a16:creationId xmlns:a16="http://schemas.microsoft.com/office/drawing/2014/main" id="{576C02C9-B9CF-5548-A730-68130087E31F}"/>
              </a:ext>
            </a:extLst>
          </p:cNvPr>
          <p:cNvSpPr>
            <a:spLocks noChangeShapeType="1"/>
          </p:cNvSpPr>
          <p:nvPr/>
        </p:nvSpPr>
        <p:spPr bwMode="auto">
          <a:xfrm>
            <a:off x="7696200" y="25908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4" name="Text Box 32">
            <a:extLst>
              <a:ext uri="{FF2B5EF4-FFF2-40B4-BE49-F238E27FC236}">
                <a16:creationId xmlns:a16="http://schemas.microsoft.com/office/drawing/2014/main" id="{60133C08-4BF9-7A4C-8C8F-95C8049FD7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1828800"/>
            <a:ext cx="26701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Computer Memory</a:t>
            </a:r>
          </a:p>
        </p:txBody>
      </p:sp>
      <p:sp>
        <p:nvSpPr>
          <p:cNvPr id="25" name="Rectangle 36">
            <a:extLst>
              <a:ext uri="{FF2B5EF4-FFF2-40B4-BE49-F238E27FC236}">
                <a16:creationId xmlns:a16="http://schemas.microsoft.com/office/drawing/2014/main" id="{1387D220-D77D-B340-984E-BF75A59C9A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0" y="3352800"/>
            <a:ext cx="1524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dirty="0"/>
              <a:t>radius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26FAFD15-6130-9C48-91CC-B0FC24EBE104}"/>
              </a:ext>
            </a:extLst>
          </p:cNvPr>
          <p:cNvCxnSpPr/>
          <p:nvPr/>
        </p:nvCxnSpPr>
        <p:spPr bwMode="auto">
          <a:xfrm flipH="1" flipV="1">
            <a:off x="3841147" y="2880955"/>
            <a:ext cx="1" cy="558225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3087963530"/>
      </p:ext>
    </p:extLst>
  </p:cSld>
  <p:clrMapOvr>
    <a:masterClrMapping/>
  </p:clrMapOvr>
</p:sld>
</file>

<file path=ppt/theme/theme1.xml><?xml version="1.0" encoding="utf-8"?>
<a:theme xmlns:a="http://schemas.openxmlformats.org/drawingml/2006/main" name="Blueprint">
  <a:themeElements>
    <a:clrScheme name="Blueprint 2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353A77"/>
      </a:accent4>
      <a:accent5>
        <a:srgbClr val="F4E9C1"/>
      </a:accent5>
      <a:accent6>
        <a:srgbClr val="A1A1A1"/>
      </a:accent6>
      <a:hlink>
        <a:srgbClr val="6F89F7"/>
      </a:hlink>
      <a:folHlink>
        <a:srgbClr val="CFDBFD"/>
      </a:folHlink>
    </a:clrScheme>
    <a:fontScheme name="Blueprin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ueprint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Designs\Blueprint.pot</Template>
  <TotalTime>4924</TotalTime>
  <Words>1585</Words>
  <Application>Microsoft Macintosh PowerPoint</Application>
  <PresentationFormat>On-screen Show (4:3)</PresentationFormat>
  <Paragraphs>322</Paragraphs>
  <Slides>38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2" baseType="lpstr">
      <vt:lpstr>Courier New</vt:lpstr>
      <vt:lpstr>Tahoma</vt:lpstr>
      <vt:lpstr>Wingdings</vt:lpstr>
      <vt:lpstr>Blueprint</vt:lpstr>
      <vt:lpstr>CS2011 Introduction to Programming I Elementary Programming</vt:lpstr>
      <vt:lpstr>Overview</vt:lpstr>
      <vt:lpstr>Example: Circle Measurements</vt:lpstr>
      <vt:lpstr>CircleMeasurements.java</vt:lpstr>
      <vt:lpstr>Problem with CircleMeasurements.java</vt:lpstr>
      <vt:lpstr>Use a Variable</vt:lpstr>
      <vt:lpstr>Why Repeating Variables Is Better</vt:lpstr>
      <vt:lpstr>Create A Variable</vt:lpstr>
      <vt:lpstr>Variable Declaration</vt:lpstr>
      <vt:lpstr>Data Types in Java</vt:lpstr>
      <vt:lpstr>Primitive Numerical Types</vt:lpstr>
      <vt:lpstr>About float and double</vt:lpstr>
      <vt:lpstr>Assignment Statement</vt:lpstr>
      <vt:lpstr>Some Other Forms of Variable Declaration/Assignment </vt:lpstr>
      <vt:lpstr>Constant</vt:lpstr>
      <vt:lpstr>More About Numerical Operators</vt:lpstr>
      <vt:lpstr>Associativity and Precedence</vt:lpstr>
      <vt:lpstr>Convenience Operators …</vt:lpstr>
      <vt:lpstr>… Convenience Operators</vt:lpstr>
      <vt:lpstr>Exercise: Pre/Post Increment/Decrement</vt:lpstr>
      <vt:lpstr>Math.pow(x,y)</vt:lpstr>
      <vt:lpstr>Types of Literals</vt:lpstr>
      <vt:lpstr>Other Forms of Literals</vt:lpstr>
      <vt:lpstr>Type Mismatch</vt:lpstr>
      <vt:lpstr>Type Mismatch</vt:lpstr>
      <vt:lpstr>Implicit Type Conversion</vt:lpstr>
      <vt:lpstr>Explicit Type Conversion</vt:lpstr>
      <vt:lpstr>Result Types When Mixing Types in an Expression</vt:lpstr>
      <vt:lpstr>Circle Measurements with Input</vt:lpstr>
      <vt:lpstr>Console Output and Input</vt:lpstr>
      <vt:lpstr>Use Scanner</vt:lpstr>
      <vt:lpstr>About Import</vt:lpstr>
      <vt:lpstr>Commonly Used Methods in Scanner</vt:lpstr>
      <vt:lpstr>Example: Compute Average</vt:lpstr>
      <vt:lpstr>So Where Are We?</vt:lpstr>
      <vt:lpstr>Put Everything Together – Mortgage Calculator</vt:lpstr>
      <vt:lpstr>How Do We Do It?</vt:lpstr>
      <vt:lpstr>Readings</vt:lpstr>
    </vt:vector>
  </TitlesOfParts>
  <Company>University of California, Santa Barbara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CS10 Java Programming Basic Language Features</dc:title>
  <dc:creator>cysun</dc:creator>
  <cp:lastModifiedBy>Sun, Chengyu</cp:lastModifiedBy>
  <cp:revision>366</cp:revision>
  <cp:lastPrinted>1601-01-01T00:00:00Z</cp:lastPrinted>
  <dcterms:created xsi:type="dcterms:W3CDTF">2003-06-24T23:22:57Z</dcterms:created>
  <dcterms:modified xsi:type="dcterms:W3CDTF">2018-08-29T23:57:38Z</dcterms:modified>
</cp:coreProperties>
</file>