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39"/>
  </p:handoutMasterIdLst>
  <p:sldIdLst>
    <p:sldId id="256" r:id="rId2"/>
    <p:sldId id="300" r:id="rId3"/>
    <p:sldId id="303" r:id="rId4"/>
    <p:sldId id="301" r:id="rId5"/>
    <p:sldId id="302" r:id="rId6"/>
    <p:sldId id="304" r:id="rId7"/>
    <p:sldId id="305" r:id="rId8"/>
    <p:sldId id="306" r:id="rId9"/>
    <p:sldId id="352" r:id="rId10"/>
    <p:sldId id="359" r:id="rId11"/>
    <p:sldId id="360" r:id="rId12"/>
    <p:sldId id="307" r:id="rId13"/>
    <p:sldId id="308" r:id="rId14"/>
    <p:sldId id="309" r:id="rId15"/>
    <p:sldId id="310" r:id="rId16"/>
    <p:sldId id="311" r:id="rId17"/>
    <p:sldId id="312" r:id="rId18"/>
    <p:sldId id="313" r:id="rId19"/>
    <p:sldId id="314" r:id="rId20"/>
    <p:sldId id="315" r:id="rId21"/>
    <p:sldId id="316" r:id="rId22"/>
    <p:sldId id="317" r:id="rId23"/>
    <p:sldId id="318" r:id="rId24"/>
    <p:sldId id="319" r:id="rId25"/>
    <p:sldId id="322" r:id="rId26"/>
    <p:sldId id="323" r:id="rId27"/>
    <p:sldId id="324" r:id="rId28"/>
    <p:sldId id="320" r:id="rId29"/>
    <p:sldId id="326" r:id="rId30"/>
    <p:sldId id="351" r:id="rId31"/>
    <p:sldId id="327" r:id="rId32"/>
    <p:sldId id="325" r:id="rId33"/>
    <p:sldId id="353" r:id="rId34"/>
    <p:sldId id="354" r:id="rId35"/>
    <p:sldId id="355" r:id="rId36"/>
    <p:sldId id="356" r:id="rId37"/>
    <p:sldId id="357" r:id="rId3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8"/>
    <p:restoredTop sz="95628" autoAdjust="0"/>
  </p:normalViewPr>
  <p:slideViewPr>
    <p:cSldViewPr>
      <p:cViewPr varScale="1">
        <p:scale>
          <a:sx n="109" d="100"/>
          <a:sy n="109" d="100"/>
        </p:scale>
        <p:origin x="76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0D7BDCA4-2C57-41D9-9FC6-87B59A539D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5420677-0FEC-4065-B0AE-8FB0EAA361D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algn="r"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4D967090-9E4D-4935-9667-87F8153F33F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63F8C257-FD11-475F-8598-851A564A8E0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/>
            </a:lvl1pPr>
          </a:lstStyle>
          <a:p>
            <a:pPr>
              <a:defRPr/>
            </a:pPr>
            <a:fld id="{D2ACC898-A7EC-479C-B714-7CC5C4BABB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>
            <a:extLst>
              <a:ext uri="{FF2B5EF4-FFF2-40B4-BE49-F238E27FC236}">
                <a16:creationId xmlns:a16="http://schemas.microsoft.com/office/drawing/2014/main" id="{BA6FF91C-FBF8-4ED5-830F-C94A33E37FA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68">
              <a:extLst>
                <a:ext uri="{FF2B5EF4-FFF2-40B4-BE49-F238E27FC236}">
                  <a16:creationId xmlns:a16="http://schemas.microsoft.com/office/drawing/2014/main" id="{8EB7372A-DDBF-472A-AE3C-2585C3D607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E3DA28C8-8FBD-47B8-9A60-34C79D838F67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grpSp>
            <p:nvGrpSpPr>
              <p:cNvPr id="16" name="Group 4">
                <a:extLst>
                  <a:ext uri="{FF2B5EF4-FFF2-40B4-BE49-F238E27FC236}">
                    <a16:creationId xmlns:a16="http://schemas.microsoft.com/office/drawing/2014/main" id="{1687B4BB-1E28-4212-8DFC-D653BD6A9120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>
                  <a:extLst>
                    <a:ext uri="{FF2B5EF4-FFF2-40B4-BE49-F238E27FC236}">
                      <a16:creationId xmlns:a16="http://schemas.microsoft.com/office/drawing/2014/main" id="{E22436B1-E098-4485-B64C-35C9259F1E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>
                  <a:extLst>
                    <a:ext uri="{FF2B5EF4-FFF2-40B4-BE49-F238E27FC236}">
                      <a16:creationId xmlns:a16="http://schemas.microsoft.com/office/drawing/2014/main" id="{0C456F5F-682A-4812-B96E-FF08B2F89B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>
                  <a:extLst>
                    <a:ext uri="{FF2B5EF4-FFF2-40B4-BE49-F238E27FC236}">
                      <a16:creationId xmlns:a16="http://schemas.microsoft.com/office/drawing/2014/main" id="{091F3D45-A89B-4908-988F-E84BC5720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>
                  <a:extLst>
                    <a:ext uri="{FF2B5EF4-FFF2-40B4-BE49-F238E27FC236}">
                      <a16:creationId xmlns:a16="http://schemas.microsoft.com/office/drawing/2014/main" id="{75DD04ED-7A2A-4DA7-9B0F-B91161F45C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>
                  <a:extLst>
                    <a:ext uri="{FF2B5EF4-FFF2-40B4-BE49-F238E27FC236}">
                      <a16:creationId xmlns:a16="http://schemas.microsoft.com/office/drawing/2014/main" id="{60D949FC-16E9-4BAD-962F-E22714A219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>
                  <a:extLst>
                    <a:ext uri="{FF2B5EF4-FFF2-40B4-BE49-F238E27FC236}">
                      <a16:creationId xmlns:a16="http://schemas.microsoft.com/office/drawing/2014/main" id="{F5BDE8BB-6FA6-4574-A6C2-02855898C9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>
                  <a:extLst>
                    <a:ext uri="{FF2B5EF4-FFF2-40B4-BE49-F238E27FC236}">
                      <a16:creationId xmlns:a16="http://schemas.microsoft.com/office/drawing/2014/main" id="{EFC49A16-90EC-4EBC-AB84-4C4B67ADEE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>
                  <a:extLst>
                    <a:ext uri="{FF2B5EF4-FFF2-40B4-BE49-F238E27FC236}">
                      <a16:creationId xmlns:a16="http://schemas.microsoft.com/office/drawing/2014/main" id="{E3E43F42-28A2-4765-8DB7-2619967727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>
                  <a:extLst>
                    <a:ext uri="{FF2B5EF4-FFF2-40B4-BE49-F238E27FC236}">
                      <a16:creationId xmlns:a16="http://schemas.microsoft.com/office/drawing/2014/main" id="{42F6BD2C-5876-45AF-80AF-007E42EB90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>
                  <a:extLst>
                    <a:ext uri="{FF2B5EF4-FFF2-40B4-BE49-F238E27FC236}">
                      <a16:creationId xmlns:a16="http://schemas.microsoft.com/office/drawing/2014/main" id="{A89C6663-D233-44AD-B43E-4C9F3825D0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>
                  <a:extLst>
                    <a:ext uri="{FF2B5EF4-FFF2-40B4-BE49-F238E27FC236}">
                      <a16:creationId xmlns:a16="http://schemas.microsoft.com/office/drawing/2014/main" id="{D30E8566-BD4D-4DE0-A377-29FC368BB9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BE6DE5FA-1853-45A3-9B43-EB49D7EC70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>
                  <a:extLst>
                    <a:ext uri="{FF2B5EF4-FFF2-40B4-BE49-F238E27FC236}">
                      <a16:creationId xmlns:a16="http://schemas.microsoft.com/office/drawing/2014/main" id="{6B5BB6F4-964D-420C-BC0C-549A0A21F5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>
                  <a:extLst>
                    <a:ext uri="{FF2B5EF4-FFF2-40B4-BE49-F238E27FC236}">
                      <a16:creationId xmlns:a16="http://schemas.microsoft.com/office/drawing/2014/main" id="{7AF44A33-E66E-4B09-9844-12C58FC739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>
                  <a:extLst>
                    <a:ext uri="{FF2B5EF4-FFF2-40B4-BE49-F238E27FC236}">
                      <a16:creationId xmlns:a16="http://schemas.microsoft.com/office/drawing/2014/main" id="{262468E3-FEC3-478D-B662-C45B582446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>
                  <a:extLst>
                    <a:ext uri="{FF2B5EF4-FFF2-40B4-BE49-F238E27FC236}">
                      <a16:creationId xmlns:a16="http://schemas.microsoft.com/office/drawing/2014/main" id="{60E23C24-8AF5-4977-8943-9599563F70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>
                  <a:extLst>
                    <a:ext uri="{FF2B5EF4-FFF2-40B4-BE49-F238E27FC236}">
                      <a16:creationId xmlns:a16="http://schemas.microsoft.com/office/drawing/2014/main" id="{E7DB6FD7-8C64-4A5D-AC4F-8C0B634F5E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>
                  <a:extLst>
                    <a:ext uri="{FF2B5EF4-FFF2-40B4-BE49-F238E27FC236}">
                      <a16:creationId xmlns:a16="http://schemas.microsoft.com/office/drawing/2014/main" id="{8E46FA94-0460-4635-BE3F-FF9192CB9C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>
                  <a:extLst>
                    <a:ext uri="{FF2B5EF4-FFF2-40B4-BE49-F238E27FC236}">
                      <a16:creationId xmlns:a16="http://schemas.microsoft.com/office/drawing/2014/main" id="{1A54A62F-2B84-439D-B300-5DA1B44A0A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>
                  <a:extLst>
                    <a:ext uri="{FF2B5EF4-FFF2-40B4-BE49-F238E27FC236}">
                      <a16:creationId xmlns:a16="http://schemas.microsoft.com/office/drawing/2014/main" id="{EBBEE7C8-BB4B-4805-A190-A88E75C619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>
                  <a:extLst>
                    <a:ext uri="{FF2B5EF4-FFF2-40B4-BE49-F238E27FC236}">
                      <a16:creationId xmlns:a16="http://schemas.microsoft.com/office/drawing/2014/main" id="{C89111C3-51BD-463F-98D4-96C1DCDE61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>
                  <a:extLst>
                    <a:ext uri="{FF2B5EF4-FFF2-40B4-BE49-F238E27FC236}">
                      <a16:creationId xmlns:a16="http://schemas.microsoft.com/office/drawing/2014/main" id="{1627D613-81C9-4086-9719-DCD0ADB1D0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>
                  <a:extLst>
                    <a:ext uri="{FF2B5EF4-FFF2-40B4-BE49-F238E27FC236}">
                      <a16:creationId xmlns:a16="http://schemas.microsoft.com/office/drawing/2014/main" id="{B139A8B8-B0F0-4DBA-A52E-274B0A9C19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>
                  <a:extLst>
                    <a:ext uri="{FF2B5EF4-FFF2-40B4-BE49-F238E27FC236}">
                      <a16:creationId xmlns:a16="http://schemas.microsoft.com/office/drawing/2014/main" id="{0555CE92-B003-4F60-81D6-99B7E4DBDB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>
                  <a:extLst>
                    <a:ext uri="{FF2B5EF4-FFF2-40B4-BE49-F238E27FC236}">
                      <a16:creationId xmlns:a16="http://schemas.microsoft.com/office/drawing/2014/main" id="{6FE4AC15-79F5-43B2-8073-95E6DD0B0A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>
                  <a:extLst>
                    <a:ext uri="{FF2B5EF4-FFF2-40B4-BE49-F238E27FC236}">
                      <a16:creationId xmlns:a16="http://schemas.microsoft.com/office/drawing/2014/main" id="{98F93A54-3895-46C0-BCEC-E48846C8ED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>
                  <a:extLst>
                    <a:ext uri="{FF2B5EF4-FFF2-40B4-BE49-F238E27FC236}">
                      <a16:creationId xmlns:a16="http://schemas.microsoft.com/office/drawing/2014/main" id="{F97CBC7A-6D67-4662-826D-841716CB2C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>
                  <a:extLst>
                    <a:ext uri="{FF2B5EF4-FFF2-40B4-BE49-F238E27FC236}">
                      <a16:creationId xmlns:a16="http://schemas.microsoft.com/office/drawing/2014/main" id="{9223C9CB-6156-4967-8BA2-6EDC99C942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>
                  <a:extLst>
                    <a:ext uri="{FF2B5EF4-FFF2-40B4-BE49-F238E27FC236}">
                      <a16:creationId xmlns:a16="http://schemas.microsoft.com/office/drawing/2014/main" id="{67F34308-391D-4F29-93A3-0ED1366410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>
                  <a:extLst>
                    <a:ext uri="{FF2B5EF4-FFF2-40B4-BE49-F238E27FC236}">
                      <a16:creationId xmlns:a16="http://schemas.microsoft.com/office/drawing/2014/main" id="{1544B33B-D486-4051-99F8-77ECD1A691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>
                  <a:extLst>
                    <a:ext uri="{FF2B5EF4-FFF2-40B4-BE49-F238E27FC236}">
                      <a16:creationId xmlns:a16="http://schemas.microsoft.com/office/drawing/2014/main" id="{91D315F8-B6D0-4D05-9813-3275F3D6B4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>
                  <a:extLst>
                    <a:ext uri="{FF2B5EF4-FFF2-40B4-BE49-F238E27FC236}">
                      <a16:creationId xmlns:a16="http://schemas.microsoft.com/office/drawing/2014/main" id="{73F6C514-2E13-457D-A946-1DB930FDA8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>
                  <a:extLst>
                    <a:ext uri="{FF2B5EF4-FFF2-40B4-BE49-F238E27FC236}">
                      <a16:creationId xmlns:a16="http://schemas.microsoft.com/office/drawing/2014/main" id="{D97B6FF2-4541-4E4B-81B3-A0EB061CF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>
                  <a:extLst>
                    <a:ext uri="{FF2B5EF4-FFF2-40B4-BE49-F238E27FC236}">
                      <a16:creationId xmlns:a16="http://schemas.microsoft.com/office/drawing/2014/main" id="{5CA7DB8F-446C-4E05-8679-78DEE3ECD8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>
                  <a:extLst>
                    <a:ext uri="{FF2B5EF4-FFF2-40B4-BE49-F238E27FC236}">
                      <a16:creationId xmlns:a16="http://schemas.microsoft.com/office/drawing/2014/main" id="{D1C2D978-4663-4626-86DC-E95E04E311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>
                  <a:extLst>
                    <a:ext uri="{FF2B5EF4-FFF2-40B4-BE49-F238E27FC236}">
                      <a16:creationId xmlns:a16="http://schemas.microsoft.com/office/drawing/2014/main" id="{576C61F4-88E4-4D79-A800-1B49388CE4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>
                  <a:extLst>
                    <a:ext uri="{FF2B5EF4-FFF2-40B4-BE49-F238E27FC236}">
                      <a16:creationId xmlns:a16="http://schemas.microsoft.com/office/drawing/2014/main" id="{E069A7B0-4512-4A55-8CDD-8BED5DB77A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>
                  <a:extLst>
                    <a:ext uri="{FF2B5EF4-FFF2-40B4-BE49-F238E27FC236}">
                      <a16:creationId xmlns:a16="http://schemas.microsoft.com/office/drawing/2014/main" id="{F072D93E-0E3E-4BF4-927D-5D814F4F32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>
                  <a:extLst>
                    <a:ext uri="{FF2B5EF4-FFF2-40B4-BE49-F238E27FC236}">
                      <a16:creationId xmlns:a16="http://schemas.microsoft.com/office/drawing/2014/main" id="{E0E4F55F-4F76-4196-8C1C-20C35D43C3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>
                  <a:extLst>
                    <a:ext uri="{FF2B5EF4-FFF2-40B4-BE49-F238E27FC236}">
                      <a16:creationId xmlns:a16="http://schemas.microsoft.com/office/drawing/2014/main" id="{2961AEF9-84C2-4DBB-A15B-98094E78C5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>
                  <a:extLst>
                    <a:ext uri="{FF2B5EF4-FFF2-40B4-BE49-F238E27FC236}">
                      <a16:creationId xmlns:a16="http://schemas.microsoft.com/office/drawing/2014/main" id="{4EB31354-25B5-4536-A589-CED9A59635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>
                  <a:extLst>
                    <a:ext uri="{FF2B5EF4-FFF2-40B4-BE49-F238E27FC236}">
                      <a16:creationId xmlns:a16="http://schemas.microsoft.com/office/drawing/2014/main" id="{8A16587F-A6AC-4422-B27B-555DA70324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>
                  <a:extLst>
                    <a:ext uri="{FF2B5EF4-FFF2-40B4-BE49-F238E27FC236}">
                      <a16:creationId xmlns:a16="http://schemas.microsoft.com/office/drawing/2014/main" id="{B7121244-0388-43FD-8671-BFFB7FD756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>
                  <a:extLst>
                    <a:ext uri="{FF2B5EF4-FFF2-40B4-BE49-F238E27FC236}">
                      <a16:creationId xmlns:a16="http://schemas.microsoft.com/office/drawing/2014/main" id="{A33CA963-BBD0-4FEF-8E2C-1F454C350D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>
                  <a:extLst>
                    <a:ext uri="{FF2B5EF4-FFF2-40B4-BE49-F238E27FC236}">
                      <a16:creationId xmlns:a16="http://schemas.microsoft.com/office/drawing/2014/main" id="{19E7B081-6AE0-48F8-B8E9-F152E4AF6F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>
                  <a:extLst>
                    <a:ext uri="{FF2B5EF4-FFF2-40B4-BE49-F238E27FC236}">
                      <a16:creationId xmlns:a16="http://schemas.microsoft.com/office/drawing/2014/main" id="{74F96B96-5CE1-4B1A-AB6B-14574C729D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>
                  <a:extLst>
                    <a:ext uri="{FF2B5EF4-FFF2-40B4-BE49-F238E27FC236}">
                      <a16:creationId xmlns:a16="http://schemas.microsoft.com/office/drawing/2014/main" id="{1D5FDC09-64F2-442C-83A2-FF264E24DC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>
                  <a:extLst>
                    <a:ext uri="{FF2B5EF4-FFF2-40B4-BE49-F238E27FC236}">
                      <a16:creationId xmlns:a16="http://schemas.microsoft.com/office/drawing/2014/main" id="{9525C2C3-2A81-4A7E-81C4-E2550FFE27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>
                  <a:extLst>
                    <a:ext uri="{FF2B5EF4-FFF2-40B4-BE49-F238E27FC236}">
                      <a16:creationId xmlns:a16="http://schemas.microsoft.com/office/drawing/2014/main" id="{C6EDEE13-FDCF-4434-9E73-FA368A2F94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>
                  <a:extLst>
                    <a:ext uri="{FF2B5EF4-FFF2-40B4-BE49-F238E27FC236}">
                      <a16:creationId xmlns:a16="http://schemas.microsoft.com/office/drawing/2014/main" id="{9753293A-6773-4B0E-BEFE-462575235F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>
                  <a:extLst>
                    <a:ext uri="{FF2B5EF4-FFF2-40B4-BE49-F238E27FC236}">
                      <a16:creationId xmlns:a16="http://schemas.microsoft.com/office/drawing/2014/main" id="{DBC30EE6-0CD5-425F-9BAB-A173314096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>
                <a:extLst>
                  <a:ext uri="{FF2B5EF4-FFF2-40B4-BE49-F238E27FC236}">
                    <a16:creationId xmlns:a16="http://schemas.microsoft.com/office/drawing/2014/main" id="{CE6A3C26-E21C-43E6-B655-1E65AA5FE1B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>
              <a:extLst>
                <a:ext uri="{FF2B5EF4-FFF2-40B4-BE49-F238E27FC236}">
                  <a16:creationId xmlns:a16="http://schemas.microsoft.com/office/drawing/2014/main" id="{6461456B-8826-40D0-B2C9-3E723AB1C3A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>
                <a:extLst>
                  <a:ext uri="{FF2B5EF4-FFF2-40B4-BE49-F238E27FC236}">
                    <a16:creationId xmlns:a16="http://schemas.microsoft.com/office/drawing/2014/main" id="{E8EE20DE-4345-44CE-A1D7-B1632073B71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>
                <a:extLst>
                  <a:ext uri="{FF2B5EF4-FFF2-40B4-BE49-F238E27FC236}">
                    <a16:creationId xmlns:a16="http://schemas.microsoft.com/office/drawing/2014/main" id="{83D18937-F448-4535-887A-3E1B505C193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>
                <a:extLst>
                  <a:ext uri="{FF2B5EF4-FFF2-40B4-BE49-F238E27FC236}">
                    <a16:creationId xmlns:a16="http://schemas.microsoft.com/office/drawing/2014/main" id="{C890D9B2-87C6-42FF-B0C0-ADB78A4C370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>
                <a:extLst>
                  <a:ext uri="{FF2B5EF4-FFF2-40B4-BE49-F238E27FC236}">
                    <a16:creationId xmlns:a16="http://schemas.microsoft.com/office/drawing/2014/main" id="{A06B1F79-AA96-490B-A315-0ADBE497EC3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>
              <a:extLst>
                <a:ext uri="{FF2B5EF4-FFF2-40B4-BE49-F238E27FC236}">
                  <a16:creationId xmlns:a16="http://schemas.microsoft.com/office/drawing/2014/main" id="{766BCD5F-2072-4BB5-966A-6CE33D87508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>
                <a:extLst>
                  <a:ext uri="{FF2B5EF4-FFF2-40B4-BE49-F238E27FC236}">
                    <a16:creationId xmlns:a16="http://schemas.microsoft.com/office/drawing/2014/main" id="{1BFE7FFB-83A3-473A-9EA5-3F2C919B1A3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>
                <a:extLst>
                  <a:ext uri="{FF2B5EF4-FFF2-40B4-BE49-F238E27FC236}">
                    <a16:creationId xmlns:a16="http://schemas.microsoft.com/office/drawing/2014/main" id="{679D6805-0C3A-4B98-9A79-CB40E9325BD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>
                <a:extLst>
                  <a:ext uri="{FF2B5EF4-FFF2-40B4-BE49-F238E27FC236}">
                    <a16:creationId xmlns:a16="http://schemas.microsoft.com/office/drawing/2014/main" id="{2D0DB07C-CEB4-46A2-B2A8-0A95E6460C6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71">
            <a:extLst>
              <a:ext uri="{FF2B5EF4-FFF2-40B4-BE49-F238E27FC236}">
                <a16:creationId xmlns:a16="http://schemas.microsoft.com/office/drawing/2014/main" id="{B5D9CDF1-22D1-4474-BC21-2D9B5787B68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2">
            <a:extLst>
              <a:ext uri="{FF2B5EF4-FFF2-40B4-BE49-F238E27FC236}">
                <a16:creationId xmlns:a16="http://schemas.microsoft.com/office/drawing/2014/main" id="{CFF4D230-B61B-4AC0-A6AE-E8B5302AAB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3">
            <a:extLst>
              <a:ext uri="{FF2B5EF4-FFF2-40B4-BE49-F238E27FC236}">
                <a16:creationId xmlns:a16="http://schemas.microsoft.com/office/drawing/2014/main" id="{3DB51D83-06E5-4A94-93A1-12032CBC6B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85BE-ECDB-49B6-A7EE-F624C6C269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7002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6707BE6D-6B0A-492C-B067-1B0DB33E96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27C5A28-618E-40FF-A1B6-A316B1CC92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3FAD5CB2-6795-450C-92C3-B98D6E3F5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4CD92-1310-45D2-AF46-A2B79E475F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37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47833F7-E9DB-4F06-A74A-93023BBFFE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26CFCB13-4326-4A5C-824E-FAEDF4E9FF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8F0C84C-1D03-41A6-AA19-356FF4AC94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4C699-5ECC-4B58-A5C2-78F095D743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70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8C44816-4383-4690-8836-F116DCADF6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B63879BF-76EE-4458-9AD7-B4537CECE2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A19CC086-313B-461A-8A4C-C42FBABD56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A7036-AA17-425D-BA44-A016ABF99C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69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DCFCA7F6-57DC-47E3-BE37-F8197AB117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4D2AA29-EC03-495A-AE1F-693580490B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B46605AD-87E0-4695-AABE-E4DBE4B069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7B478-66FB-4150-ADFD-770390C183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376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BA540B32-DD0C-416F-A400-5CCC2BB42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FFF867-8358-4EB7-9FC5-A14C2A7A93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2D1D7FA9-EC99-4FB7-806E-D08BDF73F6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FBDF0-4172-4981-A494-6C34DF312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32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id="{2CCB8505-A069-4628-B93D-772C35C3DF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63D3C9BB-25BF-420E-9E66-CA7CD40B18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>
            <a:extLst>
              <a:ext uri="{FF2B5EF4-FFF2-40B4-BE49-F238E27FC236}">
                <a16:creationId xmlns:a16="http://schemas.microsoft.com/office/drawing/2014/main" id="{A1417105-5BAC-466A-9EF1-7221FD4377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3F225-C380-4436-9AFD-E9DC8751D6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80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5B9D11A5-E611-419D-8BED-1570411589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71DD539A-D7F8-4618-8E26-B66C1FC4CA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0B1620EC-5E62-416C-952B-BB8B3CB7C2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6FB92-60F8-422B-B563-1DDE8EF902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13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>
            <a:extLst>
              <a:ext uri="{FF2B5EF4-FFF2-40B4-BE49-F238E27FC236}">
                <a16:creationId xmlns:a16="http://schemas.microsoft.com/office/drawing/2014/main" id="{379865B0-4353-41BE-BFAD-D6886CF259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6B9C5B1B-38AB-4DF6-8F9C-9F70B46AF5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DD11604F-2047-473E-B0D2-A3E371489D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387B-1E3A-496C-8C29-0AB81DC345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28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E84B0914-8CEE-44C2-BB92-7E13966279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C624523A-25FB-421F-B574-263863DCC2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EE5C6D9E-177B-4E3A-BC68-3FABC7B3F5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602C6-6574-4190-9AAE-13439F22FF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85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5684CC40-B431-4E74-A2F8-413469AD26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D0D2E4-A470-4B31-91CB-61EC34E628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361CC9DC-37A3-49AA-92D0-5C2A121507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50321-EAA6-44D1-8012-868CC209CF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07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52DAE6E-3C68-458D-89A1-4300B456108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4B18F097-65ED-4C5E-BC19-B6303ECA6C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81907454-922C-4894-980E-03FD982981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C24B6A0B-3FED-4E72-8EDC-9065E73ECB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ED0EA0F1-4F91-4A0B-BFCB-06945431B3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0B00E8B8-BA73-4F2C-A715-1EB94AB6D2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3644FE30-B6BE-47FA-B66D-4CE7B7A0E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D53F610F-8576-4D98-B7B4-335E801F14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8E66207A-9370-4515-9B20-AECB143ECD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474AE7AB-F362-4D06-8D58-99FF684E73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B0F16555-89CA-4BBC-9A78-BD5C5279C3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B3CB258F-CE7C-4163-B2B9-6134458E40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362893B7-5FC5-4A68-B669-4C359E9CB4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E053D416-03B8-4579-87ED-9961CD7E63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2C7D79D1-2EAA-4906-A433-CB81EE8B07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25A2B640-929E-4BA2-9FC3-57DE7DE378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93CAFF04-39D9-4A0C-A588-65054877F0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A0FD6D8D-94C5-4574-81C0-0AECA866A6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CB2DBE68-F1FD-49F2-9CC0-A04013FB3B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FA46151C-A898-497D-8A11-DBC8A311A9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E7D0112C-9552-48BC-B114-FE8E531C0B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E18FD1CD-9EEA-46B8-B1F7-30B6E714B2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17DB7BDC-9793-439E-94A4-8740767E00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AFB267D7-998B-4608-84C0-B425E1A3EB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1AB8ACDB-46BB-4004-AB7B-F0B0C96E67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0404B618-4628-4DD1-8F48-F2A3FC391D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E00E4E5B-DD05-4214-A118-309A8F062A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68722909-573C-4F0E-A610-4170DB053D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E55D38F2-170A-475E-94DD-427C0EB0AA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DF34D8D1-336E-4287-929B-9BDBF88E1D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413B4056-E4B8-41DD-90BA-B1563A7CDB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5162082F-CF9F-4E02-BB50-98B6AE29B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D9F209DA-9750-4D9E-AD5B-8517D9D679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EA07F0E3-B735-47BF-9987-6F43481DA6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5962CABE-A2AB-4022-84C6-7CB4968EDE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49035AFF-4AAB-4995-9942-B4524D8E3E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3CD08784-44B1-42E6-818C-7185CE5613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3438847B-E3D8-406D-874C-96F65AF5B0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6682F76D-E082-4FB3-83C2-F3B56FD448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3342577F-3F09-4076-8CE8-820DEA06BC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56EFB08F-7E6F-415D-8D60-6293FA9019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34AF76CC-0F99-4612-9948-B718E500D0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F4FE22B0-B2CB-4B71-83CE-5D323CF619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AFD44D35-BCCF-483A-9AAB-3705E98D50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406F184F-A34A-4220-9C64-F6DEDDE378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D82044CF-4F30-4A1D-875D-DE89BBB187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A4920A13-EDC9-4313-8A4F-D5427AE34C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67C58C81-D6D3-4025-9552-8D642F711A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DF287603-D1B0-4D75-9F88-F3AA4940EF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8C55C810-F855-4BF2-9D8C-45501F6A95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CDA4C99D-785C-43D6-A037-099A48E4B6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FD027976-923A-4EA7-8948-0CF1318CAC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343A1829-9046-4939-8DB6-00605E5B36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93271950-6189-4E0D-B72E-354F27E139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94B5F8FF-5E76-41A9-B9DB-4BC1A3D9D9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4C29CFC2-6E4C-4202-9F1D-160A4BA23BA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59AD442B-6541-4E23-82E3-82272857F309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1AFB57CB-B467-496F-9576-A2DF18FCFA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4BF7841A-D03E-451C-B37D-50C28E64355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9A1F9F8A-E73F-4410-A3A4-EC5EAFDB274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8DBD8068-FD2A-4DE9-A1A9-97F2E5DAC740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CDDC37E8-05C0-4C71-A304-40E4DF89EE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BB18A178-9689-42EA-B838-C3E7D93C06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92" name="Rectangle 68">
            <a:extLst>
              <a:ext uri="{FF2B5EF4-FFF2-40B4-BE49-F238E27FC236}">
                <a16:creationId xmlns:a16="http://schemas.microsoft.com/office/drawing/2014/main" id="{C89879D1-0821-4065-B8D8-A0578EAACD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3" name="Rectangle 69">
            <a:extLst>
              <a:ext uri="{FF2B5EF4-FFF2-40B4-BE49-F238E27FC236}">
                <a16:creationId xmlns:a16="http://schemas.microsoft.com/office/drawing/2014/main" id="{A009F1CB-71D6-480D-BA78-5D4E37E128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4" name="Rectangle 70">
            <a:extLst>
              <a:ext uri="{FF2B5EF4-FFF2-40B4-BE49-F238E27FC236}">
                <a16:creationId xmlns:a16="http://schemas.microsoft.com/office/drawing/2014/main" id="{FFE68323-AD72-468F-9D84-72C3CE0015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2AAF830-2496-467D-8486-D9F2AEA42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racle.com/technetwork/java/javase/overview/codeconventions-135099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ode.visualstudio.com/" TargetMode="External"/><Relationship Id="rId2" Type="http://schemas.openxmlformats.org/officeDocument/2006/relationships/hyperlink" Target="https://notepad-plus-plus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ublimetext.com/" TargetMode="External"/><Relationship Id="rId4" Type="http://schemas.openxmlformats.org/officeDocument/2006/relationships/hyperlink" Target="https://atom.io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netbeans.org/" TargetMode="External"/><Relationship Id="rId2" Type="http://schemas.openxmlformats.org/officeDocument/2006/relationships/hyperlink" Target="http://www.eclipse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jetbrains.com/idea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AD80496-B798-4810-9CBA-BFFAA6E383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CS2011 Introduction to Programming I</a:t>
            </a:r>
            <a:br>
              <a:rPr lang="en-US" altLang="en-US" sz="3200" dirty="0"/>
            </a:br>
            <a:r>
              <a:rPr lang="en-US" altLang="en-US" sz="2400" dirty="0"/>
              <a:t>Java </a:t>
            </a:r>
            <a:r>
              <a:rPr lang="en-US" altLang="en-US" sz="2400"/>
              <a:t>Program Basics</a:t>
            </a:r>
            <a:endParaRPr lang="en-US" altLang="en-US" sz="2400" dirty="0"/>
          </a:p>
        </p:txBody>
      </p:sp>
      <p:sp>
        <p:nvSpPr>
          <p:cNvPr id="409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7823ADCE-945F-4BDE-B272-EDA10F51B41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962400"/>
            <a:ext cx="6400800" cy="1100138"/>
          </a:xfrm>
        </p:spPr>
        <p:txBody>
          <a:bodyPr/>
          <a:lstStyle/>
          <a:p>
            <a:pPr algn="r" eaLnBrk="1" hangingPunct="1"/>
            <a:r>
              <a:rPr lang="en-US" altLang="en-US" sz="2400"/>
              <a:t>Chengyu Sun</a:t>
            </a:r>
          </a:p>
          <a:p>
            <a:pPr algn="r" eaLnBrk="1" hangingPunct="1"/>
            <a:r>
              <a:rPr lang="en-US" altLang="en-US" sz="2400"/>
              <a:t>California State University, Los Angeles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C6BA5-54BA-D641-90B4-3BD30627F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Packages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4A318-D69F-5F4A-B9C4-44F804FC5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143000"/>
          </a:xfrm>
        </p:spPr>
        <p:txBody>
          <a:bodyPr/>
          <a:lstStyle/>
          <a:p>
            <a:r>
              <a:rPr lang="en-US" dirty="0"/>
              <a:t>Packages help organizing classes in a project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E07E5E-D163-404A-BDF9-B3B52863C4BB}"/>
              </a:ext>
            </a:extLst>
          </p:cNvPr>
          <p:cNvSpPr txBox="1"/>
          <p:nvPr/>
        </p:nvSpPr>
        <p:spPr>
          <a:xfrm>
            <a:off x="1235172" y="3352800"/>
            <a:ext cx="2326278" cy="10310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3200" dirty="0"/>
              <a:t>Class</a:t>
            </a:r>
          </a:p>
          <a:p>
            <a:pPr algn="ctr"/>
            <a:r>
              <a:rPr lang="en-US" dirty="0"/>
              <a:t>(e.g.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Welcome</a:t>
            </a:r>
            <a:r>
              <a:rPr lang="en-US" dirty="0"/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68373A-DDFD-E842-BCE3-A14D17E38F96}"/>
              </a:ext>
            </a:extLst>
          </p:cNvPr>
          <p:cNvSpPr txBox="1"/>
          <p:nvPr/>
        </p:nvSpPr>
        <p:spPr>
          <a:xfrm>
            <a:off x="5085450" y="3352800"/>
            <a:ext cx="3248004" cy="10310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3200" dirty="0"/>
              <a:t>File</a:t>
            </a:r>
          </a:p>
          <a:p>
            <a:pPr algn="ctr"/>
            <a:r>
              <a:rPr lang="en-US" dirty="0"/>
              <a:t>(e.g.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Welcome.java</a:t>
            </a:r>
            <a:r>
              <a:rPr lang="en-US" dirty="0"/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F5DBD4-6289-854E-8C23-A4BE7ED6A9E1}"/>
              </a:ext>
            </a:extLst>
          </p:cNvPr>
          <p:cNvSpPr txBox="1"/>
          <p:nvPr/>
        </p:nvSpPr>
        <p:spPr>
          <a:xfrm>
            <a:off x="1143000" y="4648200"/>
            <a:ext cx="2510624" cy="10310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3200" dirty="0">
                <a:solidFill>
                  <a:schemeClr val="tx2"/>
                </a:solidFill>
              </a:rPr>
              <a:t>Package</a:t>
            </a:r>
          </a:p>
          <a:p>
            <a:pPr algn="ctr"/>
            <a:r>
              <a:rPr lang="en-US" dirty="0"/>
              <a:t>(e.g.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lecture1</a:t>
            </a:r>
            <a:r>
              <a:rPr lang="en-US" dirty="0"/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D74EB7-5491-8044-A4B2-E8067689030C}"/>
              </a:ext>
            </a:extLst>
          </p:cNvPr>
          <p:cNvSpPr txBox="1"/>
          <p:nvPr/>
        </p:nvSpPr>
        <p:spPr>
          <a:xfrm>
            <a:off x="5361969" y="4648200"/>
            <a:ext cx="2694969" cy="10310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3200" dirty="0"/>
              <a:t>Folder</a:t>
            </a:r>
          </a:p>
          <a:p>
            <a:pPr algn="ctr"/>
            <a:r>
              <a:rPr lang="en-US" dirty="0"/>
              <a:t>(e.g.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\lecture1</a:t>
            </a:r>
            <a:r>
              <a:rPr lang="en-US" dirty="0"/>
              <a:t>)</a:t>
            </a:r>
          </a:p>
        </p:txBody>
      </p:sp>
      <p:sp>
        <p:nvSpPr>
          <p:cNvPr id="8" name="Left-Right Arrow 7">
            <a:extLst>
              <a:ext uri="{FF2B5EF4-FFF2-40B4-BE49-F238E27FC236}">
                <a16:creationId xmlns:a16="http://schemas.microsoft.com/office/drawing/2014/main" id="{A926F591-C7DA-3C42-AC8D-8C0D71625955}"/>
              </a:ext>
            </a:extLst>
          </p:cNvPr>
          <p:cNvSpPr/>
          <p:nvPr/>
        </p:nvSpPr>
        <p:spPr bwMode="auto">
          <a:xfrm>
            <a:off x="4094850" y="3503940"/>
            <a:ext cx="914400" cy="364385"/>
          </a:xfrm>
          <a:prstGeom prst="left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Left-Right Arrow 8">
            <a:extLst>
              <a:ext uri="{FF2B5EF4-FFF2-40B4-BE49-F238E27FC236}">
                <a16:creationId xmlns:a16="http://schemas.microsoft.com/office/drawing/2014/main" id="{AC81DE92-4AEB-8345-BCDD-91F3A7F606A0}"/>
              </a:ext>
            </a:extLst>
          </p:cNvPr>
          <p:cNvSpPr/>
          <p:nvPr/>
        </p:nvSpPr>
        <p:spPr bwMode="auto">
          <a:xfrm>
            <a:off x="4094850" y="4769548"/>
            <a:ext cx="914400" cy="364385"/>
          </a:xfrm>
          <a:prstGeom prst="left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30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BFCA0-4455-C246-BD2C-54FC6EB4B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About Packages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BAE41-4086-864C-9EC6-F16191A2F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143000"/>
          </a:xfrm>
        </p:spPr>
        <p:txBody>
          <a:bodyPr/>
          <a:lstStyle/>
          <a:p>
            <a:r>
              <a:rPr lang="en-US" dirty="0"/>
              <a:t>Just like a folder, a package may contain other packages, e.g.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DA0578-E99B-1441-83AB-355253E5963A}"/>
              </a:ext>
            </a:extLst>
          </p:cNvPr>
          <p:cNvSpPr txBox="1"/>
          <p:nvPr/>
        </p:nvSpPr>
        <p:spPr>
          <a:xfrm>
            <a:off x="1177263" y="3377625"/>
            <a:ext cx="18519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Packages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541AF6-F562-124A-B304-602B5C237FE1}"/>
              </a:ext>
            </a:extLst>
          </p:cNvPr>
          <p:cNvSpPr txBox="1"/>
          <p:nvPr/>
        </p:nvSpPr>
        <p:spPr>
          <a:xfrm>
            <a:off x="4987263" y="3377625"/>
            <a:ext cx="14816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Folders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578C93-461E-B743-9EC4-0F9466D1E680}"/>
              </a:ext>
            </a:extLst>
          </p:cNvPr>
          <p:cNvSpPr txBox="1"/>
          <p:nvPr/>
        </p:nvSpPr>
        <p:spPr>
          <a:xfrm>
            <a:off x="1177263" y="4254420"/>
            <a:ext cx="1659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chapter1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4C6653-522D-F24C-B2A7-04AFD235A301}"/>
              </a:ext>
            </a:extLst>
          </p:cNvPr>
          <p:cNvSpPr txBox="1"/>
          <p:nvPr/>
        </p:nvSpPr>
        <p:spPr>
          <a:xfrm>
            <a:off x="1177263" y="4953000"/>
            <a:ext cx="33185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chapter1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lecture1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F29368-D038-4B4A-BD36-4B85ED36A813}"/>
              </a:ext>
            </a:extLst>
          </p:cNvPr>
          <p:cNvSpPr txBox="1"/>
          <p:nvPr/>
        </p:nvSpPr>
        <p:spPr>
          <a:xfrm>
            <a:off x="4987263" y="4254420"/>
            <a:ext cx="1659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chapter1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715CBA-2C95-664D-959E-CBBE760E0DB6}"/>
              </a:ext>
            </a:extLst>
          </p:cNvPr>
          <p:cNvSpPr txBox="1"/>
          <p:nvPr/>
        </p:nvSpPr>
        <p:spPr>
          <a:xfrm>
            <a:off x="4987263" y="4953000"/>
            <a:ext cx="33185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chapter1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lecture1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B7A87B-029E-5046-BF08-87989C712812}"/>
              </a:ext>
            </a:extLst>
          </p:cNvPr>
          <p:cNvSpPr txBox="1"/>
          <p:nvPr/>
        </p:nvSpPr>
        <p:spPr>
          <a:xfrm>
            <a:off x="914400" y="5715000"/>
            <a:ext cx="77780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Package hierarchy must match folder hierarchy on disk</a:t>
            </a:r>
          </a:p>
        </p:txBody>
      </p:sp>
    </p:spTree>
    <p:extLst>
      <p:ext uri="{BB962C8B-B14F-4D97-AF65-F5344CB8AC3E}">
        <p14:creationId xmlns:p14="http://schemas.microsoft.com/office/powerpoint/2010/main" val="7272601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0CE59-2BBC-45CD-B249-E117FC260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a Java Program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9B35953-5DD4-42DB-891F-8A8B4748F4C2}"/>
              </a:ext>
            </a:extLst>
          </p:cNvPr>
          <p:cNvSpPr/>
          <p:nvPr/>
        </p:nvSpPr>
        <p:spPr>
          <a:xfrm>
            <a:off x="1371600" y="2047994"/>
            <a:ext cx="6629400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en-US" dirty="0"/>
              <a:t>public class Welcome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{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altLang="en-US" dirty="0"/>
              <a:t>    public static void main( String </a:t>
            </a:r>
            <a:r>
              <a:rPr lang="en-US" altLang="en-US" dirty="0" err="1"/>
              <a:t>args</a:t>
            </a:r>
            <a:r>
              <a:rPr lang="en-US" altLang="en-US" dirty="0"/>
              <a:t>[] )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    {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        // Display a message on the console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        </a:t>
            </a:r>
            <a:r>
              <a:rPr lang="en-US" altLang="en-US" dirty="0" err="1"/>
              <a:t>System.out.println</a:t>
            </a:r>
            <a:r>
              <a:rPr lang="en-US" altLang="en-US" dirty="0"/>
              <a:t>("Welcome to Java!");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    }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972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D8AC212-3C2C-4314-AF6C-8E11EA221A2F}"/>
              </a:ext>
            </a:extLst>
          </p:cNvPr>
          <p:cNvSpPr/>
          <p:nvPr/>
        </p:nvSpPr>
        <p:spPr bwMode="auto">
          <a:xfrm>
            <a:off x="914400" y="1828800"/>
            <a:ext cx="7620000" cy="4495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E0CE59-2BBC-45CD-B249-E117FC260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335995-70B8-4996-A76D-1E2CCAF75C11}"/>
              </a:ext>
            </a:extLst>
          </p:cNvPr>
          <p:cNvSpPr/>
          <p:nvPr/>
        </p:nvSpPr>
        <p:spPr bwMode="auto">
          <a:xfrm>
            <a:off x="1143000" y="1981200"/>
            <a:ext cx="7086600" cy="609600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E7DE66-E7E1-4638-ABD3-96F045C92B1A}"/>
              </a:ext>
            </a:extLst>
          </p:cNvPr>
          <p:cNvSpPr/>
          <p:nvPr/>
        </p:nvSpPr>
        <p:spPr bwMode="auto">
          <a:xfrm>
            <a:off x="1143000" y="2654188"/>
            <a:ext cx="7086600" cy="3441812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9B35953-5DD4-42DB-891F-8A8B4748F4C2}"/>
              </a:ext>
            </a:extLst>
          </p:cNvPr>
          <p:cNvSpPr/>
          <p:nvPr/>
        </p:nvSpPr>
        <p:spPr>
          <a:xfrm>
            <a:off x="1371600" y="2047994"/>
            <a:ext cx="6629400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en-US" dirty="0"/>
              <a:t>public class Welcome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{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altLang="en-US" dirty="0"/>
              <a:t>    public static void main( String </a:t>
            </a:r>
            <a:r>
              <a:rPr lang="en-US" altLang="en-US" dirty="0" err="1"/>
              <a:t>args</a:t>
            </a:r>
            <a:r>
              <a:rPr lang="en-US" altLang="en-US" dirty="0"/>
              <a:t>[] )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    {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        // Display a message on the console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        </a:t>
            </a:r>
            <a:r>
              <a:rPr lang="en-US" altLang="en-US" dirty="0" err="1"/>
              <a:t>System.out.println</a:t>
            </a:r>
            <a:r>
              <a:rPr lang="en-US" altLang="en-US" dirty="0"/>
              <a:t>("Welcome to Java!");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    }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}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AE7304-02DA-4876-998C-9AD805BE529F}"/>
              </a:ext>
            </a:extLst>
          </p:cNvPr>
          <p:cNvSpPr txBox="1"/>
          <p:nvPr/>
        </p:nvSpPr>
        <p:spPr>
          <a:xfrm>
            <a:off x="5986616" y="2031944"/>
            <a:ext cx="2186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Class Header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6CE1C5-BCC1-4821-84E3-8CB436A3B2A1}"/>
              </a:ext>
            </a:extLst>
          </p:cNvPr>
          <p:cNvSpPr txBox="1"/>
          <p:nvPr/>
        </p:nvSpPr>
        <p:spPr>
          <a:xfrm>
            <a:off x="6172200" y="5486400"/>
            <a:ext cx="18485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Class Body</a:t>
            </a:r>
          </a:p>
        </p:txBody>
      </p:sp>
    </p:spTree>
    <p:extLst>
      <p:ext uri="{BB962C8B-B14F-4D97-AF65-F5344CB8AC3E}">
        <p14:creationId xmlns:p14="http://schemas.microsoft.com/office/powerpoint/2010/main" val="40345969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AEC41-8166-4684-A1F4-628BCAFE9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AAB2E-0DAA-447B-BA01-2BE88CC90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 header (a.k.a. class declaration)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dirty="0"/>
              <a:t>: access modifier; all classes will be public in this semester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dirty="0"/>
              <a:t>: required keyword to identify the beginning of a class</a:t>
            </a:r>
          </a:p>
          <a:p>
            <a:pPr lvl="1"/>
            <a:r>
              <a:rPr lang="en-US" dirty="0"/>
              <a:t>Class name: </a:t>
            </a:r>
            <a:r>
              <a:rPr lang="en-US" i="1" dirty="0"/>
              <a:t>must be the same as the file name</a:t>
            </a:r>
          </a:p>
          <a:p>
            <a:r>
              <a:rPr lang="en-US" dirty="0"/>
              <a:t>Class body: enclosed in a pair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674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500C7-0E8C-4ACC-A395-AA37C0D14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about Names in 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9DEB8-12A4-47B2-864E-39B2D1B7A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Names (i.e. class names, method names, variables name etc.) consists of letters, digits,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dirty="0"/>
              <a:t> and _</a:t>
            </a:r>
          </a:p>
          <a:p>
            <a:r>
              <a:rPr lang="en-US" dirty="0"/>
              <a:t>Names are case-sensitive</a:t>
            </a:r>
          </a:p>
          <a:p>
            <a:r>
              <a:rPr lang="en-US" dirty="0"/>
              <a:t>Names cannot start with a digit</a:t>
            </a:r>
          </a:p>
          <a:p>
            <a:r>
              <a:rPr lang="en-US" dirty="0"/>
              <a:t>Names cannot conflict with any language keyword/symbol</a:t>
            </a:r>
          </a:p>
        </p:txBody>
      </p:sp>
    </p:spTree>
    <p:extLst>
      <p:ext uri="{BB962C8B-B14F-4D97-AF65-F5344CB8AC3E}">
        <p14:creationId xmlns:p14="http://schemas.microsoft.com/office/powerpoint/2010/main" val="16834043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3C7B2-6B91-4099-84A2-E3C93758B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Conventions about Names in 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97EB9-DD1E-431D-BD4C-EE1DF0540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419600"/>
          </a:xfrm>
        </p:spPr>
        <p:txBody>
          <a:bodyPr/>
          <a:lstStyle/>
          <a:p>
            <a:r>
              <a:rPr lang="en-US" dirty="0"/>
              <a:t>Class names start with an uppercase letter</a:t>
            </a:r>
          </a:p>
          <a:p>
            <a:r>
              <a:rPr lang="en-US" dirty="0"/>
              <a:t>Variable and method names start with a lowercase letter</a:t>
            </a:r>
          </a:p>
          <a:p>
            <a:r>
              <a:rPr lang="en-US" dirty="0"/>
              <a:t>Multiple words in a name is concatenated in Camel Case, e.g.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MyFirstClass</a:t>
            </a:r>
            <a:r>
              <a:rPr lang="en-US" dirty="0"/>
              <a:t> 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myFirstMethod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cs typeface="Courier New" panose="02070309020205020404" pitchFamily="49" charset="0"/>
              </a:rPr>
              <a:t>More on </a:t>
            </a:r>
            <a:r>
              <a:rPr lang="en-US" dirty="0">
                <a:cs typeface="Courier New" panose="02070309020205020404" pitchFamily="49" charset="0"/>
                <a:hlinkClick r:id="rId2"/>
              </a:rPr>
              <a:t>Java naming conventions</a:t>
            </a:r>
            <a:endParaRPr lang="en-US" dirty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9129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D8AC212-3C2C-4314-AF6C-8E11EA221A2F}"/>
              </a:ext>
            </a:extLst>
          </p:cNvPr>
          <p:cNvSpPr/>
          <p:nvPr/>
        </p:nvSpPr>
        <p:spPr bwMode="auto">
          <a:xfrm>
            <a:off x="914400" y="2971800"/>
            <a:ext cx="7620000" cy="2590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E0CE59-2BBC-45CD-B249-E117FC260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335995-70B8-4996-A76D-1E2CCAF75C11}"/>
              </a:ext>
            </a:extLst>
          </p:cNvPr>
          <p:cNvSpPr/>
          <p:nvPr/>
        </p:nvSpPr>
        <p:spPr bwMode="auto">
          <a:xfrm>
            <a:off x="1143000" y="2971800"/>
            <a:ext cx="7086600" cy="609600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E7DE66-E7E1-4638-ABD3-96F045C92B1A}"/>
              </a:ext>
            </a:extLst>
          </p:cNvPr>
          <p:cNvSpPr/>
          <p:nvPr/>
        </p:nvSpPr>
        <p:spPr bwMode="auto">
          <a:xfrm>
            <a:off x="1143000" y="3657600"/>
            <a:ext cx="7086600" cy="1905000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9B35953-5DD4-42DB-891F-8A8B4748F4C2}"/>
              </a:ext>
            </a:extLst>
          </p:cNvPr>
          <p:cNvSpPr/>
          <p:nvPr/>
        </p:nvSpPr>
        <p:spPr>
          <a:xfrm>
            <a:off x="1371600" y="2047994"/>
            <a:ext cx="6629400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en-US" dirty="0"/>
              <a:t>public class Welcome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{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altLang="en-US" dirty="0"/>
              <a:t>    public static void main( String </a:t>
            </a:r>
            <a:r>
              <a:rPr lang="en-US" altLang="en-US" dirty="0" err="1"/>
              <a:t>args</a:t>
            </a:r>
            <a:r>
              <a:rPr lang="en-US" altLang="en-US" dirty="0"/>
              <a:t>[] )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    {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        // Display a message on the console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        </a:t>
            </a:r>
            <a:r>
              <a:rPr lang="en-US" altLang="en-US" dirty="0" err="1"/>
              <a:t>System.out.println</a:t>
            </a:r>
            <a:r>
              <a:rPr lang="en-US" altLang="en-US" dirty="0"/>
              <a:t>("Welcome to Java!");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    }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}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AE7304-02DA-4876-998C-9AD805BE529F}"/>
              </a:ext>
            </a:extLst>
          </p:cNvPr>
          <p:cNvSpPr txBox="1"/>
          <p:nvPr/>
        </p:nvSpPr>
        <p:spPr>
          <a:xfrm>
            <a:off x="5729313" y="2210038"/>
            <a:ext cx="25539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Method Header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6CE1C5-BCC1-4821-84E3-8CB436A3B2A1}"/>
              </a:ext>
            </a:extLst>
          </p:cNvPr>
          <p:cNvSpPr txBox="1"/>
          <p:nvPr/>
        </p:nvSpPr>
        <p:spPr>
          <a:xfrm>
            <a:off x="6090992" y="5941367"/>
            <a:ext cx="22156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Method Body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A843EDF-238A-497B-A790-0A567E5B74E3}"/>
              </a:ext>
            </a:extLst>
          </p:cNvPr>
          <p:cNvCxnSpPr/>
          <p:nvPr/>
        </p:nvCxnSpPr>
        <p:spPr bwMode="auto">
          <a:xfrm>
            <a:off x="7006265" y="2671703"/>
            <a:ext cx="0" cy="30009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814603A-BE5F-4D8A-97EC-CCB02A5F6FAF}"/>
              </a:ext>
            </a:extLst>
          </p:cNvPr>
          <p:cNvCxnSpPr/>
          <p:nvPr/>
        </p:nvCxnSpPr>
        <p:spPr bwMode="auto">
          <a:xfrm flipV="1">
            <a:off x="7198827" y="5562600"/>
            <a:ext cx="0" cy="37876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7113456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EEBD6-20C1-4598-970C-40E750516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F9068-6490-48C6-934D-79B045C06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Method header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/>
              <a:t>: keywords whose meaning will be explained in the future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dirty="0"/>
              <a:t>: method name</a:t>
            </a:r>
          </a:p>
          <a:p>
            <a:pPr lvl="1"/>
            <a:r>
              <a:rPr lang="en-US" i="1" dirty="0"/>
              <a:t>Arguments</a:t>
            </a:r>
            <a:r>
              <a:rPr lang="en-US" dirty="0"/>
              <a:t>: enclosed in a pair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/>
              <a:t> Method body: enclosed in a pair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</a:p>
        </p:txBody>
      </p:sp>
    </p:spTree>
    <p:extLst>
      <p:ext uri="{BB962C8B-B14F-4D97-AF65-F5344CB8AC3E}">
        <p14:creationId xmlns:p14="http://schemas.microsoft.com/office/powerpoint/2010/main" val="15415338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A2C2E-BC99-47E4-922F-26F02B429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main()</a:t>
            </a:r>
            <a:r>
              <a:rPr lang="en-US" dirty="0"/>
              <a:t>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ADBC3-8FC2-49A9-A6EC-80565B31C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281940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entry point</a:t>
            </a:r>
            <a:r>
              <a:rPr lang="en-US" dirty="0"/>
              <a:t> of a Java program – a Java program must have 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main()</a:t>
            </a:r>
            <a:r>
              <a:rPr lang="en-US" dirty="0"/>
              <a:t> method in order to run</a:t>
            </a:r>
          </a:p>
          <a:p>
            <a:r>
              <a:rPr lang="en-US" dirty="0"/>
              <a:t>The header of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main()</a:t>
            </a:r>
            <a:r>
              <a:rPr lang="en-US" dirty="0"/>
              <a:t> method is always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96D6C1-2F67-4AE4-AB82-C42A19D491EA}"/>
              </a:ext>
            </a:extLst>
          </p:cNvPr>
          <p:cNvSpPr txBox="1"/>
          <p:nvPr/>
        </p:nvSpPr>
        <p:spPr>
          <a:xfrm>
            <a:off x="1219200" y="4796135"/>
            <a:ext cx="7005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pubic static void main(String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[])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52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1C7DA-9035-4CCD-A3F5-F75D6D6BD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Little Terminology First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2D290-F341-4D1C-9E35-AED3938A769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File hierarchy</a:t>
            </a:r>
          </a:p>
          <a:p>
            <a:r>
              <a:rPr lang="en-US" dirty="0"/>
              <a:t>Folder, a.k.a. directory</a:t>
            </a:r>
          </a:p>
          <a:p>
            <a:r>
              <a:rPr lang="en-US" dirty="0"/>
              <a:t>File</a:t>
            </a:r>
          </a:p>
          <a:p>
            <a:pPr lvl="1"/>
            <a:r>
              <a:rPr lang="en-US" dirty="0"/>
              <a:t>Name</a:t>
            </a:r>
          </a:p>
          <a:p>
            <a:pPr lvl="1"/>
            <a:r>
              <a:rPr lang="en-US" dirty="0"/>
              <a:t>Extension</a:t>
            </a:r>
          </a:p>
          <a:p>
            <a:pPr lvl="1"/>
            <a:r>
              <a:rPr lang="en-US" dirty="0"/>
              <a:t>Path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6FE30C-CCF7-441A-83B7-817171EEEA67}"/>
              </a:ext>
            </a:extLst>
          </p:cNvPr>
          <p:cNvSpPr txBox="1"/>
          <p:nvPr/>
        </p:nvSpPr>
        <p:spPr>
          <a:xfrm>
            <a:off x="6151384" y="1828800"/>
            <a:ext cx="5533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E492DE-4E1C-4BAD-822C-57A4E7AC1AB9}"/>
              </a:ext>
            </a:extLst>
          </p:cNvPr>
          <p:cNvSpPr txBox="1"/>
          <p:nvPr/>
        </p:nvSpPr>
        <p:spPr>
          <a:xfrm>
            <a:off x="4876800" y="2924908"/>
            <a:ext cx="1290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\Users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B1AEC5-203C-4B77-9E62-5790FF35E037}"/>
              </a:ext>
            </a:extLst>
          </p:cNvPr>
          <p:cNvSpPr txBox="1"/>
          <p:nvPr/>
        </p:nvSpPr>
        <p:spPr>
          <a:xfrm>
            <a:off x="6588458" y="2924908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\Java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B6043E-1E68-4F3C-8DD5-4493103F3913}"/>
              </a:ext>
            </a:extLst>
          </p:cNvPr>
          <p:cNvSpPr txBox="1"/>
          <p:nvPr/>
        </p:nvSpPr>
        <p:spPr>
          <a:xfrm>
            <a:off x="6588458" y="4043065"/>
            <a:ext cx="2212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\jdk-10.0.2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C93231-280B-4F14-A16E-BBC789C9780F}"/>
              </a:ext>
            </a:extLst>
          </p:cNvPr>
          <p:cNvSpPr txBox="1"/>
          <p:nvPr/>
        </p:nvSpPr>
        <p:spPr>
          <a:xfrm>
            <a:off x="6588458" y="5121725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\bin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8D775DD-6DEF-4ED7-98AE-9309DC00386A}"/>
              </a:ext>
            </a:extLst>
          </p:cNvPr>
          <p:cNvSpPr txBox="1"/>
          <p:nvPr/>
        </p:nvSpPr>
        <p:spPr>
          <a:xfrm>
            <a:off x="6588458" y="6076881"/>
            <a:ext cx="1659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java.exe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598E3A5-8344-4C43-92DE-B52CA2E30A56}"/>
              </a:ext>
            </a:extLst>
          </p:cNvPr>
          <p:cNvCxnSpPr>
            <a:cxnSpLocks/>
          </p:cNvCxnSpPr>
          <p:nvPr/>
        </p:nvCxnSpPr>
        <p:spPr bwMode="auto">
          <a:xfrm flipH="1">
            <a:off x="5791200" y="2290465"/>
            <a:ext cx="360184" cy="55907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E7A236A-60FF-4BD1-BE19-5F528B752AAE}"/>
              </a:ext>
            </a:extLst>
          </p:cNvPr>
          <p:cNvCxnSpPr/>
          <p:nvPr/>
        </p:nvCxnSpPr>
        <p:spPr bwMode="auto">
          <a:xfrm>
            <a:off x="6588458" y="2290465"/>
            <a:ext cx="345742" cy="533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0CAF1BB-0BCE-4B0B-9FB5-D34145830924}"/>
              </a:ext>
            </a:extLst>
          </p:cNvPr>
          <p:cNvCxnSpPr/>
          <p:nvPr/>
        </p:nvCxnSpPr>
        <p:spPr bwMode="auto">
          <a:xfrm>
            <a:off x="7315200" y="3433465"/>
            <a:ext cx="0" cy="533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4F591FE-528B-4D84-BD8B-2D823B6CFDD8}"/>
              </a:ext>
            </a:extLst>
          </p:cNvPr>
          <p:cNvCxnSpPr/>
          <p:nvPr/>
        </p:nvCxnSpPr>
        <p:spPr bwMode="auto">
          <a:xfrm>
            <a:off x="7315200" y="4588325"/>
            <a:ext cx="0" cy="533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61E7902-44AC-4E23-8059-95C5D6CCC462}"/>
              </a:ext>
            </a:extLst>
          </p:cNvPr>
          <p:cNvCxnSpPr/>
          <p:nvPr/>
        </p:nvCxnSpPr>
        <p:spPr bwMode="auto">
          <a:xfrm>
            <a:off x="7315200" y="5638800"/>
            <a:ext cx="0" cy="533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8629127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D8AC212-3C2C-4314-AF6C-8E11EA221A2F}"/>
              </a:ext>
            </a:extLst>
          </p:cNvPr>
          <p:cNvSpPr/>
          <p:nvPr/>
        </p:nvSpPr>
        <p:spPr bwMode="auto">
          <a:xfrm>
            <a:off x="914400" y="4572000"/>
            <a:ext cx="76200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E0CE59-2BBC-45CD-B249-E117FC260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Statement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9B35953-5DD4-42DB-891F-8A8B4748F4C2}"/>
              </a:ext>
            </a:extLst>
          </p:cNvPr>
          <p:cNvSpPr/>
          <p:nvPr/>
        </p:nvSpPr>
        <p:spPr>
          <a:xfrm>
            <a:off x="1371600" y="2047994"/>
            <a:ext cx="6629400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en-US" dirty="0"/>
              <a:t>public class Welcome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{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altLang="en-US" dirty="0"/>
              <a:t>    public static void main( String </a:t>
            </a:r>
            <a:r>
              <a:rPr lang="en-US" altLang="en-US" dirty="0" err="1"/>
              <a:t>args</a:t>
            </a:r>
            <a:r>
              <a:rPr lang="en-US" altLang="en-US" dirty="0"/>
              <a:t>[] )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    {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        // Display a message on the console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        </a:t>
            </a:r>
            <a:r>
              <a:rPr lang="en-US" altLang="en-US" dirty="0" err="1"/>
              <a:t>System.out.println</a:t>
            </a:r>
            <a:r>
              <a:rPr lang="en-US" altLang="en-US" dirty="0"/>
              <a:t>("Welcome to Java!");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    }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}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6CE1C5-BCC1-4821-84E3-8CB436A3B2A1}"/>
              </a:ext>
            </a:extLst>
          </p:cNvPr>
          <p:cNvSpPr txBox="1"/>
          <p:nvPr/>
        </p:nvSpPr>
        <p:spPr>
          <a:xfrm>
            <a:off x="6271898" y="5484167"/>
            <a:ext cx="18053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Statement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814603A-BE5F-4D8A-97EC-CCB02A5F6FAF}"/>
              </a:ext>
            </a:extLst>
          </p:cNvPr>
          <p:cNvCxnSpPr/>
          <p:nvPr/>
        </p:nvCxnSpPr>
        <p:spPr bwMode="auto">
          <a:xfrm flipV="1">
            <a:off x="7162800" y="5105400"/>
            <a:ext cx="0" cy="37876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5277667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1BA0F-3D09-4E69-9B54-A945F6A65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0335F-3263-4ACA-B373-E1A87DA7A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"Sentences" in a programming language</a:t>
            </a:r>
          </a:p>
          <a:p>
            <a:r>
              <a:rPr lang="en-US" dirty="0"/>
              <a:t>Generally ends with a semicolon</a:t>
            </a:r>
          </a:p>
          <a:p>
            <a:r>
              <a:rPr lang="en-US" dirty="0"/>
              <a:t>May contain other statements</a:t>
            </a:r>
          </a:p>
        </p:txBody>
      </p:sp>
    </p:spTree>
    <p:extLst>
      <p:ext uri="{BB962C8B-B14F-4D97-AF65-F5344CB8AC3E}">
        <p14:creationId xmlns:p14="http://schemas.microsoft.com/office/powerpoint/2010/main" val="16727589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0CE59-2BBC-45CD-B249-E117FC260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Print to Console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9B35953-5DD4-42DB-891F-8A8B4748F4C2}"/>
              </a:ext>
            </a:extLst>
          </p:cNvPr>
          <p:cNvSpPr/>
          <p:nvPr/>
        </p:nvSpPr>
        <p:spPr>
          <a:xfrm>
            <a:off x="1371600" y="2047994"/>
            <a:ext cx="6629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en-US" dirty="0" err="1"/>
              <a:t>System.out.println</a:t>
            </a:r>
            <a:r>
              <a:rPr lang="en-US" altLang="en-US" dirty="0"/>
              <a:t>( "Welcome to Java!" );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6721513-8584-44EE-BA37-79B68560341C}"/>
              </a:ext>
            </a:extLst>
          </p:cNvPr>
          <p:cNvCxnSpPr>
            <a:cxnSpLocks/>
          </p:cNvCxnSpPr>
          <p:nvPr/>
        </p:nvCxnSpPr>
        <p:spPr bwMode="auto">
          <a:xfrm>
            <a:off x="1447800" y="2667000"/>
            <a:ext cx="25146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0F5DCB4-920C-4DF0-9948-7C220699E55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43200" y="2667000"/>
            <a:ext cx="0" cy="457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AA06860-4F19-41BF-9AD1-E636F6E1B481}"/>
              </a:ext>
            </a:extLst>
          </p:cNvPr>
          <p:cNvSpPr txBox="1"/>
          <p:nvPr/>
        </p:nvSpPr>
        <p:spPr>
          <a:xfrm>
            <a:off x="914400" y="3200400"/>
            <a:ext cx="37049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method that displays its</a:t>
            </a:r>
          </a:p>
          <a:p>
            <a:r>
              <a:rPr lang="en-US" dirty="0"/>
              <a:t>argument on console in</a:t>
            </a:r>
          </a:p>
          <a:p>
            <a:r>
              <a:rPr lang="en-US" dirty="0"/>
              <a:t>a single line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F2EA111-ECFE-4EDC-B724-CA8B89AD9BAB}"/>
              </a:ext>
            </a:extLst>
          </p:cNvPr>
          <p:cNvCxnSpPr>
            <a:cxnSpLocks/>
          </p:cNvCxnSpPr>
          <p:nvPr/>
        </p:nvCxnSpPr>
        <p:spPr bwMode="auto">
          <a:xfrm>
            <a:off x="4191000" y="2667000"/>
            <a:ext cx="25146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6C9EA53-4991-4FF8-911F-83B7D5188B3E}"/>
              </a:ext>
            </a:extLst>
          </p:cNvPr>
          <p:cNvCxnSpPr>
            <a:cxnSpLocks/>
          </p:cNvCxnSpPr>
          <p:nvPr/>
        </p:nvCxnSpPr>
        <p:spPr bwMode="auto">
          <a:xfrm flipV="1">
            <a:off x="5486400" y="2667000"/>
            <a:ext cx="0" cy="1905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9A7EA97C-E948-4D9A-8092-3BC8DE3F4228}"/>
              </a:ext>
            </a:extLst>
          </p:cNvPr>
          <p:cNvSpPr txBox="1"/>
          <p:nvPr/>
        </p:nvSpPr>
        <p:spPr>
          <a:xfrm>
            <a:off x="3733800" y="4629805"/>
            <a:ext cx="35334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Argument of the method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32D8030-17DF-4A4D-A11F-76D430642510}"/>
              </a:ext>
            </a:extLst>
          </p:cNvPr>
          <p:cNvSpPr txBox="1"/>
          <p:nvPr/>
        </p:nvSpPr>
        <p:spPr>
          <a:xfrm>
            <a:off x="609600" y="5486400"/>
            <a:ext cx="82534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The argument of a method can be a </a:t>
            </a:r>
            <a:r>
              <a:rPr lang="en-US" i="1" dirty="0">
                <a:solidFill>
                  <a:schemeClr val="tx2"/>
                </a:solidFill>
              </a:rPr>
              <a:t>value</a:t>
            </a:r>
            <a:r>
              <a:rPr lang="en-US" i="1" dirty="0"/>
              <a:t> or an </a:t>
            </a:r>
            <a:r>
              <a:rPr lang="en-US" i="1" dirty="0">
                <a:solidFill>
                  <a:schemeClr val="tx2"/>
                </a:solidFill>
              </a:rPr>
              <a:t>expression</a:t>
            </a:r>
          </a:p>
        </p:txBody>
      </p:sp>
    </p:spTree>
    <p:extLst>
      <p:ext uri="{BB962C8B-B14F-4D97-AF65-F5344CB8AC3E}">
        <p14:creationId xmlns:p14="http://schemas.microsoft.com/office/powerpoint/2010/main" val="19908062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A77E2-0076-408D-B286-494FDF48F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Values in 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D67B5-ACE5-465B-A080-DCAFD92C5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143000"/>
          </a:xfrm>
        </p:spPr>
        <p:txBody>
          <a:bodyPr/>
          <a:lstStyle/>
          <a:p>
            <a:r>
              <a:rPr lang="en-US" i="1" dirty="0"/>
              <a:t>Values</a:t>
            </a:r>
            <a:r>
              <a:rPr lang="en-US" dirty="0"/>
              <a:t> in a programming language are also known as </a:t>
            </a:r>
            <a:r>
              <a:rPr lang="en-US" i="1" dirty="0"/>
              <a:t>literals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4A5169-4BF8-4A86-ACB6-5E59C2682987}"/>
              </a:ext>
            </a:extLst>
          </p:cNvPr>
          <p:cNvSpPr txBox="1"/>
          <p:nvPr/>
        </p:nvSpPr>
        <p:spPr>
          <a:xfrm>
            <a:off x="1219200" y="3243389"/>
            <a:ext cx="35028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"Welcome to Java!"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863EB7-AE5B-4B41-B1D9-3504D1489471}"/>
              </a:ext>
            </a:extLst>
          </p:cNvPr>
          <p:cNvSpPr txBox="1"/>
          <p:nvPr/>
        </p:nvSpPr>
        <p:spPr>
          <a:xfrm>
            <a:off x="1219200" y="3768695"/>
            <a:ext cx="35028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"Computer Science"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6C5108-4B0A-4815-AF19-C9B2ABC2A981}"/>
              </a:ext>
            </a:extLst>
          </p:cNvPr>
          <p:cNvSpPr txBox="1"/>
          <p:nvPr/>
        </p:nvSpPr>
        <p:spPr>
          <a:xfrm>
            <a:off x="3984380" y="4404809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82359E-A389-4678-8E28-E3C62850A50B}"/>
              </a:ext>
            </a:extLst>
          </p:cNvPr>
          <p:cNvSpPr txBox="1"/>
          <p:nvPr/>
        </p:nvSpPr>
        <p:spPr>
          <a:xfrm>
            <a:off x="3800035" y="4930115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20.4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8DA0B9-F30D-4728-99A5-2A07037E4404}"/>
              </a:ext>
            </a:extLst>
          </p:cNvPr>
          <p:cNvSpPr txBox="1"/>
          <p:nvPr/>
        </p:nvSpPr>
        <p:spPr>
          <a:xfrm>
            <a:off x="3800035" y="5566229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EF328C-25B3-4AC7-AD43-A8FF5DC2AC53}"/>
              </a:ext>
            </a:extLst>
          </p:cNvPr>
          <p:cNvSpPr txBox="1"/>
          <p:nvPr/>
        </p:nvSpPr>
        <p:spPr>
          <a:xfrm>
            <a:off x="3615689" y="6091535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</p:txBody>
      </p:sp>
      <p:sp>
        <p:nvSpPr>
          <p:cNvPr id="10" name="Right Brace 9">
            <a:extLst>
              <a:ext uri="{FF2B5EF4-FFF2-40B4-BE49-F238E27FC236}">
                <a16:creationId xmlns:a16="http://schemas.microsoft.com/office/drawing/2014/main" id="{016FEEF6-C24B-4DE8-A012-CAABDC5AF648}"/>
              </a:ext>
            </a:extLst>
          </p:cNvPr>
          <p:cNvSpPr/>
          <p:nvPr/>
        </p:nvSpPr>
        <p:spPr bwMode="auto">
          <a:xfrm>
            <a:off x="4818662" y="3329915"/>
            <a:ext cx="228600" cy="83820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10CE1639-D81E-43C2-BCA3-3F3B8D1818C3}"/>
              </a:ext>
            </a:extLst>
          </p:cNvPr>
          <p:cNvSpPr/>
          <p:nvPr/>
        </p:nvSpPr>
        <p:spPr bwMode="auto">
          <a:xfrm>
            <a:off x="4818662" y="4447374"/>
            <a:ext cx="228600" cy="83820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9F631A2E-D7F9-41E6-9334-CB02BE0A4A26}"/>
              </a:ext>
            </a:extLst>
          </p:cNvPr>
          <p:cNvSpPr/>
          <p:nvPr/>
        </p:nvSpPr>
        <p:spPr bwMode="auto">
          <a:xfrm>
            <a:off x="4818662" y="5715000"/>
            <a:ext cx="228600" cy="83820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4ABEB0C-AF94-4D3B-9492-A8F175685025}"/>
              </a:ext>
            </a:extLst>
          </p:cNvPr>
          <p:cNvSpPr txBox="1"/>
          <p:nvPr/>
        </p:nvSpPr>
        <p:spPr>
          <a:xfrm>
            <a:off x="5275862" y="3518182"/>
            <a:ext cx="19293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String values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B60CE68-E0F0-4B8E-8C44-4C4BDD119363}"/>
              </a:ext>
            </a:extLst>
          </p:cNvPr>
          <p:cNvSpPr txBox="1"/>
          <p:nvPr/>
        </p:nvSpPr>
        <p:spPr>
          <a:xfrm>
            <a:off x="5275862" y="4647364"/>
            <a:ext cx="24855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Numerical values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5AC15C-8C70-41CD-BAA6-DC913A22F481}"/>
              </a:ext>
            </a:extLst>
          </p:cNvPr>
          <p:cNvSpPr txBox="1"/>
          <p:nvPr/>
        </p:nvSpPr>
        <p:spPr>
          <a:xfrm>
            <a:off x="5275862" y="5903267"/>
            <a:ext cx="2214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Boolean values</a:t>
            </a:r>
          </a:p>
        </p:txBody>
      </p:sp>
    </p:spTree>
    <p:extLst>
      <p:ext uri="{BB962C8B-B14F-4D97-AF65-F5344CB8AC3E}">
        <p14:creationId xmlns:p14="http://schemas.microsoft.com/office/powerpoint/2010/main" val="13633313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C5C3B-7253-4D3E-88E5-C2F76FDEB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52E53-FB2F-45E0-B87C-803EACC9D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2209800"/>
          </a:xfrm>
        </p:spPr>
        <p:txBody>
          <a:bodyPr/>
          <a:lstStyle/>
          <a:p>
            <a:r>
              <a:rPr lang="en-US" dirty="0"/>
              <a:t>An expression is a combination of </a:t>
            </a:r>
            <a:r>
              <a:rPr lang="en-US" i="1" dirty="0"/>
              <a:t>values</a:t>
            </a:r>
            <a:r>
              <a:rPr lang="en-US" dirty="0"/>
              <a:t>, </a:t>
            </a:r>
            <a:r>
              <a:rPr lang="en-US" i="1" dirty="0"/>
              <a:t>variables</a:t>
            </a:r>
            <a:r>
              <a:rPr lang="en-US" dirty="0"/>
              <a:t>, and </a:t>
            </a:r>
            <a:r>
              <a:rPr lang="en-US" i="1" dirty="0"/>
              <a:t>operators</a:t>
            </a:r>
            <a:r>
              <a:rPr lang="en-US" dirty="0"/>
              <a:t> that evaluates to a single value</a:t>
            </a:r>
          </a:p>
          <a:p>
            <a:r>
              <a:rPr lang="en-US" dirty="0"/>
              <a:t>For example: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403857-3CDB-4F7D-9628-022D54EE595D}"/>
              </a:ext>
            </a:extLst>
          </p:cNvPr>
          <p:cNvSpPr txBox="1"/>
          <p:nvPr/>
        </p:nvSpPr>
        <p:spPr>
          <a:xfrm>
            <a:off x="803031" y="4299467"/>
            <a:ext cx="36872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"Welcome to Java!" 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399D989-9BDB-417A-8B0B-8BB0C757E8D9}"/>
              </a:ext>
            </a:extLst>
          </p:cNvPr>
          <p:cNvCxnSpPr>
            <a:stCxn id="4" idx="3"/>
          </p:cNvCxnSpPr>
          <p:nvPr/>
        </p:nvCxnSpPr>
        <p:spPr bwMode="auto">
          <a:xfrm flipV="1">
            <a:off x="4490259" y="4530299"/>
            <a:ext cx="767541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342FC97D-1292-4ED6-B98D-F43DBD81CD23}"/>
              </a:ext>
            </a:extLst>
          </p:cNvPr>
          <p:cNvSpPr txBox="1"/>
          <p:nvPr/>
        </p:nvSpPr>
        <p:spPr>
          <a:xfrm>
            <a:off x="5562600" y="4114800"/>
            <a:ext cx="23621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single value is</a:t>
            </a:r>
          </a:p>
          <a:p>
            <a:r>
              <a:rPr lang="en-US" dirty="0"/>
              <a:t>an expression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3AF861-7C9F-43C0-BDC7-1AEBAA7FBEBD}"/>
              </a:ext>
            </a:extLst>
          </p:cNvPr>
          <p:cNvSpPr txBox="1"/>
          <p:nvPr/>
        </p:nvSpPr>
        <p:spPr>
          <a:xfrm>
            <a:off x="797173" y="5253335"/>
            <a:ext cx="27655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10.4 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3.2 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2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4299B35-ED11-449E-BB5E-F6ACBCA2BB95}"/>
              </a:ext>
            </a:extLst>
          </p:cNvPr>
          <p:cNvCxnSpPr/>
          <p:nvPr/>
        </p:nvCxnSpPr>
        <p:spPr bwMode="auto">
          <a:xfrm flipV="1">
            <a:off x="3617214" y="5484166"/>
            <a:ext cx="767541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4218FB1-B138-4CF8-8F5D-6564E559044D}"/>
              </a:ext>
            </a:extLst>
          </p:cNvPr>
          <p:cNvSpPr txBox="1"/>
          <p:nvPr/>
        </p:nvSpPr>
        <p:spPr>
          <a:xfrm>
            <a:off x="4551170" y="4996932"/>
            <a:ext cx="396672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 arithmetic expression</a:t>
            </a:r>
          </a:p>
          <a:p>
            <a:r>
              <a:rPr lang="en-US" dirty="0"/>
              <a:t>that evaluates to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  <a:r>
              <a:rPr lang="en-US" dirty="0"/>
              <a:t>. Notice</a:t>
            </a:r>
          </a:p>
          <a:p>
            <a:r>
              <a:rPr lang="en-US" dirty="0"/>
              <a:t>the </a:t>
            </a:r>
            <a:r>
              <a:rPr lang="en-US" i="1" dirty="0"/>
              <a:t>operators</a:t>
            </a:r>
            <a:r>
              <a:rPr lang="en-US" dirty="0"/>
              <a:t> and </a:t>
            </a:r>
            <a:r>
              <a:rPr lang="en-US" i="1" dirty="0"/>
              <a:t>operator</a:t>
            </a:r>
          </a:p>
          <a:p>
            <a:r>
              <a:rPr lang="en-US" i="1" dirty="0"/>
              <a:t>precedence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4234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D8AC212-3C2C-4314-AF6C-8E11EA221A2F}"/>
              </a:ext>
            </a:extLst>
          </p:cNvPr>
          <p:cNvSpPr/>
          <p:nvPr/>
        </p:nvSpPr>
        <p:spPr bwMode="auto">
          <a:xfrm>
            <a:off x="876300" y="4110097"/>
            <a:ext cx="76200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E0CE59-2BBC-45CD-B249-E117FC260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9B35953-5DD4-42DB-891F-8A8B4748F4C2}"/>
              </a:ext>
            </a:extLst>
          </p:cNvPr>
          <p:cNvSpPr/>
          <p:nvPr/>
        </p:nvSpPr>
        <p:spPr>
          <a:xfrm>
            <a:off x="1371600" y="2047994"/>
            <a:ext cx="6629400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en-US" dirty="0"/>
              <a:t>public class Welcome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{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altLang="en-US" dirty="0"/>
              <a:t>    public static void main( String </a:t>
            </a:r>
            <a:r>
              <a:rPr lang="en-US" altLang="en-US" dirty="0" err="1"/>
              <a:t>args</a:t>
            </a:r>
            <a:r>
              <a:rPr lang="en-US" altLang="en-US" dirty="0"/>
              <a:t>[] )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    {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        // Display a message on the console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        </a:t>
            </a:r>
            <a:r>
              <a:rPr lang="en-US" altLang="en-US" dirty="0" err="1"/>
              <a:t>System.out.println</a:t>
            </a:r>
            <a:r>
              <a:rPr lang="en-US" altLang="en-US" dirty="0"/>
              <a:t>("Welcome to Java!");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    }</a:t>
            </a:r>
          </a:p>
          <a:p>
            <a:pPr>
              <a:spcAft>
                <a:spcPts val="1200"/>
              </a:spcAft>
            </a:pPr>
            <a:r>
              <a:rPr lang="en-US" altLang="en-US" dirty="0"/>
              <a:t>}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6CE1C5-BCC1-4821-84E3-8CB436A3B2A1}"/>
              </a:ext>
            </a:extLst>
          </p:cNvPr>
          <p:cNvSpPr txBox="1"/>
          <p:nvPr/>
        </p:nvSpPr>
        <p:spPr>
          <a:xfrm>
            <a:off x="6838426" y="3602614"/>
            <a:ext cx="1675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Comment</a:t>
            </a:r>
          </a:p>
        </p:txBody>
      </p:sp>
    </p:spTree>
    <p:extLst>
      <p:ext uri="{BB962C8B-B14F-4D97-AF65-F5344CB8AC3E}">
        <p14:creationId xmlns:p14="http://schemas.microsoft.com/office/powerpoint/2010/main" val="33984442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0BA9E-D71C-4787-9B4E-7BDBE48E0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AFB1D-FC3C-4AD9-9BD8-2ED21858F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Notes put into the source code by the programmer</a:t>
            </a:r>
          </a:p>
          <a:p>
            <a:r>
              <a:rPr lang="en-US" sz="2800" dirty="0"/>
              <a:t>Document what the program does and how certain parts of the program work</a:t>
            </a:r>
          </a:p>
          <a:p>
            <a:r>
              <a:rPr lang="en-US" sz="2800" dirty="0"/>
              <a:t>Can appear almost anywhere in a program</a:t>
            </a:r>
          </a:p>
          <a:p>
            <a:r>
              <a:rPr lang="en-US" sz="2800" dirty="0"/>
              <a:t>Ignored by Java compiler (as they are intended for people reading the source code)</a:t>
            </a:r>
          </a:p>
        </p:txBody>
      </p:sp>
    </p:spTree>
    <p:extLst>
      <p:ext uri="{BB962C8B-B14F-4D97-AF65-F5344CB8AC3E}">
        <p14:creationId xmlns:p14="http://schemas.microsoft.com/office/powerpoint/2010/main" val="2283371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9130B-6354-4646-9265-2880CC801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// and /* */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EF8754C0-E7A5-492E-A196-6B87AFAD9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3962400"/>
            <a:ext cx="234814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/*</a:t>
            </a:r>
            <a:r>
              <a:rPr lang="en-US" altLang="en-US" sz="2800" dirty="0"/>
              <a:t> a</a:t>
            </a:r>
          </a:p>
          <a:p>
            <a:r>
              <a:rPr lang="en-US" altLang="en-US" sz="2800" dirty="0"/>
              <a:t>  multiple-line</a:t>
            </a:r>
          </a:p>
          <a:p>
            <a:r>
              <a:rPr lang="en-US" altLang="en-US" sz="2800" dirty="0"/>
              <a:t>  comment</a:t>
            </a:r>
          </a:p>
          <a:p>
            <a:r>
              <a:rPr lang="en-US" altLang="en-US" sz="2800" b="1" dirty="0">
                <a:solidFill>
                  <a:schemeClr val="tx2"/>
                </a:solidFill>
              </a:rPr>
              <a:t>*/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F173E7BB-911B-430B-9FFC-CC0D0892C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3962400"/>
            <a:ext cx="412907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/*</a:t>
            </a:r>
            <a:r>
              <a:rPr lang="en-US" altLang="en-US" sz="2800" dirty="0"/>
              <a:t> </a:t>
            </a:r>
          </a:p>
          <a:p>
            <a:r>
              <a:rPr lang="en-US" altLang="en-US" sz="2800" dirty="0"/>
              <a:t> * a better looking</a:t>
            </a:r>
          </a:p>
          <a:p>
            <a:r>
              <a:rPr lang="en-US" altLang="en-US" sz="2800" dirty="0"/>
              <a:t> * multiple-line comment</a:t>
            </a:r>
          </a:p>
          <a:p>
            <a:r>
              <a:rPr lang="en-US" altLang="en-US" sz="2800" dirty="0"/>
              <a:t> </a:t>
            </a:r>
            <a:r>
              <a:rPr lang="en-US" altLang="en-US" sz="2800" b="1" dirty="0">
                <a:solidFill>
                  <a:schemeClr val="tx2"/>
                </a:solidFill>
              </a:rPr>
              <a:t>*/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844DCF-B0BE-41C5-A1F4-76BE2030B5F5}"/>
              </a:ext>
            </a:extLst>
          </p:cNvPr>
          <p:cNvSpPr txBox="1"/>
          <p:nvPr/>
        </p:nvSpPr>
        <p:spPr>
          <a:xfrm>
            <a:off x="1279525" y="2133600"/>
            <a:ext cx="582435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//</a:t>
            </a:r>
            <a:r>
              <a:rPr lang="en-US" sz="2800" dirty="0"/>
              <a:t> A single-line comment</a:t>
            </a:r>
          </a:p>
          <a:p>
            <a:endParaRPr lang="en-US" sz="2800" dirty="0"/>
          </a:p>
          <a:p>
            <a:r>
              <a:rPr lang="en-US" sz="2800" b="1" dirty="0">
                <a:solidFill>
                  <a:schemeClr val="tx2"/>
                </a:solidFill>
              </a:rPr>
              <a:t>/*</a:t>
            </a:r>
            <a:r>
              <a:rPr lang="en-US" sz="2800" dirty="0"/>
              <a:t> Another single-line comment </a:t>
            </a:r>
            <a:r>
              <a:rPr lang="en-US" sz="2800" b="1" dirty="0">
                <a:solidFill>
                  <a:schemeClr val="tx2"/>
                </a:solidFill>
              </a:rPr>
              <a:t>*/</a:t>
            </a:r>
          </a:p>
        </p:txBody>
      </p:sp>
    </p:spTree>
    <p:extLst>
      <p:ext uri="{BB962C8B-B14F-4D97-AF65-F5344CB8AC3E}">
        <p14:creationId xmlns:p14="http://schemas.microsoft.com/office/powerpoint/2010/main" val="42929177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1D42D-D835-4EA7-8B24-B30AF418F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Few More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CF0BC-8430-450B-8676-792C1542F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Print three messages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vs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print()</a:t>
            </a:r>
          </a:p>
          <a:p>
            <a:r>
              <a:rPr lang="en-US" dirty="0">
                <a:cs typeface="Courier New" panose="02070309020205020404" pitchFamily="49" charset="0"/>
              </a:rPr>
              <a:t>Special characters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\t</a:t>
            </a:r>
            <a:r>
              <a:rPr lang="en-US" dirty="0">
                <a:cs typeface="Courier New" panose="02070309020205020404" pitchFamily="49" charset="0"/>
              </a:rPr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</a:p>
          <a:p>
            <a:r>
              <a:rPr lang="en-US" dirty="0">
                <a:cs typeface="Courier New" panose="02070309020205020404" pitchFamily="49" charset="0"/>
              </a:rPr>
              <a:t>Escape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dirty="0">
                <a:cs typeface="Courier New" panose="02070309020205020404" pitchFamily="49" charset="0"/>
              </a:rPr>
              <a:t> inside a string</a:t>
            </a:r>
          </a:p>
          <a:p>
            <a:r>
              <a:rPr lang="en-US" dirty="0">
                <a:cs typeface="Courier New" panose="02070309020205020404" pitchFamily="49" charset="0"/>
              </a:rPr>
              <a:t>Print the result of expressions</a:t>
            </a:r>
          </a:p>
          <a:p>
            <a:r>
              <a:rPr lang="en-US" dirty="0">
                <a:cs typeface="Courier New" panose="02070309020205020404" pitchFamily="49" charset="0"/>
              </a:rPr>
              <a:t>Use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en-US" dirty="0">
                <a:cs typeface="Courier New" panose="02070309020205020404" pitchFamily="49" charset="0"/>
              </a:rPr>
              <a:t> for string concatenation</a:t>
            </a:r>
          </a:p>
        </p:txBody>
      </p:sp>
    </p:spTree>
    <p:extLst>
      <p:ext uri="{BB962C8B-B14F-4D97-AF65-F5344CB8AC3E}">
        <p14:creationId xmlns:p14="http://schemas.microsoft.com/office/powerpoint/2010/main" val="23692200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FDF60-B9A4-4F25-A9E8-D77B4C2D7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on Using Eclipse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93306-3C33-483C-B0E0-389315676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343400"/>
          </a:xfrm>
        </p:spPr>
        <p:txBody>
          <a:bodyPr/>
          <a:lstStyle/>
          <a:p>
            <a:r>
              <a:rPr lang="en-US" dirty="0"/>
              <a:t>Understand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view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perspective</a:t>
            </a:r>
          </a:p>
          <a:p>
            <a:r>
              <a:rPr lang="en-US" dirty="0"/>
              <a:t>Format source code – it's important to make your code </a:t>
            </a:r>
            <a:r>
              <a:rPr lang="en-US" i="1" dirty="0"/>
              <a:t>readable</a:t>
            </a:r>
          </a:p>
          <a:p>
            <a:pPr lvl="1"/>
            <a:r>
              <a:rPr lang="en-US" dirty="0"/>
              <a:t>Easier to understand (by yourself and other people)</a:t>
            </a:r>
          </a:p>
          <a:p>
            <a:pPr lvl="1"/>
            <a:r>
              <a:rPr lang="en-US" dirty="0"/>
              <a:t>Easier to debug</a:t>
            </a:r>
          </a:p>
        </p:txBody>
      </p:sp>
    </p:spTree>
    <p:extLst>
      <p:ext uri="{BB962C8B-B14F-4D97-AF65-F5344CB8AC3E}">
        <p14:creationId xmlns:p14="http://schemas.microsoft.com/office/powerpoint/2010/main" val="927924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0CE59-2BBC-45CD-B249-E117FC260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Java Program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9B35953-5DD4-42DB-891F-8A8B4748F4C2}"/>
              </a:ext>
            </a:extLst>
          </p:cNvPr>
          <p:cNvSpPr/>
          <p:nvPr/>
        </p:nvSpPr>
        <p:spPr>
          <a:xfrm>
            <a:off x="1447800" y="2146280"/>
            <a:ext cx="6629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dirty="0"/>
              <a:t>public class Welcome {</a:t>
            </a:r>
          </a:p>
          <a:p>
            <a:endParaRPr lang="en-US" altLang="en-US" dirty="0"/>
          </a:p>
          <a:p>
            <a:r>
              <a:rPr lang="en-US" altLang="en-US" dirty="0"/>
              <a:t>    public static void main( String </a:t>
            </a:r>
            <a:r>
              <a:rPr lang="en-US" altLang="en-US" dirty="0" err="1"/>
              <a:t>args</a:t>
            </a:r>
            <a:r>
              <a:rPr lang="en-US" altLang="en-US" dirty="0"/>
              <a:t>[] )</a:t>
            </a:r>
          </a:p>
          <a:p>
            <a:r>
              <a:rPr lang="en-US" altLang="en-US" dirty="0"/>
              <a:t>    {</a:t>
            </a:r>
          </a:p>
          <a:p>
            <a:r>
              <a:rPr lang="en-US" altLang="en-US" dirty="0"/>
              <a:t>        // Display a message on the console</a:t>
            </a:r>
          </a:p>
          <a:p>
            <a:r>
              <a:rPr lang="en-US" altLang="en-US" dirty="0"/>
              <a:t>        </a:t>
            </a:r>
            <a:r>
              <a:rPr lang="en-US" altLang="en-US" dirty="0" err="1"/>
              <a:t>System.out.println</a:t>
            </a:r>
            <a:r>
              <a:rPr lang="en-US" altLang="en-US" dirty="0"/>
              <a:t>("Welcome to Java!");</a:t>
            </a:r>
          </a:p>
          <a:p>
            <a:r>
              <a:rPr lang="en-US" altLang="en-US" dirty="0"/>
              <a:t>    }</a:t>
            </a:r>
          </a:p>
          <a:p>
            <a:endParaRPr lang="en-US" altLang="en-US" dirty="0"/>
          </a:p>
          <a:p>
            <a:r>
              <a:rPr lang="en-US" altLang="en-US" dirty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5195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77DBE-65AC-430D-AF87-9B954E3F5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and Perspective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AC10D-E45B-4D70-96B7-59C72E7F7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Each panel is called a </a:t>
            </a:r>
            <a:r>
              <a:rPr lang="en-US" sz="2800" i="1" dirty="0"/>
              <a:t>view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Window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Show View</a:t>
            </a:r>
          </a:p>
          <a:p>
            <a:r>
              <a:rPr lang="en-US" sz="2800" dirty="0">
                <a:sym typeface="Wingdings" panose="05000000000000000000" pitchFamily="2" charset="2"/>
              </a:rPr>
              <a:t>A number of views constitutes a </a:t>
            </a:r>
            <a:r>
              <a:rPr lang="en-US" sz="2800" i="1" dirty="0">
                <a:sym typeface="Wingdings" panose="05000000000000000000" pitchFamily="2" charset="2"/>
              </a:rPr>
              <a:t>perspective</a:t>
            </a:r>
          </a:p>
          <a:p>
            <a:pPr lvl="1"/>
            <a:r>
              <a:rPr lang="en-US" sz="2400" i="1" dirty="0">
                <a:sym typeface="Wingdings" panose="05000000000000000000" pitchFamily="2" charset="2"/>
              </a:rPr>
              <a:t>Java perspective</a:t>
            </a:r>
            <a:r>
              <a:rPr lang="en-US" sz="2400" dirty="0">
                <a:sym typeface="Wingdings" panose="05000000000000000000" pitchFamily="2" charset="2"/>
              </a:rPr>
              <a:t> includes a selected set of views that are suitable for Java development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Window  Perspective  Open Perspective</a:t>
            </a:r>
          </a:p>
          <a:p>
            <a:pPr lvl="1"/>
            <a:r>
              <a:rPr lang="en-US" sz="2400" dirty="0">
                <a:sym typeface="Wingdings" panose="05000000000000000000" pitchFamily="2" charset="2"/>
              </a:rPr>
              <a:t>Customize and reset perspective</a:t>
            </a:r>
          </a:p>
        </p:txBody>
      </p:sp>
    </p:spTree>
    <p:extLst>
      <p:ext uri="{BB962C8B-B14F-4D97-AF65-F5344CB8AC3E}">
        <p14:creationId xmlns:p14="http://schemas.microsoft.com/office/powerpoint/2010/main" val="16460429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5280D-686F-4524-94B0-E73A44785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 Source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9A24B-0ECF-44DA-81DA-A84EBF7C9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191000"/>
          </a:xfrm>
        </p:spPr>
        <p:txBody>
          <a:bodyPr/>
          <a:lstStyle/>
          <a:p>
            <a:r>
              <a:rPr lang="en-US" sz="2800" dirty="0"/>
              <a:t>Format</a:t>
            </a:r>
          </a:p>
          <a:p>
            <a:pPr lvl="1"/>
            <a:r>
              <a:rPr lang="en-US" sz="2400" dirty="0"/>
              <a:t>Right click on an opened file and select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Source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Format</a:t>
            </a:r>
          </a:p>
          <a:p>
            <a:r>
              <a:rPr lang="en-US" sz="2800" dirty="0">
                <a:sym typeface="Wingdings" panose="05000000000000000000" pitchFamily="2" charset="2"/>
              </a:rPr>
              <a:t>Format on save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Window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Preferences</a:t>
            </a:r>
            <a:r>
              <a:rPr lang="en-US" sz="2400" dirty="0">
                <a:sym typeface="Wingdings" panose="05000000000000000000" pitchFamily="2" charset="2"/>
              </a:rPr>
              <a:t>, search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save actions</a:t>
            </a:r>
          </a:p>
          <a:p>
            <a:r>
              <a:rPr lang="en-US" sz="2800" dirty="0">
                <a:sym typeface="Wingdings" panose="05000000000000000000" pitchFamily="2" charset="2"/>
              </a:rPr>
              <a:t>Customize formatter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Window  Preferences</a:t>
            </a:r>
            <a:r>
              <a:rPr lang="en-US" sz="2400" dirty="0">
                <a:sym typeface="Wingdings" panose="05000000000000000000" pitchFamily="2" charset="2"/>
              </a:rPr>
              <a:t>, search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formatter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124938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71F1E9FB-F5E6-4EB0-84CB-1C634CCCEA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Program Structure: The Big Picture</a:t>
            </a:r>
          </a:p>
        </p:txBody>
      </p:sp>
      <p:sp>
        <p:nvSpPr>
          <p:cNvPr id="113672" name="Rectangle 8">
            <a:extLst>
              <a:ext uri="{FF2B5EF4-FFF2-40B4-BE49-F238E27FC236}">
                <a16:creationId xmlns:a16="http://schemas.microsoft.com/office/drawing/2014/main" id="{5AC6B0E5-7711-45DF-B008-DCFC07A2A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886200"/>
            <a:ext cx="2057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/>
              <a:t>Variables</a:t>
            </a:r>
          </a:p>
        </p:txBody>
      </p:sp>
      <p:sp>
        <p:nvSpPr>
          <p:cNvPr id="113673" name="Rectangle 9">
            <a:extLst>
              <a:ext uri="{FF2B5EF4-FFF2-40B4-BE49-F238E27FC236}">
                <a16:creationId xmlns:a16="http://schemas.microsoft.com/office/drawing/2014/main" id="{DDEA4BD9-A275-43E6-B87D-D0F66FCD6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886200"/>
            <a:ext cx="2057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/>
              <a:t>Methods</a:t>
            </a:r>
          </a:p>
        </p:txBody>
      </p:sp>
      <p:sp>
        <p:nvSpPr>
          <p:cNvPr id="113681" name="Rectangle 17">
            <a:extLst>
              <a:ext uri="{FF2B5EF4-FFF2-40B4-BE49-F238E27FC236}">
                <a16:creationId xmlns:a16="http://schemas.microsoft.com/office/drawing/2014/main" id="{5CF0349C-94EA-4DD9-A182-18185F89E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5410200"/>
            <a:ext cx="2057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/>
              <a:t>Statements</a:t>
            </a:r>
          </a:p>
        </p:txBody>
      </p:sp>
      <p:sp>
        <p:nvSpPr>
          <p:cNvPr id="113682" name="Rectangle 18">
            <a:extLst>
              <a:ext uri="{FF2B5EF4-FFF2-40B4-BE49-F238E27FC236}">
                <a16:creationId xmlns:a16="http://schemas.microsoft.com/office/drawing/2014/main" id="{04DA64BA-9DF9-4729-AF83-74710C99AA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410200"/>
            <a:ext cx="2057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/>
              <a:t>Expressions</a:t>
            </a:r>
          </a:p>
        </p:txBody>
      </p:sp>
      <p:sp>
        <p:nvSpPr>
          <p:cNvPr id="113683" name="Rectangle 19">
            <a:extLst>
              <a:ext uri="{FF2B5EF4-FFF2-40B4-BE49-F238E27FC236}">
                <a16:creationId xmlns:a16="http://schemas.microsoft.com/office/drawing/2014/main" id="{59F55FB0-417A-41A0-9AB6-52C177B2E7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648200"/>
            <a:ext cx="2057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/>
              <a:t>Statements</a:t>
            </a:r>
          </a:p>
        </p:txBody>
      </p:sp>
      <p:sp>
        <p:nvSpPr>
          <p:cNvPr id="113701" name="Rectangle 37">
            <a:extLst>
              <a:ext uri="{FF2B5EF4-FFF2-40B4-BE49-F238E27FC236}">
                <a16:creationId xmlns:a16="http://schemas.microsoft.com/office/drawing/2014/main" id="{4B8F5098-9E38-4252-A7E1-7E0EF7771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6172200"/>
            <a:ext cx="2057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 dirty="0"/>
              <a:t>Values</a:t>
            </a:r>
          </a:p>
        </p:txBody>
      </p:sp>
      <p:sp>
        <p:nvSpPr>
          <p:cNvPr id="113702" name="Rectangle 38">
            <a:extLst>
              <a:ext uri="{FF2B5EF4-FFF2-40B4-BE49-F238E27FC236}">
                <a16:creationId xmlns:a16="http://schemas.microsoft.com/office/drawing/2014/main" id="{4E423C24-80A0-4C97-AD3A-5C353EDA7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6172200"/>
            <a:ext cx="2057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 dirty="0"/>
              <a:t>Variables</a:t>
            </a:r>
          </a:p>
        </p:txBody>
      </p:sp>
      <p:sp>
        <p:nvSpPr>
          <p:cNvPr id="113703" name="Rectangle 39">
            <a:extLst>
              <a:ext uri="{FF2B5EF4-FFF2-40B4-BE49-F238E27FC236}">
                <a16:creationId xmlns:a16="http://schemas.microsoft.com/office/drawing/2014/main" id="{F78EAA76-402E-4FEB-BAB6-B6EB00533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6172200"/>
            <a:ext cx="2057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 dirty="0"/>
              <a:t>Operators</a:t>
            </a:r>
          </a:p>
        </p:txBody>
      </p:sp>
      <p:sp>
        <p:nvSpPr>
          <p:cNvPr id="113712" name="Rectangle 48">
            <a:extLst>
              <a:ext uri="{FF2B5EF4-FFF2-40B4-BE49-F238E27FC236}">
                <a16:creationId xmlns:a16="http://schemas.microsoft.com/office/drawing/2014/main" id="{52F2E75A-CAC1-4A02-B543-101FA534387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000750" y="4229100"/>
            <a:ext cx="2819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Comments</a:t>
            </a:r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F248108D-12DB-4D46-9977-2B065C697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124200"/>
            <a:ext cx="2057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 dirty="0"/>
              <a:t>Classes</a:t>
            </a:r>
          </a:p>
        </p:txBody>
      </p:sp>
      <p:sp>
        <p:nvSpPr>
          <p:cNvPr id="24" name="Rectangle 9">
            <a:extLst>
              <a:ext uri="{FF2B5EF4-FFF2-40B4-BE49-F238E27FC236}">
                <a16:creationId xmlns:a16="http://schemas.microsoft.com/office/drawing/2014/main" id="{32F87BFB-7898-44AE-8C17-DF88FF109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1600200"/>
            <a:ext cx="2057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 dirty="0"/>
              <a:t>Project</a:t>
            </a:r>
          </a:p>
        </p:txBody>
      </p:sp>
      <p:sp>
        <p:nvSpPr>
          <p:cNvPr id="26" name="Rectangle 9">
            <a:extLst>
              <a:ext uri="{FF2B5EF4-FFF2-40B4-BE49-F238E27FC236}">
                <a16:creationId xmlns:a16="http://schemas.microsoft.com/office/drawing/2014/main" id="{7F7AF316-93AE-8F4B-BFC1-416760D48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362200"/>
            <a:ext cx="2057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 dirty="0"/>
              <a:t>Packages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6A67CAB-45FB-2F42-9163-C45DC59BE092}"/>
              </a:ext>
            </a:extLst>
          </p:cNvPr>
          <p:cNvCxnSpPr>
            <a:stCxn id="24" idx="2"/>
            <a:endCxn id="26" idx="0"/>
          </p:cNvCxnSpPr>
          <p:nvPr/>
        </p:nvCxnSpPr>
        <p:spPr bwMode="auto">
          <a:xfrm>
            <a:off x="3924300" y="2133600"/>
            <a:ext cx="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7124AEB-3137-F745-931F-62620C0CD7C6}"/>
              </a:ext>
            </a:extLst>
          </p:cNvPr>
          <p:cNvCxnSpPr>
            <a:stCxn id="26" idx="2"/>
            <a:endCxn id="23" idx="0"/>
          </p:cNvCxnSpPr>
          <p:nvPr/>
        </p:nvCxnSpPr>
        <p:spPr bwMode="auto">
          <a:xfrm>
            <a:off x="3924300" y="2895600"/>
            <a:ext cx="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27E411B-1F68-9F4C-94C8-642AC98B9473}"/>
              </a:ext>
            </a:extLst>
          </p:cNvPr>
          <p:cNvCxnSpPr>
            <a:stCxn id="23" idx="2"/>
            <a:endCxn id="113672" idx="0"/>
          </p:cNvCxnSpPr>
          <p:nvPr/>
        </p:nvCxnSpPr>
        <p:spPr bwMode="auto">
          <a:xfrm flipH="1">
            <a:off x="2552700" y="3657600"/>
            <a:ext cx="13716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446963E-78E6-3641-BB10-0A6BAFF8B362}"/>
              </a:ext>
            </a:extLst>
          </p:cNvPr>
          <p:cNvCxnSpPr>
            <a:stCxn id="23" idx="2"/>
            <a:endCxn id="113673" idx="0"/>
          </p:cNvCxnSpPr>
          <p:nvPr/>
        </p:nvCxnSpPr>
        <p:spPr bwMode="auto">
          <a:xfrm>
            <a:off x="3924300" y="3657600"/>
            <a:ext cx="13716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86717B2-1BF0-A246-971C-9ABCBFEE4909}"/>
              </a:ext>
            </a:extLst>
          </p:cNvPr>
          <p:cNvCxnSpPr>
            <a:stCxn id="113673" idx="2"/>
            <a:endCxn id="113683" idx="0"/>
          </p:cNvCxnSpPr>
          <p:nvPr/>
        </p:nvCxnSpPr>
        <p:spPr bwMode="auto">
          <a:xfrm>
            <a:off x="5295900" y="4419600"/>
            <a:ext cx="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2A992CB-2E0B-7848-A75F-1BAADAF04479}"/>
              </a:ext>
            </a:extLst>
          </p:cNvPr>
          <p:cNvCxnSpPr>
            <a:stCxn id="113683" idx="2"/>
            <a:endCxn id="113682" idx="0"/>
          </p:cNvCxnSpPr>
          <p:nvPr/>
        </p:nvCxnSpPr>
        <p:spPr bwMode="auto">
          <a:xfrm>
            <a:off x="5295900" y="5181600"/>
            <a:ext cx="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3236C83-4A7C-1140-A06A-031FD05FD221}"/>
              </a:ext>
            </a:extLst>
          </p:cNvPr>
          <p:cNvCxnSpPr>
            <a:stCxn id="113683" idx="2"/>
            <a:endCxn id="113681" idx="0"/>
          </p:cNvCxnSpPr>
          <p:nvPr/>
        </p:nvCxnSpPr>
        <p:spPr bwMode="auto">
          <a:xfrm flipH="1">
            <a:off x="2781300" y="5181600"/>
            <a:ext cx="25146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D3E97A7-87C7-1841-A04C-D6BD68C7742B}"/>
              </a:ext>
            </a:extLst>
          </p:cNvPr>
          <p:cNvCxnSpPr>
            <a:stCxn id="113682" idx="2"/>
          </p:cNvCxnSpPr>
          <p:nvPr/>
        </p:nvCxnSpPr>
        <p:spPr bwMode="auto">
          <a:xfrm flipH="1">
            <a:off x="2286000" y="5943600"/>
            <a:ext cx="30099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3D2300D-7E63-0445-850A-A468E0BA4E8C}"/>
              </a:ext>
            </a:extLst>
          </p:cNvPr>
          <p:cNvCxnSpPr>
            <a:stCxn id="113682" idx="2"/>
            <a:endCxn id="113702" idx="0"/>
          </p:cNvCxnSpPr>
          <p:nvPr/>
        </p:nvCxnSpPr>
        <p:spPr bwMode="auto">
          <a:xfrm flipH="1">
            <a:off x="4686300" y="5943600"/>
            <a:ext cx="6096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F161488-5116-8A43-AD56-774673AE4313}"/>
              </a:ext>
            </a:extLst>
          </p:cNvPr>
          <p:cNvCxnSpPr>
            <a:stCxn id="113682" idx="2"/>
            <a:endCxn id="113703" idx="0"/>
          </p:cNvCxnSpPr>
          <p:nvPr/>
        </p:nvCxnSpPr>
        <p:spPr bwMode="auto">
          <a:xfrm>
            <a:off x="5295900" y="5943600"/>
            <a:ext cx="19050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20B41-91F7-4FC6-A943-3F335360B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B95CD-C856-4BD7-9877-A7854F423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of the development time is spent on fixing errors, known as </a:t>
            </a:r>
            <a:r>
              <a:rPr lang="en-US" i="1" dirty="0"/>
              <a:t>debugging</a:t>
            </a:r>
          </a:p>
          <a:p>
            <a:r>
              <a:rPr lang="en-US" dirty="0"/>
              <a:t>Types of programming errors</a:t>
            </a:r>
          </a:p>
          <a:p>
            <a:pPr lvl="1"/>
            <a:r>
              <a:rPr lang="en-US" dirty="0"/>
              <a:t>Syntax errors</a:t>
            </a:r>
          </a:p>
          <a:p>
            <a:pPr lvl="1"/>
            <a:r>
              <a:rPr lang="en-US" dirty="0"/>
              <a:t>Runtime errors</a:t>
            </a:r>
          </a:p>
          <a:p>
            <a:pPr lvl="1"/>
            <a:r>
              <a:rPr lang="en-US" dirty="0"/>
              <a:t>Logical errors</a:t>
            </a:r>
          </a:p>
        </p:txBody>
      </p:sp>
    </p:spTree>
    <p:extLst>
      <p:ext uri="{BB962C8B-B14F-4D97-AF65-F5344CB8AC3E}">
        <p14:creationId xmlns:p14="http://schemas.microsoft.com/office/powerpoint/2010/main" val="2367804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6EA74-7E88-4808-A797-6DDEC8765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590FF-4C68-4A36-832A-DDB8D5445B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Incorrect code construction</a:t>
            </a:r>
          </a:p>
          <a:p>
            <a:r>
              <a:rPr lang="en-US" dirty="0"/>
              <a:t>Can be detected by compiler/IDE – a.k.a. </a:t>
            </a:r>
            <a:r>
              <a:rPr lang="en-US" i="1" dirty="0"/>
              <a:t>compilation errors</a:t>
            </a:r>
          </a:p>
          <a:p>
            <a:r>
              <a:rPr lang="en-US" dirty="0"/>
              <a:t>For example</a:t>
            </a:r>
          </a:p>
          <a:p>
            <a:pPr lvl="1"/>
            <a:r>
              <a:rPr lang="en-US" dirty="0"/>
              <a:t>Mistyping keywords</a:t>
            </a:r>
          </a:p>
          <a:p>
            <a:pPr lvl="1"/>
            <a:r>
              <a:rPr lang="en-US" dirty="0"/>
              <a:t>Missing semicolon</a:t>
            </a:r>
          </a:p>
          <a:p>
            <a:pPr lvl="1"/>
            <a:r>
              <a:rPr lang="en-US" dirty="0"/>
              <a:t>Missing matching braces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0302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6615C-7BE6-4791-B05C-1FEBC203A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8E972-5483-4BB1-B56E-F4E199EEF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Errors happened when running a program (and cause the program to terminate abnormally)</a:t>
            </a:r>
          </a:p>
          <a:p>
            <a:r>
              <a:rPr lang="en-US" dirty="0"/>
              <a:t>For example</a:t>
            </a:r>
          </a:p>
          <a:p>
            <a:pPr lvl="1"/>
            <a:r>
              <a:rPr lang="en-US" dirty="0"/>
              <a:t>Divided by zero</a:t>
            </a:r>
          </a:p>
        </p:txBody>
      </p:sp>
    </p:spTree>
    <p:extLst>
      <p:ext uri="{BB962C8B-B14F-4D97-AF65-F5344CB8AC3E}">
        <p14:creationId xmlns:p14="http://schemas.microsoft.com/office/powerpoint/2010/main" val="7684696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DF0D3-F87C-4D18-841C-A1131D782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6982D-CC55-4760-AA00-A25B141E6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267200"/>
          </a:xfrm>
        </p:spPr>
        <p:txBody>
          <a:bodyPr/>
          <a:lstStyle/>
          <a:p>
            <a:r>
              <a:rPr lang="en-US" dirty="0"/>
              <a:t>Errors that occur when a program does not perform the way it is intended to</a:t>
            </a:r>
          </a:p>
          <a:p>
            <a:r>
              <a:rPr lang="en-US" dirty="0"/>
              <a:t>Can be hard to detect because the program seemingly runs normally</a:t>
            </a:r>
          </a:p>
          <a:p>
            <a:r>
              <a:rPr lang="en-US" dirty="0"/>
              <a:t>For example</a:t>
            </a:r>
          </a:p>
          <a:p>
            <a:pPr lvl="1"/>
            <a:r>
              <a:rPr lang="en-US" dirty="0"/>
              <a:t>Incorrect logic by the programmer</a:t>
            </a:r>
          </a:p>
          <a:p>
            <a:pPr lvl="1"/>
            <a:r>
              <a:rPr lang="en-US" dirty="0"/>
              <a:t>Unexpected behavior of the programming language</a:t>
            </a:r>
          </a:p>
        </p:txBody>
      </p:sp>
    </p:spTree>
    <p:extLst>
      <p:ext uri="{BB962C8B-B14F-4D97-AF65-F5344CB8AC3E}">
        <p14:creationId xmlns:p14="http://schemas.microsoft.com/office/powerpoint/2010/main" val="41785102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8B149-C138-48D3-B5EA-4AC0F5829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79686-5ECD-4A48-A4ED-086415B26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Chapter 1 of the textbook (there will be a quiz next week)</a:t>
            </a:r>
          </a:p>
        </p:txBody>
      </p:sp>
    </p:spTree>
    <p:extLst>
      <p:ext uri="{BB962C8B-B14F-4D97-AF65-F5344CB8AC3E}">
        <p14:creationId xmlns:p14="http://schemas.microsoft.com/office/powerpoint/2010/main" val="16112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17A40-7929-4C1C-B763-FB545E07F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A269E-A480-407D-B9E7-714303350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the Java program (a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.java</a:t>
            </a:r>
            <a:r>
              <a:rPr lang="en-US" dirty="0"/>
              <a:t> file)</a:t>
            </a:r>
          </a:p>
          <a:p>
            <a:pPr lvl="1"/>
            <a:r>
              <a:rPr lang="en-US" dirty="0"/>
              <a:t>A.K.A. </a:t>
            </a:r>
            <a:r>
              <a:rPr lang="en-US" i="1" dirty="0"/>
              <a:t>source code</a:t>
            </a:r>
          </a:p>
          <a:p>
            <a:r>
              <a:rPr lang="en-US" dirty="0"/>
              <a:t>Compile the source code into bytecode (a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.class</a:t>
            </a:r>
            <a:r>
              <a:rPr lang="en-US" dirty="0"/>
              <a:t> file)</a:t>
            </a:r>
          </a:p>
          <a:p>
            <a:r>
              <a:rPr lang="en-US" dirty="0"/>
              <a:t>Run (a.k.a. execute) the class file to produce result</a:t>
            </a:r>
          </a:p>
        </p:txBody>
      </p:sp>
    </p:spTree>
    <p:extLst>
      <p:ext uri="{BB962C8B-B14F-4D97-AF65-F5344CB8AC3E}">
        <p14:creationId xmlns:p14="http://schemas.microsoft.com/office/powerpoint/2010/main" val="2437672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D6ABD-0F83-4A97-9EF7-F4AE460DE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Tools Needed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46AFE5-107B-4BF4-8735-F9EF57E1C2F6}"/>
              </a:ext>
            </a:extLst>
          </p:cNvPr>
          <p:cNvSpPr/>
          <p:nvPr/>
        </p:nvSpPr>
        <p:spPr bwMode="auto">
          <a:xfrm>
            <a:off x="5219700" y="2133600"/>
            <a:ext cx="2247900" cy="762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Source Code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0382CCB-0EE0-4CE6-AFF9-B257BFFDDCE1}"/>
              </a:ext>
            </a:extLst>
          </p:cNvPr>
          <p:cNvSpPr/>
          <p:nvPr/>
        </p:nvSpPr>
        <p:spPr bwMode="auto">
          <a:xfrm>
            <a:off x="5219700" y="3886200"/>
            <a:ext cx="2247900" cy="762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Bytecode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1F0B80-F9F4-4727-8C2B-F71BED938B6B}"/>
              </a:ext>
            </a:extLst>
          </p:cNvPr>
          <p:cNvSpPr/>
          <p:nvPr/>
        </p:nvSpPr>
        <p:spPr bwMode="auto">
          <a:xfrm>
            <a:off x="5219700" y="5638800"/>
            <a:ext cx="2247900" cy="762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Result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4F3DBB8-1C97-4188-9E21-5ACE7E77995E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 bwMode="auto">
          <a:xfrm>
            <a:off x="6343650" y="2895600"/>
            <a:ext cx="0" cy="990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1B4195B-1094-4C3F-8658-86094BCFC574}"/>
              </a:ext>
            </a:extLst>
          </p:cNvPr>
          <p:cNvSpPr txBox="1"/>
          <p:nvPr/>
        </p:nvSpPr>
        <p:spPr>
          <a:xfrm>
            <a:off x="5122886" y="3181290"/>
            <a:ext cx="10874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Compile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47B6539-82F5-4072-987B-A3F7954520CC}"/>
              </a:ext>
            </a:extLst>
          </p:cNvPr>
          <p:cNvCxnSpPr/>
          <p:nvPr/>
        </p:nvCxnSpPr>
        <p:spPr bwMode="auto">
          <a:xfrm>
            <a:off x="6343650" y="4648200"/>
            <a:ext cx="0" cy="990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1413450-CB29-447E-B061-C829B26CEC86}"/>
              </a:ext>
            </a:extLst>
          </p:cNvPr>
          <p:cNvSpPr txBox="1"/>
          <p:nvPr/>
        </p:nvSpPr>
        <p:spPr>
          <a:xfrm>
            <a:off x="5120041" y="4897314"/>
            <a:ext cx="11903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Interpret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589F96-9352-4BFA-B85E-9C7CCCAB4615}"/>
              </a:ext>
            </a:extLst>
          </p:cNvPr>
          <p:cNvSpPr txBox="1"/>
          <p:nvPr/>
        </p:nvSpPr>
        <p:spPr>
          <a:xfrm>
            <a:off x="2245056" y="2286000"/>
            <a:ext cx="16398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Text Editor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BE82FC1-ECAA-4FA8-8798-63BAA04D2696}"/>
              </a:ext>
            </a:extLst>
          </p:cNvPr>
          <p:cNvSpPr txBox="1"/>
          <p:nvPr/>
        </p:nvSpPr>
        <p:spPr>
          <a:xfrm>
            <a:off x="2376150" y="3124200"/>
            <a:ext cx="1377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Compiler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DA7964E-51EC-46E7-8C00-EA1EDE354124}"/>
              </a:ext>
            </a:extLst>
          </p:cNvPr>
          <p:cNvSpPr txBox="1"/>
          <p:nvPr/>
        </p:nvSpPr>
        <p:spPr>
          <a:xfrm>
            <a:off x="1929874" y="4872335"/>
            <a:ext cx="22701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Virtual Machine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22F0176-33BB-4A3D-88A0-315345DF741E}"/>
              </a:ext>
            </a:extLst>
          </p:cNvPr>
          <p:cNvSpPr txBox="1"/>
          <p:nvPr/>
        </p:nvSpPr>
        <p:spPr>
          <a:xfrm>
            <a:off x="1600200" y="5410200"/>
            <a:ext cx="29295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Converts bytecode into</a:t>
            </a:r>
          </a:p>
          <a:p>
            <a:r>
              <a:rPr lang="en-US" sz="2000" dirty="0"/>
              <a:t>machine code and run it</a:t>
            </a:r>
          </a:p>
        </p:txBody>
      </p:sp>
    </p:spTree>
    <p:extLst>
      <p:ext uri="{BB962C8B-B14F-4D97-AF65-F5344CB8AC3E}">
        <p14:creationId xmlns:p14="http://schemas.microsoft.com/office/powerpoint/2010/main" val="1083980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53B93-AAA2-4179-BDCA-D14FCAD9E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Individual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CF6E4-ED0C-4D26-A51C-CCA1C43E6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Text editors: Notepad, </a:t>
            </a:r>
            <a:r>
              <a:rPr lang="en-US" dirty="0">
                <a:hlinkClick r:id="rId2"/>
              </a:rPr>
              <a:t>Notepad++</a:t>
            </a:r>
            <a:r>
              <a:rPr lang="en-US" dirty="0"/>
              <a:t>, </a:t>
            </a:r>
            <a:r>
              <a:rPr lang="en-US" dirty="0">
                <a:hlinkClick r:id="rId3"/>
              </a:rPr>
              <a:t>Visual Studio Code</a:t>
            </a:r>
            <a:r>
              <a:rPr lang="en-US" dirty="0"/>
              <a:t>, </a:t>
            </a:r>
            <a:r>
              <a:rPr lang="en-US" dirty="0">
                <a:hlinkClick r:id="rId4"/>
              </a:rPr>
              <a:t>Atom</a:t>
            </a:r>
            <a:r>
              <a:rPr lang="en-US" dirty="0"/>
              <a:t>, </a:t>
            </a:r>
            <a:r>
              <a:rPr lang="en-US" dirty="0">
                <a:hlinkClick r:id="rId5"/>
              </a:rPr>
              <a:t>Sublime Text</a:t>
            </a:r>
            <a:r>
              <a:rPr lang="en-US" dirty="0"/>
              <a:t>, …</a:t>
            </a:r>
          </a:p>
          <a:p>
            <a:r>
              <a:rPr lang="en-US" dirty="0"/>
              <a:t>Compilers, e.g.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javac</a:t>
            </a:r>
            <a:r>
              <a:rPr lang="en-US" dirty="0"/>
              <a:t> from Java Development Kit (JDK)</a:t>
            </a:r>
          </a:p>
          <a:p>
            <a:r>
              <a:rPr lang="en-US" dirty="0"/>
              <a:t>Java Virtual Machine (JVM), e.g.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java</a:t>
            </a:r>
            <a:r>
              <a:rPr lang="en-US" dirty="0"/>
              <a:t> from JDK</a:t>
            </a:r>
          </a:p>
        </p:txBody>
      </p:sp>
    </p:spTree>
    <p:extLst>
      <p:ext uri="{BB962C8B-B14F-4D97-AF65-F5344CB8AC3E}">
        <p14:creationId xmlns:p14="http://schemas.microsoft.com/office/powerpoint/2010/main" val="3223693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4C2FB-132A-4804-9376-7F94F87F7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CC6ED-FA62-4722-8004-0A7B98144A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267200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I</a:t>
            </a:r>
            <a:r>
              <a:rPr lang="en-US" dirty="0"/>
              <a:t>ntegrated </a:t>
            </a:r>
            <a:r>
              <a:rPr lang="en-US" dirty="0">
                <a:solidFill>
                  <a:schemeClr val="tx2"/>
                </a:solidFill>
              </a:rPr>
              <a:t>D</a:t>
            </a:r>
            <a:r>
              <a:rPr lang="en-US" dirty="0"/>
              <a:t>evelopment </a:t>
            </a:r>
            <a:r>
              <a:rPr lang="en-US" dirty="0">
                <a:solidFill>
                  <a:schemeClr val="tx2"/>
                </a:solidFill>
              </a:rPr>
              <a:t>E</a:t>
            </a:r>
            <a:r>
              <a:rPr lang="en-US" dirty="0"/>
              <a:t>nvironment</a:t>
            </a:r>
          </a:p>
          <a:p>
            <a:r>
              <a:rPr lang="en-US" dirty="0"/>
              <a:t>Integrates all the individual tools into one place</a:t>
            </a:r>
          </a:p>
          <a:p>
            <a:r>
              <a:rPr lang="en-US" dirty="0"/>
              <a:t>Many additional benefits like templating, syntax highlighting, support for testing, debugging, …</a:t>
            </a:r>
          </a:p>
          <a:p>
            <a:r>
              <a:rPr lang="en-US" dirty="0"/>
              <a:t>Major Java IDEs: </a:t>
            </a:r>
            <a:r>
              <a:rPr lang="en-US" dirty="0">
                <a:hlinkClick r:id="rId2"/>
              </a:rPr>
              <a:t>Eclipse</a:t>
            </a:r>
            <a:r>
              <a:rPr lang="en-US" dirty="0"/>
              <a:t>, </a:t>
            </a:r>
            <a:r>
              <a:rPr lang="en-US" dirty="0">
                <a:hlinkClick r:id="rId3"/>
              </a:rPr>
              <a:t>NetBeans</a:t>
            </a:r>
            <a:r>
              <a:rPr lang="en-US" dirty="0"/>
              <a:t>, </a:t>
            </a:r>
            <a:r>
              <a:rPr lang="en-US" dirty="0">
                <a:hlinkClick r:id="rId4"/>
              </a:rPr>
              <a:t>IntelliJ IDEA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99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24ED3-93F4-427B-9B99-903DA827C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Eclipse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EB010-7EB5-42F9-8B54-44692EB79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343400"/>
          </a:xfrm>
        </p:spPr>
        <p:txBody>
          <a:bodyPr/>
          <a:lstStyle/>
          <a:p>
            <a:r>
              <a:rPr lang="en-US" dirty="0"/>
              <a:t>Create a Java project</a:t>
            </a:r>
          </a:p>
          <a:p>
            <a:pPr lvl="1"/>
            <a:r>
              <a:rPr lang="en-US" dirty="0"/>
              <a:t>Uncheck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Create module-info.java file</a:t>
            </a:r>
            <a:r>
              <a:rPr lang="en-US" dirty="0"/>
              <a:t> is there is such an option</a:t>
            </a:r>
          </a:p>
          <a:p>
            <a:r>
              <a:rPr lang="en-US" dirty="0"/>
              <a:t>Create a class</a:t>
            </a:r>
          </a:p>
          <a:p>
            <a:pPr lvl="1"/>
            <a:r>
              <a:rPr lang="en-US" dirty="0"/>
              <a:t>Check the option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public static void main(String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[])</a:t>
            </a:r>
          </a:p>
          <a:p>
            <a:r>
              <a:rPr lang="en-US" dirty="0">
                <a:cs typeface="Courier New" panose="02070309020205020404" pitchFamily="49" charset="0"/>
              </a:rPr>
              <a:t>Edit the source code</a:t>
            </a:r>
          </a:p>
          <a:p>
            <a:r>
              <a:rPr lang="en-US" dirty="0">
                <a:cs typeface="Courier New" panose="02070309020205020404" pitchFamily="49" charset="0"/>
              </a:rPr>
              <a:t>Run the program (i.e. class)</a:t>
            </a:r>
          </a:p>
        </p:txBody>
      </p:sp>
    </p:spTree>
    <p:extLst>
      <p:ext uri="{BB962C8B-B14F-4D97-AF65-F5344CB8AC3E}">
        <p14:creationId xmlns:p14="http://schemas.microsoft.com/office/powerpoint/2010/main" val="3391163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FECCA-3E7A-4385-A45E-529DF344D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Locate Files on Disk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D8C63-F070-4359-98C1-AE8CD347C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files are located under &lt;</a:t>
            </a:r>
            <a:r>
              <a:rPr lang="en-US" dirty="0" err="1"/>
              <a:t>workspace_folder</a:t>
            </a:r>
            <a:r>
              <a:rPr lang="en-US" dirty="0"/>
              <a:t>&gt;\&lt;</a:t>
            </a:r>
            <a:r>
              <a:rPr lang="en-US" dirty="0" err="1"/>
              <a:t>project_folder</a:t>
            </a:r>
            <a:r>
              <a:rPr lang="en-US" dirty="0"/>
              <a:t>&gt;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\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dirty="0"/>
              <a:t> for source code files (i.e. java files)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\bin</a:t>
            </a:r>
            <a:r>
              <a:rPr lang="en-US" dirty="0"/>
              <a:t> for bytecode files (i.e. class files)</a:t>
            </a:r>
          </a:p>
          <a:p>
            <a:r>
              <a:rPr lang="en-US" dirty="0"/>
              <a:t>Right click on a project and select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Properties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Resource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37176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4424</TotalTime>
  <Words>1389</Words>
  <Application>Microsoft Office PowerPoint</Application>
  <PresentationFormat>On-screen Show (4:3)</PresentationFormat>
  <Paragraphs>275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Courier New</vt:lpstr>
      <vt:lpstr>Tahoma</vt:lpstr>
      <vt:lpstr>Wingdings</vt:lpstr>
      <vt:lpstr>Blueprint</vt:lpstr>
      <vt:lpstr>CS2011 Introduction to Programming I Java Program Basics</vt:lpstr>
      <vt:lpstr>A Little Terminology First</vt:lpstr>
      <vt:lpstr>A Simple Java Program</vt:lpstr>
      <vt:lpstr>Development Process</vt:lpstr>
      <vt:lpstr>Tools Needed</vt:lpstr>
      <vt:lpstr>Individual Tools</vt:lpstr>
      <vt:lpstr>IDE</vt:lpstr>
      <vt:lpstr>Basic Eclipse Usage</vt:lpstr>
      <vt:lpstr>Locate Files on Disk</vt:lpstr>
      <vt:lpstr>About Packages …</vt:lpstr>
      <vt:lpstr>… About Packages</vt:lpstr>
      <vt:lpstr>Elements of a Java Program</vt:lpstr>
      <vt:lpstr>Class</vt:lpstr>
      <vt:lpstr>About Class</vt:lpstr>
      <vt:lpstr>Rules about Names in Java</vt:lpstr>
      <vt:lpstr>Conventions about Names in Java</vt:lpstr>
      <vt:lpstr>Method</vt:lpstr>
      <vt:lpstr>About Method</vt:lpstr>
      <vt:lpstr>About main() method</vt:lpstr>
      <vt:lpstr>Statement</vt:lpstr>
      <vt:lpstr>About Statements</vt:lpstr>
      <vt:lpstr>Print to Console</vt:lpstr>
      <vt:lpstr>Examples of Values in Java</vt:lpstr>
      <vt:lpstr>Expression</vt:lpstr>
      <vt:lpstr>Comment</vt:lpstr>
      <vt:lpstr>About Comments</vt:lpstr>
      <vt:lpstr>// and /* */</vt:lpstr>
      <vt:lpstr>A Few More Examples</vt:lpstr>
      <vt:lpstr>More on Using Eclipse</vt:lpstr>
      <vt:lpstr>View and Perspective</vt:lpstr>
      <vt:lpstr>Format Source Code</vt:lpstr>
      <vt:lpstr>Program Structure: The Big Picture</vt:lpstr>
      <vt:lpstr>Programming Errors</vt:lpstr>
      <vt:lpstr>Syntax Errors</vt:lpstr>
      <vt:lpstr>Runtime Errors</vt:lpstr>
      <vt:lpstr>Logical Errors</vt:lpstr>
      <vt:lpstr>Readings</vt:lpstr>
    </vt:vector>
  </TitlesOfParts>
  <Company>University of California, Santa Barbara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 Java Programming Basic Language Features</dc:title>
  <dc:creator>cysun</dc:creator>
  <cp:lastModifiedBy>cysun</cp:lastModifiedBy>
  <cp:revision>298</cp:revision>
  <cp:lastPrinted>1601-01-01T00:00:00Z</cp:lastPrinted>
  <dcterms:created xsi:type="dcterms:W3CDTF">2003-06-24T23:22:57Z</dcterms:created>
  <dcterms:modified xsi:type="dcterms:W3CDTF">2018-09-03T23:07:16Z</dcterms:modified>
</cp:coreProperties>
</file>