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9"/>
  </p:handoutMasterIdLst>
  <p:sldIdLst>
    <p:sldId id="256" r:id="rId2"/>
    <p:sldId id="300" r:id="rId3"/>
    <p:sldId id="303" r:id="rId4"/>
    <p:sldId id="301" r:id="rId5"/>
    <p:sldId id="302" r:id="rId6"/>
    <p:sldId id="304" r:id="rId7"/>
    <p:sldId id="305" r:id="rId8"/>
    <p:sldId id="306" r:id="rId9"/>
    <p:sldId id="352" r:id="rId10"/>
    <p:sldId id="359" r:id="rId11"/>
    <p:sldId id="360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2" r:id="rId26"/>
    <p:sldId id="323" r:id="rId27"/>
    <p:sldId id="324" r:id="rId28"/>
    <p:sldId id="320" r:id="rId29"/>
    <p:sldId id="326" r:id="rId30"/>
    <p:sldId id="351" r:id="rId31"/>
    <p:sldId id="327" r:id="rId32"/>
    <p:sldId id="325" r:id="rId33"/>
    <p:sldId id="353" r:id="rId34"/>
    <p:sldId id="354" r:id="rId35"/>
    <p:sldId id="355" r:id="rId36"/>
    <p:sldId id="356" r:id="rId37"/>
    <p:sldId id="357" r:id="rId3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5628" autoAdjust="0"/>
  </p:normalViewPr>
  <p:slideViewPr>
    <p:cSldViewPr>
      <p:cViewPr varScale="1">
        <p:scale>
          <a:sx n="109" d="100"/>
          <a:sy n="109" d="100"/>
        </p:scale>
        <p:origin x="7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overview/codeconventions-135099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visualstudio.com/" TargetMode="External"/><Relationship Id="rId2" Type="http://schemas.openxmlformats.org/officeDocument/2006/relationships/hyperlink" Target="https://notepad-plus-plu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blimetext.com/" TargetMode="External"/><Relationship Id="rId4" Type="http://schemas.openxmlformats.org/officeDocument/2006/relationships/hyperlink" Target="https://atom.i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tbeans.org/" TargetMode="External"/><Relationship Id="rId2" Type="http://schemas.openxmlformats.org/officeDocument/2006/relationships/hyperlink" Target="http://www.eclips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etbrains.com/idea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Java </a:t>
            </a:r>
            <a:r>
              <a:rPr lang="en-US" altLang="en-US" sz="2400"/>
              <a:t>Program Basics</a:t>
            </a:r>
            <a:endParaRPr lang="en-US" altLang="en-US" sz="2400" dirty="0"/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C6BA5-54BA-D641-90B4-3BD30627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Packages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A318-D69F-5F4A-B9C4-44F804FC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Packages help organizing classes in a 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07E5E-D163-404A-BDF9-B3B52863C4BB}"/>
              </a:ext>
            </a:extLst>
          </p:cNvPr>
          <p:cNvSpPr txBox="1"/>
          <p:nvPr/>
        </p:nvSpPr>
        <p:spPr>
          <a:xfrm>
            <a:off x="1235172" y="3352800"/>
            <a:ext cx="2326278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/>
              <a:t>Class</a:t>
            </a:r>
          </a:p>
          <a:p>
            <a:pPr algn="ctr"/>
            <a:r>
              <a:rPr lang="en-US" dirty="0"/>
              <a:t>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Welcome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8373A-DDFD-E842-BCE3-A14D17E38F96}"/>
              </a:ext>
            </a:extLst>
          </p:cNvPr>
          <p:cNvSpPr txBox="1"/>
          <p:nvPr/>
        </p:nvSpPr>
        <p:spPr>
          <a:xfrm>
            <a:off x="5085450" y="3352800"/>
            <a:ext cx="324800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/>
              <a:t>File</a:t>
            </a:r>
          </a:p>
          <a:p>
            <a:pPr algn="ctr"/>
            <a:r>
              <a:rPr lang="en-US" dirty="0"/>
              <a:t>(e.g.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Welcome.java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F5DBD4-6289-854E-8C23-A4BE7ED6A9E1}"/>
              </a:ext>
            </a:extLst>
          </p:cNvPr>
          <p:cNvSpPr txBox="1"/>
          <p:nvPr/>
        </p:nvSpPr>
        <p:spPr>
          <a:xfrm>
            <a:off x="1143000" y="4648200"/>
            <a:ext cx="251062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2"/>
                </a:solidFill>
              </a:rPr>
              <a:t>Package</a:t>
            </a:r>
          </a:p>
          <a:p>
            <a:pPr algn="ctr"/>
            <a:r>
              <a:rPr lang="en-US" dirty="0"/>
              <a:t>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lecture1</a:t>
            </a:r>
            <a:r>
              <a:rPr lang="en-US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D74EB7-5491-8044-A4B2-E8067689030C}"/>
              </a:ext>
            </a:extLst>
          </p:cNvPr>
          <p:cNvSpPr txBox="1"/>
          <p:nvPr/>
        </p:nvSpPr>
        <p:spPr>
          <a:xfrm>
            <a:off x="5361969" y="4648200"/>
            <a:ext cx="2694969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/>
              <a:t>Folder</a:t>
            </a:r>
          </a:p>
          <a:p>
            <a:pPr algn="ctr"/>
            <a:r>
              <a:rPr lang="en-US" dirty="0"/>
              <a:t>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\lecture1</a:t>
            </a:r>
            <a:r>
              <a:rPr lang="en-US" dirty="0"/>
              <a:t>)</a:t>
            </a:r>
          </a:p>
        </p:txBody>
      </p:sp>
      <p:sp>
        <p:nvSpPr>
          <p:cNvPr id="8" name="Left-Right Arrow 7">
            <a:extLst>
              <a:ext uri="{FF2B5EF4-FFF2-40B4-BE49-F238E27FC236}">
                <a16:creationId xmlns:a16="http://schemas.microsoft.com/office/drawing/2014/main" id="{A926F591-C7DA-3C42-AC8D-8C0D71625955}"/>
              </a:ext>
            </a:extLst>
          </p:cNvPr>
          <p:cNvSpPr/>
          <p:nvPr/>
        </p:nvSpPr>
        <p:spPr bwMode="auto">
          <a:xfrm>
            <a:off x="4094850" y="3503940"/>
            <a:ext cx="914400" cy="364385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AC81DE92-4AEB-8345-BCDD-91F3A7F606A0}"/>
              </a:ext>
            </a:extLst>
          </p:cNvPr>
          <p:cNvSpPr/>
          <p:nvPr/>
        </p:nvSpPr>
        <p:spPr bwMode="auto">
          <a:xfrm>
            <a:off x="4094850" y="4769548"/>
            <a:ext cx="914400" cy="364385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0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FCA0-4455-C246-BD2C-54FC6EB4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About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E41-4086-864C-9EC6-F16191A2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Just like a folder, a package may contain other packages, e.g.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DA0578-E99B-1441-83AB-355253E5963A}"/>
              </a:ext>
            </a:extLst>
          </p:cNvPr>
          <p:cNvSpPr txBox="1"/>
          <p:nvPr/>
        </p:nvSpPr>
        <p:spPr>
          <a:xfrm>
            <a:off x="1177263" y="3377625"/>
            <a:ext cx="1851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Packages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41AF6-F562-124A-B304-602B5C237FE1}"/>
              </a:ext>
            </a:extLst>
          </p:cNvPr>
          <p:cNvSpPr txBox="1"/>
          <p:nvPr/>
        </p:nvSpPr>
        <p:spPr>
          <a:xfrm>
            <a:off x="4987263" y="3377625"/>
            <a:ext cx="1481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Folders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578C93-461E-B743-9EC4-0F9466D1E680}"/>
              </a:ext>
            </a:extLst>
          </p:cNvPr>
          <p:cNvSpPr txBox="1"/>
          <p:nvPr/>
        </p:nvSpPr>
        <p:spPr>
          <a:xfrm>
            <a:off x="1177263" y="4254420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chapter1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4C6653-522D-F24C-B2A7-04AFD235A301}"/>
              </a:ext>
            </a:extLst>
          </p:cNvPr>
          <p:cNvSpPr txBox="1"/>
          <p:nvPr/>
        </p:nvSpPr>
        <p:spPr>
          <a:xfrm>
            <a:off x="1177263" y="4953000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chapter1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lecture1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29368-D038-4B4A-BD36-4B85ED36A813}"/>
              </a:ext>
            </a:extLst>
          </p:cNvPr>
          <p:cNvSpPr txBox="1"/>
          <p:nvPr/>
        </p:nvSpPr>
        <p:spPr>
          <a:xfrm>
            <a:off x="4987263" y="4254420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chapter1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15CBA-2C95-664D-959E-CBBE760E0DB6}"/>
              </a:ext>
            </a:extLst>
          </p:cNvPr>
          <p:cNvSpPr txBox="1"/>
          <p:nvPr/>
        </p:nvSpPr>
        <p:spPr>
          <a:xfrm>
            <a:off x="4987263" y="4953000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chapter1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lecture1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B7A87B-029E-5046-BF08-87989C712812}"/>
              </a:ext>
            </a:extLst>
          </p:cNvPr>
          <p:cNvSpPr txBox="1"/>
          <p:nvPr/>
        </p:nvSpPr>
        <p:spPr>
          <a:xfrm>
            <a:off x="914400" y="5715000"/>
            <a:ext cx="777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Package hierarchy must match folder hierarchy on disk</a:t>
            </a:r>
          </a:p>
        </p:txBody>
      </p:sp>
    </p:spTree>
    <p:extLst>
      <p:ext uri="{BB962C8B-B14F-4D97-AF65-F5344CB8AC3E}">
        <p14:creationId xmlns:p14="http://schemas.microsoft.com/office/powerpoint/2010/main" val="727260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 Java 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371600" y="2047994"/>
            <a:ext cx="6629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public class Welcome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{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    public static void main( String </a:t>
            </a:r>
            <a:r>
              <a:rPr lang="en-US" altLang="en-US" dirty="0" err="1"/>
              <a:t>args</a:t>
            </a:r>
            <a:r>
              <a:rPr lang="en-US" altLang="en-US" dirty="0"/>
              <a:t>[] 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{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// Display a message on the console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("Welcome to Java!");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}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8AC212-3C2C-4314-AF6C-8E11EA221A2F}"/>
              </a:ext>
            </a:extLst>
          </p:cNvPr>
          <p:cNvSpPr/>
          <p:nvPr/>
        </p:nvSpPr>
        <p:spPr bwMode="auto">
          <a:xfrm>
            <a:off x="914400" y="1828800"/>
            <a:ext cx="7620000" cy="449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335995-70B8-4996-A76D-1E2CCAF75C11}"/>
              </a:ext>
            </a:extLst>
          </p:cNvPr>
          <p:cNvSpPr/>
          <p:nvPr/>
        </p:nvSpPr>
        <p:spPr bwMode="auto">
          <a:xfrm>
            <a:off x="1143000" y="1981200"/>
            <a:ext cx="7086600" cy="609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7DE66-E7E1-4638-ABD3-96F045C92B1A}"/>
              </a:ext>
            </a:extLst>
          </p:cNvPr>
          <p:cNvSpPr/>
          <p:nvPr/>
        </p:nvSpPr>
        <p:spPr bwMode="auto">
          <a:xfrm>
            <a:off x="1143000" y="2654188"/>
            <a:ext cx="7086600" cy="344181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371600" y="2047994"/>
            <a:ext cx="6629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public class Welcome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{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    public static void main( String </a:t>
            </a:r>
            <a:r>
              <a:rPr lang="en-US" altLang="en-US" dirty="0" err="1"/>
              <a:t>args</a:t>
            </a:r>
            <a:r>
              <a:rPr lang="en-US" altLang="en-US" dirty="0"/>
              <a:t>[] 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{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// Display a message on the console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("Welcome to Java!");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}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}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AE7304-02DA-4876-998C-9AD805BE529F}"/>
              </a:ext>
            </a:extLst>
          </p:cNvPr>
          <p:cNvSpPr txBox="1"/>
          <p:nvPr/>
        </p:nvSpPr>
        <p:spPr>
          <a:xfrm>
            <a:off x="5986616" y="2031944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Class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6CE1C5-BCC1-4821-84E3-8CB436A3B2A1}"/>
              </a:ext>
            </a:extLst>
          </p:cNvPr>
          <p:cNvSpPr txBox="1"/>
          <p:nvPr/>
        </p:nvSpPr>
        <p:spPr>
          <a:xfrm>
            <a:off x="6172200" y="5486400"/>
            <a:ext cx="184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Class Body</a:t>
            </a:r>
          </a:p>
        </p:txBody>
      </p:sp>
    </p:spTree>
    <p:extLst>
      <p:ext uri="{BB962C8B-B14F-4D97-AF65-F5344CB8AC3E}">
        <p14:creationId xmlns:p14="http://schemas.microsoft.com/office/powerpoint/2010/main" val="403459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AEC41-8166-4684-A1F4-628BCAFE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AAB2E-0DAA-447B-BA01-2BE88CC90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header (a.k.a. class declaration)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 modifier; all classes will be public in this semester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: required keyword to identify the beginning of a class</a:t>
            </a:r>
          </a:p>
          <a:p>
            <a:pPr lvl="1"/>
            <a:r>
              <a:rPr lang="en-US" dirty="0"/>
              <a:t>Class name: </a:t>
            </a:r>
            <a:r>
              <a:rPr lang="en-US" i="1" dirty="0"/>
              <a:t>must be the same as the file name</a:t>
            </a:r>
          </a:p>
          <a:p>
            <a:r>
              <a:rPr lang="en-US" dirty="0"/>
              <a:t>Class body: enclosed in a pair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74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00C7-0E8C-4ACC-A395-AA37C0D14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about Names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9DEB8-12A4-47B2-864E-39B2D1B7A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(i.e. class names, method names, variables name etc.) consists of letters, digits,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/>
              <a:t> and _</a:t>
            </a:r>
          </a:p>
          <a:p>
            <a:r>
              <a:rPr lang="en-US" dirty="0"/>
              <a:t>Names are case-sensitive</a:t>
            </a:r>
          </a:p>
          <a:p>
            <a:r>
              <a:rPr lang="en-US" dirty="0"/>
              <a:t>Names cannot start with a digit</a:t>
            </a:r>
          </a:p>
          <a:p>
            <a:r>
              <a:rPr lang="en-US" dirty="0"/>
              <a:t>Names cannot conflict with any language keyword/symbol</a:t>
            </a:r>
          </a:p>
        </p:txBody>
      </p:sp>
    </p:spTree>
    <p:extLst>
      <p:ext uri="{BB962C8B-B14F-4D97-AF65-F5344CB8AC3E}">
        <p14:creationId xmlns:p14="http://schemas.microsoft.com/office/powerpoint/2010/main" val="1683404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3C7B2-6B91-4099-84A2-E3C93758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Conventions about Names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97EB9-DD1E-431D-BD4C-EE1DF0540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r>
              <a:rPr lang="en-US" dirty="0"/>
              <a:t>Class names start with an uppercase letter</a:t>
            </a:r>
          </a:p>
          <a:p>
            <a:r>
              <a:rPr lang="en-US" dirty="0"/>
              <a:t>Variable and method names start with a lowercase letter</a:t>
            </a:r>
          </a:p>
          <a:p>
            <a:r>
              <a:rPr lang="en-US" dirty="0"/>
              <a:t>Multiple words in a name is concatenated in Camel Case, 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MyFirstClass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myFirstMethod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More on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Java naming conventions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12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8AC212-3C2C-4314-AF6C-8E11EA221A2F}"/>
              </a:ext>
            </a:extLst>
          </p:cNvPr>
          <p:cNvSpPr/>
          <p:nvPr/>
        </p:nvSpPr>
        <p:spPr bwMode="auto">
          <a:xfrm>
            <a:off x="914400" y="2971800"/>
            <a:ext cx="7620000" cy="2590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335995-70B8-4996-A76D-1E2CCAF75C11}"/>
              </a:ext>
            </a:extLst>
          </p:cNvPr>
          <p:cNvSpPr/>
          <p:nvPr/>
        </p:nvSpPr>
        <p:spPr bwMode="auto">
          <a:xfrm>
            <a:off x="1143000" y="2971800"/>
            <a:ext cx="7086600" cy="6096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7DE66-E7E1-4638-ABD3-96F045C92B1A}"/>
              </a:ext>
            </a:extLst>
          </p:cNvPr>
          <p:cNvSpPr/>
          <p:nvPr/>
        </p:nvSpPr>
        <p:spPr bwMode="auto">
          <a:xfrm>
            <a:off x="1143000" y="3657600"/>
            <a:ext cx="7086600" cy="19050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371600" y="2047994"/>
            <a:ext cx="6629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public class Welcome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{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    public static void main( String </a:t>
            </a:r>
            <a:r>
              <a:rPr lang="en-US" altLang="en-US" dirty="0" err="1"/>
              <a:t>args</a:t>
            </a:r>
            <a:r>
              <a:rPr lang="en-US" altLang="en-US" dirty="0"/>
              <a:t>[] 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{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// Display a message on the console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("Welcome to Java!");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}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}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AE7304-02DA-4876-998C-9AD805BE529F}"/>
              </a:ext>
            </a:extLst>
          </p:cNvPr>
          <p:cNvSpPr txBox="1"/>
          <p:nvPr/>
        </p:nvSpPr>
        <p:spPr>
          <a:xfrm>
            <a:off x="5729313" y="2210038"/>
            <a:ext cx="255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Method Header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6CE1C5-BCC1-4821-84E3-8CB436A3B2A1}"/>
              </a:ext>
            </a:extLst>
          </p:cNvPr>
          <p:cNvSpPr txBox="1"/>
          <p:nvPr/>
        </p:nvSpPr>
        <p:spPr>
          <a:xfrm>
            <a:off x="6090992" y="5941367"/>
            <a:ext cx="2215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Method Body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A843EDF-238A-497B-A790-0A567E5B74E3}"/>
              </a:ext>
            </a:extLst>
          </p:cNvPr>
          <p:cNvCxnSpPr/>
          <p:nvPr/>
        </p:nvCxnSpPr>
        <p:spPr bwMode="auto">
          <a:xfrm>
            <a:off x="7006265" y="2671703"/>
            <a:ext cx="0" cy="3000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14603A-BE5F-4D8A-97EC-CCB02A5F6FAF}"/>
              </a:ext>
            </a:extLst>
          </p:cNvPr>
          <p:cNvCxnSpPr/>
          <p:nvPr/>
        </p:nvCxnSpPr>
        <p:spPr bwMode="auto">
          <a:xfrm flipV="1">
            <a:off x="7198827" y="5562600"/>
            <a:ext cx="0" cy="378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1345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EBD6-20C1-4598-970C-40E750516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F9068-6490-48C6-934D-79B045C0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: keywords whose meaning will be explained in the future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: method name</a:t>
            </a:r>
          </a:p>
          <a:p>
            <a:pPr lvl="1"/>
            <a:r>
              <a:rPr lang="en-US" i="1" dirty="0"/>
              <a:t>Arguments</a:t>
            </a:r>
            <a:r>
              <a:rPr lang="en-US" dirty="0"/>
              <a:t>: enclosed in a pair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 Method body: enclosed in a pair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</p:txBody>
      </p:sp>
    </p:spTree>
    <p:extLst>
      <p:ext uri="{BB962C8B-B14F-4D97-AF65-F5344CB8AC3E}">
        <p14:creationId xmlns:p14="http://schemas.microsoft.com/office/powerpoint/2010/main" val="1541533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2C2E-BC99-47E4-922F-26F02B42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DBC3-8FC2-49A9-A6EC-80565B31C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819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entry point</a:t>
            </a:r>
            <a:r>
              <a:rPr lang="en-US" dirty="0"/>
              <a:t> of a Java program – a Java program must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method in order to run</a:t>
            </a:r>
          </a:p>
          <a:p>
            <a:r>
              <a:rPr lang="en-US" dirty="0"/>
              <a:t>The header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method is always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96D6C1-2F67-4AE4-AB82-C42A19D491EA}"/>
              </a:ext>
            </a:extLst>
          </p:cNvPr>
          <p:cNvSpPr txBox="1"/>
          <p:nvPr/>
        </p:nvSpPr>
        <p:spPr>
          <a:xfrm>
            <a:off x="1219200" y="4796135"/>
            <a:ext cx="7005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C7DA-9035-4CCD-A3F5-F75D6D6B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Terminology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2D290-F341-4D1C-9E35-AED3938A76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File hierarchy</a:t>
            </a:r>
          </a:p>
          <a:p>
            <a:r>
              <a:rPr lang="en-US" dirty="0"/>
              <a:t>Folder, a.k.a. directory</a:t>
            </a:r>
          </a:p>
          <a:p>
            <a:r>
              <a:rPr lang="en-US" dirty="0"/>
              <a:t>File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Extension</a:t>
            </a:r>
          </a:p>
          <a:p>
            <a:pPr lvl="1"/>
            <a:r>
              <a:rPr lang="en-US" dirty="0"/>
              <a:t>Path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FE30C-CCF7-441A-83B7-817171EEEA67}"/>
              </a:ext>
            </a:extLst>
          </p:cNvPr>
          <p:cNvSpPr txBox="1"/>
          <p:nvPr/>
        </p:nvSpPr>
        <p:spPr>
          <a:xfrm>
            <a:off x="6151384" y="1828800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492DE-4E1C-4BAD-822C-57A4E7AC1AB9}"/>
              </a:ext>
            </a:extLst>
          </p:cNvPr>
          <p:cNvSpPr txBox="1"/>
          <p:nvPr/>
        </p:nvSpPr>
        <p:spPr>
          <a:xfrm>
            <a:off x="4876800" y="2924908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\Users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1AEC5-203C-4B77-9E62-5790FF35E037}"/>
              </a:ext>
            </a:extLst>
          </p:cNvPr>
          <p:cNvSpPr txBox="1"/>
          <p:nvPr/>
        </p:nvSpPr>
        <p:spPr>
          <a:xfrm>
            <a:off x="6588458" y="2924908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\Java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B6043E-1E68-4F3C-8DD5-4493103F3913}"/>
              </a:ext>
            </a:extLst>
          </p:cNvPr>
          <p:cNvSpPr txBox="1"/>
          <p:nvPr/>
        </p:nvSpPr>
        <p:spPr>
          <a:xfrm>
            <a:off x="6588458" y="404306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\jdk-10.0.2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93231-280B-4F14-A16E-BBC789C9780F}"/>
              </a:ext>
            </a:extLst>
          </p:cNvPr>
          <p:cNvSpPr txBox="1"/>
          <p:nvPr/>
        </p:nvSpPr>
        <p:spPr>
          <a:xfrm>
            <a:off x="6588458" y="512172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\bin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D775DD-6DEF-4ED7-98AE-9309DC00386A}"/>
              </a:ext>
            </a:extLst>
          </p:cNvPr>
          <p:cNvSpPr txBox="1"/>
          <p:nvPr/>
        </p:nvSpPr>
        <p:spPr>
          <a:xfrm>
            <a:off x="6588458" y="6076881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java.exe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98E3A5-8344-4C43-92DE-B52CA2E30A56}"/>
              </a:ext>
            </a:extLst>
          </p:cNvPr>
          <p:cNvCxnSpPr>
            <a:cxnSpLocks/>
          </p:cNvCxnSpPr>
          <p:nvPr/>
        </p:nvCxnSpPr>
        <p:spPr bwMode="auto">
          <a:xfrm flipH="1">
            <a:off x="5791200" y="2290465"/>
            <a:ext cx="360184" cy="5590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E7A236A-60FF-4BD1-BE19-5F528B752AAE}"/>
              </a:ext>
            </a:extLst>
          </p:cNvPr>
          <p:cNvCxnSpPr/>
          <p:nvPr/>
        </p:nvCxnSpPr>
        <p:spPr bwMode="auto">
          <a:xfrm>
            <a:off x="6588458" y="2290465"/>
            <a:ext cx="345742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0CAF1BB-0BCE-4B0B-9FB5-D34145830924}"/>
              </a:ext>
            </a:extLst>
          </p:cNvPr>
          <p:cNvCxnSpPr/>
          <p:nvPr/>
        </p:nvCxnSpPr>
        <p:spPr bwMode="auto">
          <a:xfrm>
            <a:off x="7315200" y="3433465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F591FE-528B-4D84-BD8B-2D823B6CFDD8}"/>
              </a:ext>
            </a:extLst>
          </p:cNvPr>
          <p:cNvCxnSpPr/>
          <p:nvPr/>
        </p:nvCxnSpPr>
        <p:spPr bwMode="auto">
          <a:xfrm>
            <a:off x="7315200" y="4588325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61E7902-44AC-4E23-8059-95C5D6CCC462}"/>
              </a:ext>
            </a:extLst>
          </p:cNvPr>
          <p:cNvCxnSpPr/>
          <p:nvPr/>
        </p:nvCxnSpPr>
        <p:spPr bwMode="auto">
          <a:xfrm>
            <a:off x="7315200" y="5638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62912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8AC212-3C2C-4314-AF6C-8E11EA221A2F}"/>
              </a:ext>
            </a:extLst>
          </p:cNvPr>
          <p:cNvSpPr/>
          <p:nvPr/>
        </p:nvSpPr>
        <p:spPr bwMode="auto">
          <a:xfrm>
            <a:off x="914400" y="4572000"/>
            <a:ext cx="7620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371600" y="2047994"/>
            <a:ext cx="6629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public class Welcome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{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    public static void main( String </a:t>
            </a:r>
            <a:r>
              <a:rPr lang="en-US" altLang="en-US" dirty="0" err="1"/>
              <a:t>args</a:t>
            </a:r>
            <a:r>
              <a:rPr lang="en-US" altLang="en-US" dirty="0"/>
              <a:t>[] 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{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// Display a message on the console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("Welcome to Java!");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}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}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6CE1C5-BCC1-4821-84E3-8CB436A3B2A1}"/>
              </a:ext>
            </a:extLst>
          </p:cNvPr>
          <p:cNvSpPr txBox="1"/>
          <p:nvPr/>
        </p:nvSpPr>
        <p:spPr>
          <a:xfrm>
            <a:off x="6271898" y="5484167"/>
            <a:ext cx="180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Statement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14603A-BE5F-4D8A-97EC-CCB02A5F6FAF}"/>
              </a:ext>
            </a:extLst>
          </p:cNvPr>
          <p:cNvCxnSpPr/>
          <p:nvPr/>
        </p:nvCxnSpPr>
        <p:spPr bwMode="auto">
          <a:xfrm flipV="1">
            <a:off x="7162800" y="5105400"/>
            <a:ext cx="0" cy="3787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27766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BA0F-3D09-4E69-9B54-A945F6A65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335F-3263-4ACA-B373-E1A87DA7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"Sentences" in a programming language</a:t>
            </a:r>
          </a:p>
          <a:p>
            <a:r>
              <a:rPr lang="en-US" dirty="0"/>
              <a:t>Generally ends with a semicolon</a:t>
            </a:r>
          </a:p>
          <a:p>
            <a:r>
              <a:rPr lang="en-US" dirty="0"/>
              <a:t>May contain other statements</a:t>
            </a:r>
          </a:p>
        </p:txBody>
      </p:sp>
    </p:spTree>
    <p:extLst>
      <p:ext uri="{BB962C8B-B14F-4D97-AF65-F5344CB8AC3E}">
        <p14:creationId xmlns:p14="http://schemas.microsoft.com/office/powerpoint/2010/main" val="1672758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to Console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371600" y="2047994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 err="1"/>
              <a:t>System.out.println</a:t>
            </a:r>
            <a:r>
              <a:rPr lang="en-US" altLang="en-US" dirty="0"/>
              <a:t>( "Welcome to Java!" );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721513-8584-44EE-BA37-79B68560341C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667000"/>
            <a:ext cx="2514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F5DCB4-920C-4DF0-9948-7C220699E55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43200" y="2667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AA06860-4F19-41BF-9AD1-E636F6E1B481}"/>
              </a:ext>
            </a:extLst>
          </p:cNvPr>
          <p:cNvSpPr txBox="1"/>
          <p:nvPr/>
        </p:nvSpPr>
        <p:spPr>
          <a:xfrm>
            <a:off x="914400" y="3200400"/>
            <a:ext cx="3704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method that displays its</a:t>
            </a:r>
          </a:p>
          <a:p>
            <a:r>
              <a:rPr lang="en-US" dirty="0"/>
              <a:t>argument on console in</a:t>
            </a:r>
          </a:p>
          <a:p>
            <a:r>
              <a:rPr lang="en-US" dirty="0"/>
              <a:t>a single line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2EA111-ECFE-4EDC-B724-CA8B89AD9BAB}"/>
              </a:ext>
            </a:extLst>
          </p:cNvPr>
          <p:cNvCxnSpPr>
            <a:cxnSpLocks/>
          </p:cNvCxnSpPr>
          <p:nvPr/>
        </p:nvCxnSpPr>
        <p:spPr bwMode="auto">
          <a:xfrm>
            <a:off x="4191000" y="2667000"/>
            <a:ext cx="2514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C9EA53-4991-4FF8-911F-83B7D5188B3E}"/>
              </a:ext>
            </a:extLst>
          </p:cNvPr>
          <p:cNvCxnSpPr>
            <a:cxnSpLocks/>
          </p:cNvCxnSpPr>
          <p:nvPr/>
        </p:nvCxnSpPr>
        <p:spPr bwMode="auto">
          <a:xfrm flipV="1">
            <a:off x="5486400" y="2667000"/>
            <a:ext cx="0" cy="1905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A7EA97C-E948-4D9A-8092-3BC8DE3F4228}"/>
              </a:ext>
            </a:extLst>
          </p:cNvPr>
          <p:cNvSpPr txBox="1"/>
          <p:nvPr/>
        </p:nvSpPr>
        <p:spPr>
          <a:xfrm>
            <a:off x="3733800" y="4629805"/>
            <a:ext cx="353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Argument of the method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2D8030-17DF-4A4D-A11F-76D430642510}"/>
              </a:ext>
            </a:extLst>
          </p:cNvPr>
          <p:cNvSpPr txBox="1"/>
          <p:nvPr/>
        </p:nvSpPr>
        <p:spPr>
          <a:xfrm>
            <a:off x="609600" y="5486400"/>
            <a:ext cx="8253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argument of a method can be a </a:t>
            </a:r>
            <a:r>
              <a:rPr lang="en-US" i="1" dirty="0">
                <a:solidFill>
                  <a:schemeClr val="tx2"/>
                </a:solidFill>
              </a:rPr>
              <a:t>value</a:t>
            </a:r>
            <a:r>
              <a:rPr lang="en-US" i="1" dirty="0"/>
              <a:t> or an </a:t>
            </a:r>
            <a:r>
              <a:rPr lang="en-US" i="1" dirty="0">
                <a:solidFill>
                  <a:schemeClr val="tx2"/>
                </a:solidFill>
              </a:rPr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1990806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77E2-0076-408D-B286-494FDF48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Values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D67B5-ACE5-465B-A080-DCAFD92C5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i="1" dirty="0"/>
              <a:t>Values</a:t>
            </a:r>
            <a:r>
              <a:rPr lang="en-US" dirty="0"/>
              <a:t> in a programming language are also known as </a:t>
            </a:r>
            <a:r>
              <a:rPr lang="en-US" i="1" dirty="0"/>
              <a:t>literals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4A5169-4BF8-4A86-ACB6-5E59C2682987}"/>
              </a:ext>
            </a:extLst>
          </p:cNvPr>
          <p:cNvSpPr txBox="1"/>
          <p:nvPr/>
        </p:nvSpPr>
        <p:spPr>
          <a:xfrm>
            <a:off x="1219200" y="324338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"Welcome to Java!"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863EB7-AE5B-4B41-B1D9-3504D1489471}"/>
              </a:ext>
            </a:extLst>
          </p:cNvPr>
          <p:cNvSpPr txBox="1"/>
          <p:nvPr/>
        </p:nvSpPr>
        <p:spPr>
          <a:xfrm>
            <a:off x="1219200" y="3768695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"Computer Science"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C5108-4B0A-4815-AF19-C9B2ABC2A981}"/>
              </a:ext>
            </a:extLst>
          </p:cNvPr>
          <p:cNvSpPr txBox="1"/>
          <p:nvPr/>
        </p:nvSpPr>
        <p:spPr>
          <a:xfrm>
            <a:off x="3984380" y="4404809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2359E-A389-4678-8E28-E3C62850A50B}"/>
              </a:ext>
            </a:extLst>
          </p:cNvPr>
          <p:cNvSpPr txBox="1"/>
          <p:nvPr/>
        </p:nvSpPr>
        <p:spPr>
          <a:xfrm>
            <a:off x="3800035" y="493011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20.4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8DA0B9-F30D-4728-99A5-2A07037E4404}"/>
              </a:ext>
            </a:extLst>
          </p:cNvPr>
          <p:cNvSpPr txBox="1"/>
          <p:nvPr/>
        </p:nvSpPr>
        <p:spPr>
          <a:xfrm>
            <a:off x="3800035" y="556622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EF328C-25B3-4AC7-AD43-A8FF5DC2AC53}"/>
              </a:ext>
            </a:extLst>
          </p:cNvPr>
          <p:cNvSpPr txBox="1"/>
          <p:nvPr/>
        </p:nvSpPr>
        <p:spPr>
          <a:xfrm>
            <a:off x="3615689" y="609153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016FEEF6-C24B-4DE8-A012-CAABDC5AF648}"/>
              </a:ext>
            </a:extLst>
          </p:cNvPr>
          <p:cNvSpPr/>
          <p:nvPr/>
        </p:nvSpPr>
        <p:spPr bwMode="auto">
          <a:xfrm>
            <a:off x="4818662" y="3329915"/>
            <a:ext cx="228600" cy="838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10CE1639-D81E-43C2-BCA3-3F3B8D1818C3}"/>
              </a:ext>
            </a:extLst>
          </p:cNvPr>
          <p:cNvSpPr/>
          <p:nvPr/>
        </p:nvSpPr>
        <p:spPr bwMode="auto">
          <a:xfrm>
            <a:off x="4818662" y="4447374"/>
            <a:ext cx="228600" cy="838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9F631A2E-D7F9-41E6-9334-CB02BE0A4A26}"/>
              </a:ext>
            </a:extLst>
          </p:cNvPr>
          <p:cNvSpPr/>
          <p:nvPr/>
        </p:nvSpPr>
        <p:spPr bwMode="auto">
          <a:xfrm>
            <a:off x="4818662" y="5715000"/>
            <a:ext cx="228600" cy="838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BEB0C-AF94-4D3B-9492-A8F175685025}"/>
              </a:ext>
            </a:extLst>
          </p:cNvPr>
          <p:cNvSpPr txBox="1"/>
          <p:nvPr/>
        </p:nvSpPr>
        <p:spPr>
          <a:xfrm>
            <a:off x="5275862" y="3518182"/>
            <a:ext cx="1929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60CE68-E0F0-4B8E-8C44-4C4BDD119363}"/>
              </a:ext>
            </a:extLst>
          </p:cNvPr>
          <p:cNvSpPr txBox="1"/>
          <p:nvPr/>
        </p:nvSpPr>
        <p:spPr>
          <a:xfrm>
            <a:off x="5275862" y="4647364"/>
            <a:ext cx="248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Numerical values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5AC15C-8C70-41CD-BAA6-DC913A22F481}"/>
              </a:ext>
            </a:extLst>
          </p:cNvPr>
          <p:cNvSpPr txBox="1"/>
          <p:nvPr/>
        </p:nvSpPr>
        <p:spPr>
          <a:xfrm>
            <a:off x="5275862" y="5903267"/>
            <a:ext cx="2214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Boolean values</a:t>
            </a:r>
          </a:p>
        </p:txBody>
      </p:sp>
    </p:spTree>
    <p:extLst>
      <p:ext uri="{BB962C8B-B14F-4D97-AF65-F5344CB8AC3E}">
        <p14:creationId xmlns:p14="http://schemas.microsoft.com/office/powerpoint/2010/main" val="1363331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5C3B-7253-4D3E-88E5-C2F76FDE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2E53-FB2F-45E0-B87C-803EACC9D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209800"/>
          </a:xfrm>
        </p:spPr>
        <p:txBody>
          <a:bodyPr/>
          <a:lstStyle/>
          <a:p>
            <a:r>
              <a:rPr lang="en-US" dirty="0"/>
              <a:t>An expression is a combination of </a:t>
            </a:r>
            <a:r>
              <a:rPr lang="en-US" i="1" dirty="0"/>
              <a:t>values</a:t>
            </a:r>
            <a:r>
              <a:rPr lang="en-US" dirty="0"/>
              <a:t>, </a:t>
            </a:r>
            <a:r>
              <a:rPr lang="en-US" i="1" dirty="0"/>
              <a:t>variables</a:t>
            </a:r>
            <a:r>
              <a:rPr lang="en-US" dirty="0"/>
              <a:t>, and </a:t>
            </a:r>
            <a:r>
              <a:rPr lang="en-US" i="1" dirty="0"/>
              <a:t>operators</a:t>
            </a:r>
            <a:r>
              <a:rPr lang="en-US" dirty="0"/>
              <a:t> that evaluates to a single value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403857-3CDB-4F7D-9628-022D54EE595D}"/>
              </a:ext>
            </a:extLst>
          </p:cNvPr>
          <p:cNvSpPr txBox="1"/>
          <p:nvPr/>
        </p:nvSpPr>
        <p:spPr>
          <a:xfrm>
            <a:off x="803031" y="4299467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"Welcome to Java!"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99D989-9BDB-417A-8B0B-8BB0C757E8D9}"/>
              </a:ext>
            </a:extLst>
          </p:cNvPr>
          <p:cNvCxnSpPr>
            <a:stCxn id="4" idx="3"/>
          </p:cNvCxnSpPr>
          <p:nvPr/>
        </p:nvCxnSpPr>
        <p:spPr bwMode="auto">
          <a:xfrm flipV="1">
            <a:off x="4490259" y="4530299"/>
            <a:ext cx="76754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42FC97D-1292-4ED6-B98D-F43DBD81CD23}"/>
              </a:ext>
            </a:extLst>
          </p:cNvPr>
          <p:cNvSpPr txBox="1"/>
          <p:nvPr/>
        </p:nvSpPr>
        <p:spPr>
          <a:xfrm>
            <a:off x="5562600" y="4114800"/>
            <a:ext cx="2362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single value is</a:t>
            </a:r>
          </a:p>
          <a:p>
            <a:r>
              <a:rPr lang="en-US" dirty="0"/>
              <a:t>an expression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AF861-7C9F-43C0-BDC7-1AEBAA7FBEBD}"/>
              </a:ext>
            </a:extLst>
          </p:cNvPr>
          <p:cNvSpPr txBox="1"/>
          <p:nvPr/>
        </p:nvSpPr>
        <p:spPr>
          <a:xfrm>
            <a:off x="797173" y="5253335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10.4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3.2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299B35-ED11-449E-BB5E-F6ACBCA2BB95}"/>
              </a:ext>
            </a:extLst>
          </p:cNvPr>
          <p:cNvCxnSpPr/>
          <p:nvPr/>
        </p:nvCxnSpPr>
        <p:spPr bwMode="auto">
          <a:xfrm flipV="1">
            <a:off x="3617214" y="5484166"/>
            <a:ext cx="76754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4218FB1-B138-4CF8-8F5D-6564E559044D}"/>
              </a:ext>
            </a:extLst>
          </p:cNvPr>
          <p:cNvSpPr txBox="1"/>
          <p:nvPr/>
        </p:nvSpPr>
        <p:spPr>
          <a:xfrm>
            <a:off x="4551170" y="4996932"/>
            <a:ext cx="39667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arithmetic expression</a:t>
            </a:r>
          </a:p>
          <a:p>
            <a:r>
              <a:rPr lang="en-US" dirty="0"/>
              <a:t>that evaluates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dirty="0"/>
              <a:t>. Notice</a:t>
            </a:r>
          </a:p>
          <a:p>
            <a:r>
              <a:rPr lang="en-US" dirty="0"/>
              <a:t>the </a:t>
            </a:r>
            <a:r>
              <a:rPr lang="en-US" i="1" dirty="0"/>
              <a:t>operators</a:t>
            </a:r>
            <a:r>
              <a:rPr lang="en-US" dirty="0"/>
              <a:t> and </a:t>
            </a:r>
            <a:r>
              <a:rPr lang="en-US" i="1" dirty="0"/>
              <a:t>operator</a:t>
            </a:r>
          </a:p>
          <a:p>
            <a:r>
              <a:rPr lang="en-US" i="1" dirty="0"/>
              <a:t>precedence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2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D8AC212-3C2C-4314-AF6C-8E11EA221A2F}"/>
              </a:ext>
            </a:extLst>
          </p:cNvPr>
          <p:cNvSpPr/>
          <p:nvPr/>
        </p:nvSpPr>
        <p:spPr bwMode="auto">
          <a:xfrm>
            <a:off x="876300" y="4110097"/>
            <a:ext cx="7620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371600" y="2047994"/>
            <a:ext cx="66294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public class Welcome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{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    public static void main( String </a:t>
            </a:r>
            <a:r>
              <a:rPr lang="en-US" altLang="en-US" dirty="0" err="1"/>
              <a:t>args</a:t>
            </a:r>
            <a:r>
              <a:rPr lang="en-US" altLang="en-US" dirty="0"/>
              <a:t>[] 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{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// Display a message on the console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("Welcome to Java!");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    }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}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6CE1C5-BCC1-4821-84E3-8CB436A3B2A1}"/>
              </a:ext>
            </a:extLst>
          </p:cNvPr>
          <p:cNvSpPr txBox="1"/>
          <p:nvPr/>
        </p:nvSpPr>
        <p:spPr>
          <a:xfrm>
            <a:off x="6838426" y="3602614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Comment</a:t>
            </a:r>
          </a:p>
        </p:txBody>
      </p:sp>
    </p:spTree>
    <p:extLst>
      <p:ext uri="{BB962C8B-B14F-4D97-AF65-F5344CB8AC3E}">
        <p14:creationId xmlns:p14="http://schemas.microsoft.com/office/powerpoint/2010/main" val="3398444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BA9E-D71C-4787-9B4E-7BDBE48E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FB1D-FC3C-4AD9-9BD8-2ED21858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Notes put into the source code by the programmer</a:t>
            </a:r>
          </a:p>
          <a:p>
            <a:r>
              <a:rPr lang="en-US" sz="2800" dirty="0"/>
              <a:t>Document what the program does and how certain parts of the program work</a:t>
            </a:r>
          </a:p>
          <a:p>
            <a:r>
              <a:rPr lang="en-US" sz="2800" dirty="0"/>
              <a:t>Can appear almost anywhere in a program</a:t>
            </a:r>
          </a:p>
          <a:p>
            <a:r>
              <a:rPr lang="en-US" sz="2800" dirty="0"/>
              <a:t>Ignored by Java compiler (as they are intended for people reading the source code)</a:t>
            </a:r>
          </a:p>
        </p:txBody>
      </p:sp>
    </p:spTree>
    <p:extLst>
      <p:ext uri="{BB962C8B-B14F-4D97-AF65-F5344CB8AC3E}">
        <p14:creationId xmlns:p14="http://schemas.microsoft.com/office/powerpoint/2010/main" val="228337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130B-6354-4646-9265-2880CC80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// and /* */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F8754C0-E7A5-492E-A196-6B87AFAD9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3962400"/>
            <a:ext cx="234814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/*</a:t>
            </a:r>
            <a:r>
              <a:rPr lang="en-US" altLang="en-US" sz="2800" dirty="0"/>
              <a:t> a</a:t>
            </a:r>
          </a:p>
          <a:p>
            <a:r>
              <a:rPr lang="en-US" altLang="en-US" sz="2800" dirty="0"/>
              <a:t>  multiple-line</a:t>
            </a:r>
          </a:p>
          <a:p>
            <a:r>
              <a:rPr lang="en-US" altLang="en-US" sz="2800" dirty="0"/>
              <a:t>  comment</a:t>
            </a:r>
          </a:p>
          <a:p>
            <a:r>
              <a:rPr lang="en-US" altLang="en-US" sz="2800" b="1" dirty="0">
                <a:solidFill>
                  <a:schemeClr val="tx2"/>
                </a:solidFill>
              </a:rPr>
              <a:t>*/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173E7BB-911B-430B-9FFC-CC0D0892C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962400"/>
            <a:ext cx="412907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/*</a:t>
            </a:r>
            <a:r>
              <a:rPr lang="en-US" altLang="en-US" sz="2800" dirty="0"/>
              <a:t> </a:t>
            </a:r>
          </a:p>
          <a:p>
            <a:r>
              <a:rPr lang="en-US" altLang="en-US" sz="2800" dirty="0"/>
              <a:t> * a better looking</a:t>
            </a:r>
          </a:p>
          <a:p>
            <a:r>
              <a:rPr lang="en-US" altLang="en-US" sz="2800" dirty="0"/>
              <a:t> * multiple-line comment</a:t>
            </a:r>
          </a:p>
          <a:p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chemeClr val="tx2"/>
                </a:solidFill>
              </a:rPr>
              <a:t>*/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844DCF-B0BE-41C5-A1F4-76BE2030B5F5}"/>
              </a:ext>
            </a:extLst>
          </p:cNvPr>
          <p:cNvSpPr txBox="1"/>
          <p:nvPr/>
        </p:nvSpPr>
        <p:spPr>
          <a:xfrm>
            <a:off x="1279525" y="2133600"/>
            <a:ext cx="58243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//</a:t>
            </a:r>
            <a:r>
              <a:rPr lang="en-US" sz="2800" dirty="0"/>
              <a:t> A single-line comment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chemeClr val="tx2"/>
                </a:solidFill>
              </a:rPr>
              <a:t>/*</a:t>
            </a:r>
            <a:r>
              <a:rPr lang="en-US" sz="2800" dirty="0"/>
              <a:t> Another single-line comment </a:t>
            </a:r>
            <a:r>
              <a:rPr lang="en-US" sz="2800" b="1" dirty="0">
                <a:solidFill>
                  <a:schemeClr val="tx2"/>
                </a:solidFill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4292917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D42D-D835-4EA7-8B24-B30AF418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F0BC-8430-450B-8676-792C1542F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three messages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vs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r>
              <a:rPr lang="en-US" dirty="0">
                <a:cs typeface="Courier New" panose="02070309020205020404" pitchFamily="49" charset="0"/>
              </a:rPr>
              <a:t>Special characters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</a:p>
          <a:p>
            <a:r>
              <a:rPr lang="en-US" dirty="0">
                <a:cs typeface="Courier New" panose="02070309020205020404" pitchFamily="49" charset="0"/>
              </a:rPr>
              <a:t>Escape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inside a string</a:t>
            </a:r>
          </a:p>
          <a:p>
            <a:r>
              <a:rPr lang="en-US" dirty="0">
                <a:cs typeface="Courier New" panose="02070309020205020404" pitchFamily="49" charset="0"/>
              </a:rPr>
              <a:t>Print the result of expressions</a:t>
            </a:r>
          </a:p>
          <a:p>
            <a:r>
              <a:rPr lang="en-US" dirty="0">
                <a:cs typeface="Courier New" panose="02070309020205020404" pitchFamily="49" charset="0"/>
              </a:rPr>
              <a:t>Use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>
                <a:cs typeface="Courier New" panose="02070309020205020404" pitchFamily="49" charset="0"/>
              </a:rPr>
              <a:t> for 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2369220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DF60-B9A4-4F25-A9E8-D77B4C2D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Using Eclipse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93306-3C33-483C-B0E0-389315676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r>
              <a:rPr lang="en-US" dirty="0"/>
              <a:t>Understand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perspective</a:t>
            </a:r>
          </a:p>
          <a:p>
            <a:r>
              <a:rPr lang="en-US" dirty="0"/>
              <a:t>Format source code – it's important to make your code </a:t>
            </a:r>
            <a:r>
              <a:rPr lang="en-US" i="1" dirty="0"/>
              <a:t>readable</a:t>
            </a:r>
          </a:p>
          <a:p>
            <a:pPr lvl="1"/>
            <a:r>
              <a:rPr lang="en-US" dirty="0"/>
              <a:t>Easier to understand (by yourself and other people)</a:t>
            </a:r>
          </a:p>
          <a:p>
            <a:pPr lvl="1"/>
            <a:r>
              <a:rPr lang="en-US" dirty="0"/>
              <a:t>Easier to debug</a:t>
            </a:r>
          </a:p>
        </p:txBody>
      </p:sp>
    </p:spTree>
    <p:extLst>
      <p:ext uri="{BB962C8B-B14F-4D97-AF65-F5344CB8AC3E}">
        <p14:creationId xmlns:p14="http://schemas.microsoft.com/office/powerpoint/2010/main" val="92792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CE59-2BBC-45CD-B249-E117FC26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Java 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B35953-5DD4-42DB-891F-8A8B4748F4C2}"/>
              </a:ext>
            </a:extLst>
          </p:cNvPr>
          <p:cNvSpPr/>
          <p:nvPr/>
        </p:nvSpPr>
        <p:spPr>
          <a:xfrm>
            <a:off x="1447800" y="2146280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public class Welcome {</a:t>
            </a:r>
          </a:p>
          <a:p>
            <a:endParaRPr lang="en-US" altLang="en-US" dirty="0"/>
          </a:p>
          <a:p>
            <a:r>
              <a:rPr lang="en-US" altLang="en-US" dirty="0"/>
              <a:t>    public static void main( String </a:t>
            </a:r>
            <a:r>
              <a:rPr lang="en-US" altLang="en-US" dirty="0" err="1"/>
              <a:t>args</a:t>
            </a:r>
            <a:r>
              <a:rPr lang="en-US" altLang="en-US" dirty="0"/>
              <a:t>[] )</a:t>
            </a:r>
          </a:p>
          <a:p>
            <a:r>
              <a:rPr lang="en-US" altLang="en-US" dirty="0"/>
              <a:t>    {</a:t>
            </a:r>
          </a:p>
          <a:p>
            <a:r>
              <a:rPr lang="en-US" altLang="en-US" dirty="0"/>
              <a:t>        // Display a message on the console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System.out.println</a:t>
            </a:r>
            <a:r>
              <a:rPr lang="en-US" altLang="en-US" dirty="0"/>
              <a:t>("Welcome to Java!");</a:t>
            </a:r>
          </a:p>
          <a:p>
            <a:r>
              <a:rPr lang="en-US" altLang="en-US" dirty="0"/>
              <a:t>    }</a:t>
            </a:r>
          </a:p>
          <a:p>
            <a:endParaRPr lang="en-US" altLang="en-US" dirty="0"/>
          </a:p>
          <a:p>
            <a:r>
              <a:rPr lang="en-US" alt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19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77DBE-65AC-430D-AF87-9B954E3F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and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AC10D-E45B-4D70-96B7-59C72E7F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Each panel is called a </a:t>
            </a:r>
            <a:r>
              <a:rPr lang="en-US" sz="2800" i="1" dirty="0"/>
              <a:t>view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Window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Show View</a:t>
            </a:r>
          </a:p>
          <a:p>
            <a:r>
              <a:rPr lang="en-US" sz="2800" dirty="0">
                <a:sym typeface="Wingdings" panose="05000000000000000000" pitchFamily="2" charset="2"/>
              </a:rPr>
              <a:t>A number of views constitutes a </a:t>
            </a:r>
            <a:r>
              <a:rPr lang="en-US" sz="2800" i="1" dirty="0">
                <a:sym typeface="Wingdings" panose="05000000000000000000" pitchFamily="2" charset="2"/>
              </a:rPr>
              <a:t>perspective</a:t>
            </a:r>
          </a:p>
          <a:p>
            <a:pPr lvl="1"/>
            <a:r>
              <a:rPr lang="en-US" sz="2400" i="1" dirty="0">
                <a:sym typeface="Wingdings" panose="05000000000000000000" pitchFamily="2" charset="2"/>
              </a:rPr>
              <a:t>Java perspective</a:t>
            </a:r>
            <a:r>
              <a:rPr lang="en-US" sz="2400" dirty="0">
                <a:sym typeface="Wingdings" panose="05000000000000000000" pitchFamily="2" charset="2"/>
              </a:rPr>
              <a:t> includes a selected set of views that are suitable for Java development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Window  Perspective  Open Perspective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Customize and reset perspective</a:t>
            </a:r>
          </a:p>
        </p:txBody>
      </p:sp>
    </p:spTree>
    <p:extLst>
      <p:ext uri="{BB962C8B-B14F-4D97-AF65-F5344CB8AC3E}">
        <p14:creationId xmlns:p14="http://schemas.microsoft.com/office/powerpoint/2010/main" val="1646042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280D-686F-4524-94B0-E73A4478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9A24B-0ECF-44DA-81DA-A84EBF7C9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91000"/>
          </a:xfrm>
        </p:spPr>
        <p:txBody>
          <a:bodyPr/>
          <a:lstStyle/>
          <a:p>
            <a:r>
              <a:rPr lang="en-US" sz="2800" dirty="0"/>
              <a:t>Format</a:t>
            </a:r>
          </a:p>
          <a:p>
            <a:pPr lvl="1"/>
            <a:r>
              <a:rPr lang="en-US" sz="2400" dirty="0"/>
              <a:t>Right click on an opened file and select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Source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Format</a:t>
            </a:r>
          </a:p>
          <a:p>
            <a:r>
              <a:rPr lang="en-US" sz="2800" dirty="0">
                <a:sym typeface="Wingdings" panose="05000000000000000000" pitchFamily="2" charset="2"/>
              </a:rPr>
              <a:t>Format on save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Window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Preferences</a:t>
            </a:r>
            <a:r>
              <a:rPr lang="en-US" sz="2400" dirty="0">
                <a:sym typeface="Wingdings" panose="05000000000000000000" pitchFamily="2" charset="2"/>
              </a:rPr>
              <a:t>, search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save actions</a:t>
            </a:r>
          </a:p>
          <a:p>
            <a:r>
              <a:rPr lang="en-US" sz="2800" dirty="0">
                <a:sym typeface="Wingdings" panose="05000000000000000000" pitchFamily="2" charset="2"/>
              </a:rPr>
              <a:t>Customize formatter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Window  Preferences</a:t>
            </a:r>
            <a:r>
              <a:rPr lang="en-US" sz="2400" dirty="0">
                <a:sym typeface="Wingdings" panose="05000000000000000000" pitchFamily="2" charset="2"/>
              </a:rPr>
              <a:t>, search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formatter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493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71F1E9FB-F5E6-4EB0-84CB-1C634CCCE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 Structure: The Big Picture</a:t>
            </a:r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5AC6B0E5-7711-45DF-B008-DCFC07A2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86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Variables</a:t>
            </a:r>
          </a:p>
        </p:txBody>
      </p:sp>
      <p:sp>
        <p:nvSpPr>
          <p:cNvPr id="113673" name="Rectangle 9">
            <a:extLst>
              <a:ext uri="{FF2B5EF4-FFF2-40B4-BE49-F238E27FC236}">
                <a16:creationId xmlns:a16="http://schemas.microsoft.com/office/drawing/2014/main" id="{DDEA4BD9-A275-43E6-B87D-D0F66FCD6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86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Methods</a:t>
            </a:r>
          </a:p>
        </p:txBody>
      </p:sp>
      <p:sp>
        <p:nvSpPr>
          <p:cNvPr id="113681" name="Rectangle 17">
            <a:extLst>
              <a:ext uri="{FF2B5EF4-FFF2-40B4-BE49-F238E27FC236}">
                <a16:creationId xmlns:a16="http://schemas.microsoft.com/office/drawing/2014/main" id="{5CF0349C-94EA-4DD9-A182-18185F89E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410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Statements</a:t>
            </a:r>
          </a:p>
        </p:txBody>
      </p:sp>
      <p:sp>
        <p:nvSpPr>
          <p:cNvPr id="113682" name="Rectangle 18">
            <a:extLst>
              <a:ext uri="{FF2B5EF4-FFF2-40B4-BE49-F238E27FC236}">
                <a16:creationId xmlns:a16="http://schemas.microsoft.com/office/drawing/2014/main" id="{04DA64BA-9DF9-4729-AF83-74710C99A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Expressions</a:t>
            </a:r>
          </a:p>
        </p:txBody>
      </p:sp>
      <p:sp>
        <p:nvSpPr>
          <p:cNvPr id="113683" name="Rectangle 19">
            <a:extLst>
              <a:ext uri="{FF2B5EF4-FFF2-40B4-BE49-F238E27FC236}">
                <a16:creationId xmlns:a16="http://schemas.microsoft.com/office/drawing/2014/main" id="{59F55FB0-417A-41A0-9AB6-52C177B2E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648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/>
              <a:t>Statements</a:t>
            </a:r>
          </a:p>
        </p:txBody>
      </p:sp>
      <p:sp>
        <p:nvSpPr>
          <p:cNvPr id="113701" name="Rectangle 37">
            <a:extLst>
              <a:ext uri="{FF2B5EF4-FFF2-40B4-BE49-F238E27FC236}">
                <a16:creationId xmlns:a16="http://schemas.microsoft.com/office/drawing/2014/main" id="{4B8F5098-9E38-4252-A7E1-7E0EF7771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172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Values</a:t>
            </a:r>
          </a:p>
        </p:txBody>
      </p:sp>
      <p:sp>
        <p:nvSpPr>
          <p:cNvPr id="113702" name="Rectangle 38">
            <a:extLst>
              <a:ext uri="{FF2B5EF4-FFF2-40B4-BE49-F238E27FC236}">
                <a16:creationId xmlns:a16="http://schemas.microsoft.com/office/drawing/2014/main" id="{4E423C24-80A0-4C97-AD3A-5C353EDA7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172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Variables</a:t>
            </a:r>
          </a:p>
        </p:txBody>
      </p:sp>
      <p:sp>
        <p:nvSpPr>
          <p:cNvPr id="113703" name="Rectangle 39">
            <a:extLst>
              <a:ext uri="{FF2B5EF4-FFF2-40B4-BE49-F238E27FC236}">
                <a16:creationId xmlns:a16="http://schemas.microsoft.com/office/drawing/2014/main" id="{F78EAA76-402E-4FEB-BAB6-B6EB00533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172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Operators</a:t>
            </a:r>
          </a:p>
        </p:txBody>
      </p:sp>
      <p:sp>
        <p:nvSpPr>
          <p:cNvPr id="113712" name="Rectangle 48">
            <a:extLst>
              <a:ext uri="{FF2B5EF4-FFF2-40B4-BE49-F238E27FC236}">
                <a16:creationId xmlns:a16="http://schemas.microsoft.com/office/drawing/2014/main" id="{52F2E75A-CAC1-4A02-B543-101FA534387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00750" y="4229100"/>
            <a:ext cx="2819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Comments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F248108D-12DB-4D46-9977-2B065C69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24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Classes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32F87BFB-7898-44AE-8C17-DF88FF109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00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Project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7F7AF316-93AE-8F4B-BFC1-416760D4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205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Packages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6A67CAB-45FB-2F42-9163-C45DC59BE092}"/>
              </a:ext>
            </a:extLst>
          </p:cNvPr>
          <p:cNvCxnSpPr>
            <a:stCxn id="24" idx="2"/>
            <a:endCxn id="26" idx="0"/>
          </p:cNvCxnSpPr>
          <p:nvPr/>
        </p:nvCxnSpPr>
        <p:spPr bwMode="auto">
          <a:xfrm>
            <a:off x="3924300" y="2133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124AEB-3137-F745-931F-62620C0CD7C6}"/>
              </a:ext>
            </a:extLst>
          </p:cNvPr>
          <p:cNvCxnSpPr>
            <a:stCxn id="26" idx="2"/>
            <a:endCxn id="23" idx="0"/>
          </p:cNvCxnSpPr>
          <p:nvPr/>
        </p:nvCxnSpPr>
        <p:spPr bwMode="auto">
          <a:xfrm>
            <a:off x="3924300" y="2895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7E411B-1F68-9F4C-94C8-642AC98B9473}"/>
              </a:ext>
            </a:extLst>
          </p:cNvPr>
          <p:cNvCxnSpPr>
            <a:stCxn id="23" idx="2"/>
            <a:endCxn id="113672" idx="0"/>
          </p:cNvCxnSpPr>
          <p:nvPr/>
        </p:nvCxnSpPr>
        <p:spPr bwMode="auto">
          <a:xfrm flipH="1">
            <a:off x="2552700" y="3657600"/>
            <a:ext cx="1371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46963E-78E6-3641-BB10-0A6BAFF8B362}"/>
              </a:ext>
            </a:extLst>
          </p:cNvPr>
          <p:cNvCxnSpPr>
            <a:stCxn id="23" idx="2"/>
            <a:endCxn id="113673" idx="0"/>
          </p:cNvCxnSpPr>
          <p:nvPr/>
        </p:nvCxnSpPr>
        <p:spPr bwMode="auto">
          <a:xfrm>
            <a:off x="3924300" y="3657600"/>
            <a:ext cx="1371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86717B2-1BF0-A246-971C-9ABCBFEE4909}"/>
              </a:ext>
            </a:extLst>
          </p:cNvPr>
          <p:cNvCxnSpPr>
            <a:stCxn id="113673" idx="2"/>
            <a:endCxn id="113683" idx="0"/>
          </p:cNvCxnSpPr>
          <p:nvPr/>
        </p:nvCxnSpPr>
        <p:spPr bwMode="auto">
          <a:xfrm>
            <a:off x="5295900" y="4419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2A992CB-2E0B-7848-A75F-1BAADAF04479}"/>
              </a:ext>
            </a:extLst>
          </p:cNvPr>
          <p:cNvCxnSpPr>
            <a:stCxn id="113683" idx="2"/>
            <a:endCxn id="113682" idx="0"/>
          </p:cNvCxnSpPr>
          <p:nvPr/>
        </p:nvCxnSpPr>
        <p:spPr bwMode="auto">
          <a:xfrm>
            <a:off x="5295900" y="51816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236C83-4A7C-1140-A06A-031FD05FD221}"/>
              </a:ext>
            </a:extLst>
          </p:cNvPr>
          <p:cNvCxnSpPr>
            <a:stCxn id="113683" idx="2"/>
            <a:endCxn id="113681" idx="0"/>
          </p:cNvCxnSpPr>
          <p:nvPr/>
        </p:nvCxnSpPr>
        <p:spPr bwMode="auto">
          <a:xfrm flipH="1">
            <a:off x="2781300" y="5181600"/>
            <a:ext cx="2514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3E97A7-87C7-1841-A04C-D6BD68C7742B}"/>
              </a:ext>
            </a:extLst>
          </p:cNvPr>
          <p:cNvCxnSpPr>
            <a:stCxn id="113682" idx="2"/>
          </p:cNvCxnSpPr>
          <p:nvPr/>
        </p:nvCxnSpPr>
        <p:spPr bwMode="auto">
          <a:xfrm flipH="1">
            <a:off x="2286000" y="5943600"/>
            <a:ext cx="30099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3D2300D-7E63-0445-850A-A468E0BA4E8C}"/>
              </a:ext>
            </a:extLst>
          </p:cNvPr>
          <p:cNvCxnSpPr>
            <a:stCxn id="113682" idx="2"/>
            <a:endCxn id="113702" idx="0"/>
          </p:cNvCxnSpPr>
          <p:nvPr/>
        </p:nvCxnSpPr>
        <p:spPr bwMode="auto">
          <a:xfrm flipH="1">
            <a:off x="4686300" y="59436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161488-5116-8A43-AD56-774673AE4313}"/>
              </a:ext>
            </a:extLst>
          </p:cNvPr>
          <p:cNvCxnSpPr>
            <a:stCxn id="113682" idx="2"/>
            <a:endCxn id="113703" idx="0"/>
          </p:cNvCxnSpPr>
          <p:nvPr/>
        </p:nvCxnSpPr>
        <p:spPr bwMode="auto">
          <a:xfrm>
            <a:off x="5295900" y="5943600"/>
            <a:ext cx="1905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0B41-91F7-4FC6-A943-3F335360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95CD-C856-4BD7-9877-A7854F42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development time is spent on fixing errors, known as </a:t>
            </a:r>
            <a:r>
              <a:rPr lang="en-US" i="1" dirty="0"/>
              <a:t>debugging</a:t>
            </a:r>
          </a:p>
          <a:p>
            <a:r>
              <a:rPr lang="en-US" dirty="0"/>
              <a:t>Types of programming errors</a:t>
            </a:r>
          </a:p>
          <a:p>
            <a:pPr lvl="1"/>
            <a:r>
              <a:rPr lang="en-US" dirty="0"/>
              <a:t>Syntax errors</a:t>
            </a:r>
          </a:p>
          <a:p>
            <a:pPr lvl="1"/>
            <a:r>
              <a:rPr lang="en-US" dirty="0"/>
              <a:t>Runtime errors</a:t>
            </a:r>
          </a:p>
          <a:p>
            <a:pPr lvl="1"/>
            <a:r>
              <a:rPr lang="en-US" dirty="0"/>
              <a:t>Logical errors</a:t>
            </a:r>
          </a:p>
        </p:txBody>
      </p:sp>
    </p:spTree>
    <p:extLst>
      <p:ext uri="{BB962C8B-B14F-4D97-AF65-F5344CB8AC3E}">
        <p14:creationId xmlns:p14="http://schemas.microsoft.com/office/powerpoint/2010/main" val="2367804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EA74-7E88-4808-A797-6DDEC876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90FF-4C68-4A36-832A-DDB8D5445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code construction</a:t>
            </a:r>
          </a:p>
          <a:p>
            <a:r>
              <a:rPr lang="en-US" dirty="0"/>
              <a:t>Can be detected by compiler/IDE – a.k.a. </a:t>
            </a:r>
            <a:r>
              <a:rPr lang="en-US" i="1" dirty="0"/>
              <a:t>compilation errors</a:t>
            </a:r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Mistyping keywords</a:t>
            </a:r>
          </a:p>
          <a:p>
            <a:pPr lvl="1"/>
            <a:r>
              <a:rPr lang="en-US" dirty="0"/>
              <a:t>Missing semicolon</a:t>
            </a:r>
          </a:p>
          <a:p>
            <a:pPr lvl="1"/>
            <a:r>
              <a:rPr lang="en-US" dirty="0"/>
              <a:t>Missing matching braces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30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6615C-7BE6-4791-B05C-1FEBC203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E972-5483-4BB1-B56E-F4E199EEF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happened when running a program (and cause the program to terminate abnormally)</a:t>
            </a:r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Divided by zero</a:t>
            </a:r>
          </a:p>
        </p:txBody>
      </p:sp>
    </p:spTree>
    <p:extLst>
      <p:ext uri="{BB962C8B-B14F-4D97-AF65-F5344CB8AC3E}">
        <p14:creationId xmlns:p14="http://schemas.microsoft.com/office/powerpoint/2010/main" val="768469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F0D3-F87C-4D18-841C-A1131D78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6982D-CC55-4760-AA00-A25B141E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dirty="0"/>
              <a:t>Errors that occur when a program does not perform the way it is intended to</a:t>
            </a:r>
          </a:p>
          <a:p>
            <a:r>
              <a:rPr lang="en-US" dirty="0"/>
              <a:t>Can be hard to detect because the program seemingly runs normally</a:t>
            </a:r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Incorrect logic by the programmer</a:t>
            </a:r>
          </a:p>
          <a:p>
            <a:pPr lvl="1"/>
            <a:r>
              <a:rPr lang="en-US" dirty="0"/>
              <a:t>Unexpected behavior of the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41785102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1 of the textbook (there will be a quiz next week)</a:t>
            </a:r>
          </a:p>
        </p:txBody>
      </p:sp>
    </p:spTree>
    <p:extLst>
      <p:ext uri="{BB962C8B-B14F-4D97-AF65-F5344CB8AC3E}">
        <p14:creationId xmlns:p14="http://schemas.microsoft.com/office/powerpoint/2010/main" val="1611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7A40-7929-4C1C-B763-FB545E07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A269E-A480-407D-B9E7-71430335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Java program 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.java</a:t>
            </a:r>
            <a:r>
              <a:rPr lang="en-US" dirty="0"/>
              <a:t> file)</a:t>
            </a:r>
          </a:p>
          <a:p>
            <a:pPr lvl="1"/>
            <a:r>
              <a:rPr lang="en-US" dirty="0"/>
              <a:t>A.K.A. </a:t>
            </a:r>
            <a:r>
              <a:rPr lang="en-US" i="1" dirty="0"/>
              <a:t>source code</a:t>
            </a:r>
          </a:p>
          <a:p>
            <a:r>
              <a:rPr lang="en-US" dirty="0"/>
              <a:t>Compile the source code into bytecode 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r>
              <a:rPr lang="en-US" dirty="0"/>
              <a:t> file)</a:t>
            </a:r>
          </a:p>
          <a:p>
            <a:r>
              <a:rPr lang="en-US" dirty="0"/>
              <a:t>Run (a.k.a. execute) the class file to produce result</a:t>
            </a:r>
          </a:p>
        </p:txBody>
      </p:sp>
    </p:spTree>
    <p:extLst>
      <p:ext uri="{BB962C8B-B14F-4D97-AF65-F5344CB8AC3E}">
        <p14:creationId xmlns:p14="http://schemas.microsoft.com/office/powerpoint/2010/main" val="243767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6ABD-0F83-4A97-9EF7-F4AE460DE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Needed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6AFE5-107B-4BF4-8735-F9EF57E1C2F6}"/>
              </a:ext>
            </a:extLst>
          </p:cNvPr>
          <p:cNvSpPr/>
          <p:nvPr/>
        </p:nvSpPr>
        <p:spPr bwMode="auto">
          <a:xfrm>
            <a:off x="5219700" y="2133600"/>
            <a:ext cx="22479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Source 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382CCB-0EE0-4CE6-AFF9-B257BFFDDCE1}"/>
              </a:ext>
            </a:extLst>
          </p:cNvPr>
          <p:cNvSpPr/>
          <p:nvPr/>
        </p:nvSpPr>
        <p:spPr bwMode="auto">
          <a:xfrm>
            <a:off x="5219700" y="3886200"/>
            <a:ext cx="22479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Bytecode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1F0B80-F9F4-4727-8C2B-F71BED938B6B}"/>
              </a:ext>
            </a:extLst>
          </p:cNvPr>
          <p:cNvSpPr/>
          <p:nvPr/>
        </p:nvSpPr>
        <p:spPr bwMode="auto">
          <a:xfrm>
            <a:off x="5219700" y="5638800"/>
            <a:ext cx="22479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Result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F3DBB8-1C97-4188-9E21-5ACE7E77995E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 bwMode="auto">
          <a:xfrm>
            <a:off x="6343650" y="2895600"/>
            <a:ext cx="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1B4195B-1094-4C3F-8658-86094BCFC574}"/>
              </a:ext>
            </a:extLst>
          </p:cNvPr>
          <p:cNvSpPr txBox="1"/>
          <p:nvPr/>
        </p:nvSpPr>
        <p:spPr>
          <a:xfrm>
            <a:off x="5122886" y="3181290"/>
            <a:ext cx="1087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Compile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7B6539-82F5-4072-987B-A3F7954520CC}"/>
              </a:ext>
            </a:extLst>
          </p:cNvPr>
          <p:cNvCxnSpPr/>
          <p:nvPr/>
        </p:nvCxnSpPr>
        <p:spPr bwMode="auto">
          <a:xfrm>
            <a:off x="6343650" y="4648200"/>
            <a:ext cx="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1413450-CB29-447E-B061-C829B26CEC86}"/>
              </a:ext>
            </a:extLst>
          </p:cNvPr>
          <p:cNvSpPr txBox="1"/>
          <p:nvPr/>
        </p:nvSpPr>
        <p:spPr>
          <a:xfrm>
            <a:off x="5120041" y="4897314"/>
            <a:ext cx="119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Interpret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589F96-9352-4BFA-B85E-9C7CCCAB4615}"/>
              </a:ext>
            </a:extLst>
          </p:cNvPr>
          <p:cNvSpPr txBox="1"/>
          <p:nvPr/>
        </p:nvSpPr>
        <p:spPr>
          <a:xfrm>
            <a:off x="2245056" y="2286000"/>
            <a:ext cx="1639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Text Editor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E82FC1-ECAA-4FA8-8798-63BAA04D2696}"/>
              </a:ext>
            </a:extLst>
          </p:cNvPr>
          <p:cNvSpPr txBox="1"/>
          <p:nvPr/>
        </p:nvSpPr>
        <p:spPr>
          <a:xfrm>
            <a:off x="2376150" y="3124200"/>
            <a:ext cx="137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A7964E-51EC-46E7-8C00-EA1EDE354124}"/>
              </a:ext>
            </a:extLst>
          </p:cNvPr>
          <p:cNvSpPr txBox="1"/>
          <p:nvPr/>
        </p:nvSpPr>
        <p:spPr>
          <a:xfrm>
            <a:off x="1929874" y="4872335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Virtual Machine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2F0176-33BB-4A3D-88A0-315345DF741E}"/>
              </a:ext>
            </a:extLst>
          </p:cNvPr>
          <p:cNvSpPr txBox="1"/>
          <p:nvPr/>
        </p:nvSpPr>
        <p:spPr>
          <a:xfrm>
            <a:off x="1600200" y="5410200"/>
            <a:ext cx="2929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Converts bytecode into</a:t>
            </a:r>
          </a:p>
          <a:p>
            <a:r>
              <a:rPr lang="en-US" sz="2000" dirty="0"/>
              <a:t>machine code and run it</a:t>
            </a:r>
          </a:p>
        </p:txBody>
      </p:sp>
    </p:spTree>
    <p:extLst>
      <p:ext uri="{BB962C8B-B14F-4D97-AF65-F5344CB8AC3E}">
        <p14:creationId xmlns:p14="http://schemas.microsoft.com/office/powerpoint/2010/main" val="108398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3B93-AAA2-4179-BDCA-D14FCAD9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CF6E4-ED0C-4D26-A51C-CCA1C43E6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editors: Notepad, </a:t>
            </a:r>
            <a:r>
              <a:rPr lang="en-US" dirty="0">
                <a:hlinkClick r:id="rId2"/>
              </a:rPr>
              <a:t>Notepad++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Visual Studio Code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Atom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Sublime Text</a:t>
            </a:r>
            <a:r>
              <a:rPr lang="en-US" dirty="0"/>
              <a:t>, …</a:t>
            </a:r>
          </a:p>
          <a:p>
            <a:r>
              <a:rPr lang="en-US" dirty="0"/>
              <a:t>Compilers, 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dirty="0"/>
              <a:t> from Java Development Kit (JDK)</a:t>
            </a:r>
          </a:p>
          <a:p>
            <a:r>
              <a:rPr lang="en-US" dirty="0"/>
              <a:t>Java Virtual Machine (JVM), 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lang="en-US" dirty="0"/>
              <a:t> from JDK</a:t>
            </a:r>
          </a:p>
        </p:txBody>
      </p:sp>
    </p:spTree>
    <p:extLst>
      <p:ext uri="{BB962C8B-B14F-4D97-AF65-F5344CB8AC3E}">
        <p14:creationId xmlns:p14="http://schemas.microsoft.com/office/powerpoint/2010/main" val="322369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4C2FB-132A-4804-9376-7F94F87F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C6ED-FA62-4722-8004-0A7B98144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dirty="0"/>
              <a:t>ntegrated </a:t>
            </a:r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dirty="0"/>
              <a:t>evelopment 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/>
              <a:t>nvironment</a:t>
            </a:r>
          </a:p>
          <a:p>
            <a:r>
              <a:rPr lang="en-US" dirty="0"/>
              <a:t>Integrates all the individual tools into one place</a:t>
            </a:r>
          </a:p>
          <a:p>
            <a:r>
              <a:rPr lang="en-US" dirty="0"/>
              <a:t>Many additional benefits like templating, syntax highlighting, support for testing, debugging, …</a:t>
            </a:r>
          </a:p>
          <a:p>
            <a:r>
              <a:rPr lang="en-US" dirty="0"/>
              <a:t>Major Java IDEs: </a:t>
            </a:r>
            <a:r>
              <a:rPr lang="en-US" dirty="0">
                <a:hlinkClick r:id="rId2"/>
              </a:rPr>
              <a:t>Eclipse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NetBeans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IntelliJ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24ED3-93F4-427B-9B99-903DA827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Eclipse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EB010-7EB5-42F9-8B54-44692EB79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r>
              <a:rPr lang="en-US" dirty="0"/>
              <a:t>Create a Java project</a:t>
            </a:r>
          </a:p>
          <a:p>
            <a:pPr lvl="1"/>
            <a:r>
              <a:rPr lang="en-US" dirty="0"/>
              <a:t>Uncheck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module-info.java file</a:t>
            </a:r>
            <a:r>
              <a:rPr lang="en-US" dirty="0"/>
              <a:t> is there is such an option</a:t>
            </a:r>
          </a:p>
          <a:p>
            <a:r>
              <a:rPr lang="en-US" dirty="0"/>
              <a:t>Create a class</a:t>
            </a:r>
          </a:p>
          <a:p>
            <a:pPr lvl="1"/>
            <a:r>
              <a:rPr lang="en-US" dirty="0"/>
              <a:t>Check the option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dirty="0">
                <a:cs typeface="Courier New" panose="02070309020205020404" pitchFamily="49" charset="0"/>
              </a:rPr>
              <a:t>Edit the source code</a:t>
            </a:r>
          </a:p>
          <a:p>
            <a:r>
              <a:rPr lang="en-US" dirty="0">
                <a:cs typeface="Courier New" panose="02070309020205020404" pitchFamily="49" charset="0"/>
              </a:rPr>
              <a:t>Run the program (i.e. class)</a:t>
            </a:r>
          </a:p>
        </p:txBody>
      </p:sp>
    </p:spTree>
    <p:extLst>
      <p:ext uri="{BB962C8B-B14F-4D97-AF65-F5344CB8AC3E}">
        <p14:creationId xmlns:p14="http://schemas.microsoft.com/office/powerpoint/2010/main" val="339116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ECCA-3E7A-4385-A45E-529DF344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Locate Files on Disk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D8C63-F070-4359-98C1-AE8CD347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files are located under &lt;</a:t>
            </a:r>
            <a:r>
              <a:rPr lang="en-US" dirty="0" err="1"/>
              <a:t>workspace_folder</a:t>
            </a:r>
            <a:r>
              <a:rPr lang="en-US" dirty="0"/>
              <a:t>&gt;\&lt;</a:t>
            </a:r>
            <a:r>
              <a:rPr lang="en-US" dirty="0" err="1"/>
              <a:t>project_folder</a:t>
            </a:r>
            <a:r>
              <a:rPr lang="en-US" dirty="0"/>
              <a:t>&gt;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for source code files (i.e. java files)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\bin</a:t>
            </a:r>
            <a:r>
              <a:rPr lang="en-US" dirty="0"/>
              <a:t> for bytecode files (i.e. class files)</a:t>
            </a:r>
          </a:p>
          <a:p>
            <a:r>
              <a:rPr lang="en-US" dirty="0"/>
              <a:t>Right click on a project and select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Resource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7176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4424</TotalTime>
  <Words>1389</Words>
  <Application>Microsoft Office PowerPoint</Application>
  <PresentationFormat>On-screen Show (4:3)</PresentationFormat>
  <Paragraphs>275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Courier New</vt:lpstr>
      <vt:lpstr>Tahoma</vt:lpstr>
      <vt:lpstr>Wingdings</vt:lpstr>
      <vt:lpstr>Blueprint</vt:lpstr>
      <vt:lpstr>CS2011 Introduction to Programming I Java Program Basics</vt:lpstr>
      <vt:lpstr>A Little Terminology First</vt:lpstr>
      <vt:lpstr>A Simple Java Program</vt:lpstr>
      <vt:lpstr>Development Process</vt:lpstr>
      <vt:lpstr>Tools Needed</vt:lpstr>
      <vt:lpstr>Individual Tools</vt:lpstr>
      <vt:lpstr>IDE</vt:lpstr>
      <vt:lpstr>Basic Eclipse Usage</vt:lpstr>
      <vt:lpstr>Locate Files on Disk</vt:lpstr>
      <vt:lpstr>About Packages …</vt:lpstr>
      <vt:lpstr>… About Packages</vt:lpstr>
      <vt:lpstr>Elements of a Java Program</vt:lpstr>
      <vt:lpstr>Class</vt:lpstr>
      <vt:lpstr>About Class</vt:lpstr>
      <vt:lpstr>Rules about Names in Java</vt:lpstr>
      <vt:lpstr>Conventions about Names in Java</vt:lpstr>
      <vt:lpstr>Method</vt:lpstr>
      <vt:lpstr>About Method</vt:lpstr>
      <vt:lpstr>About main() method</vt:lpstr>
      <vt:lpstr>Statement</vt:lpstr>
      <vt:lpstr>About Statements</vt:lpstr>
      <vt:lpstr>Print to Console</vt:lpstr>
      <vt:lpstr>Examples of Values in Java</vt:lpstr>
      <vt:lpstr>Expression</vt:lpstr>
      <vt:lpstr>Comment</vt:lpstr>
      <vt:lpstr>About Comments</vt:lpstr>
      <vt:lpstr>// and /* */</vt:lpstr>
      <vt:lpstr>A Few More Examples</vt:lpstr>
      <vt:lpstr>More on Using Eclipse</vt:lpstr>
      <vt:lpstr>View and Perspective</vt:lpstr>
      <vt:lpstr>Format Source Code</vt:lpstr>
      <vt:lpstr>Program Structure: The Big Picture</vt:lpstr>
      <vt:lpstr>Programming Errors</vt:lpstr>
      <vt:lpstr>Syntax Errors</vt:lpstr>
      <vt:lpstr>Runtime Errors</vt:lpstr>
      <vt:lpstr>Logical Errors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cysun</cp:lastModifiedBy>
  <cp:revision>298</cp:revision>
  <cp:lastPrinted>1601-01-01T00:00:00Z</cp:lastPrinted>
  <dcterms:created xsi:type="dcterms:W3CDTF">2003-06-24T23:22:57Z</dcterms:created>
  <dcterms:modified xsi:type="dcterms:W3CDTF">2018-09-03T23:07:16Z</dcterms:modified>
</cp:coreProperties>
</file>