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1"/>
  </p:handoutMasterIdLst>
  <p:sldIdLst>
    <p:sldId id="256" r:id="rId2"/>
    <p:sldId id="280" r:id="rId3"/>
    <p:sldId id="298" r:id="rId4"/>
    <p:sldId id="281" r:id="rId5"/>
    <p:sldId id="282" r:id="rId6"/>
    <p:sldId id="283" r:id="rId7"/>
    <p:sldId id="284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5628" autoAdjust="0"/>
  </p:normalViewPr>
  <p:slideViewPr>
    <p:cSldViewPr>
      <p:cViewPr varScale="1">
        <p:scale>
          <a:sx n="79" d="100"/>
          <a:sy n="79" d="100"/>
        </p:scale>
        <p:origin x="7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D7BDCA4-2C57-41D9-9FC6-87B59A539D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5420677-0FEC-4065-B0AE-8FB0EAA361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4D967090-9E4D-4935-9667-87F8153F33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3F8C257-FD11-475F-8598-851A564A8E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D2ACC898-A7EC-479C-B714-7CC5C4BAB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A6FF91C-FBF8-4ED5-830F-C94A33E37F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8EB7372A-DDBF-472A-AE3C-2585C3D60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E3DA28C8-8FBD-47B8-9A60-34C79D838F6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1687B4BB-1E28-4212-8DFC-D653BD6A912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E22436B1-E098-4485-B64C-35C9259F1E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0C456F5F-682A-4812-B96E-FF08B2F89B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91F3D45-A89B-4908-988F-E84BC5720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75DD04ED-7A2A-4DA7-9B0F-B91161F45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60D949FC-16E9-4BAD-962F-E22714A21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F5BDE8BB-6FA6-4574-A6C2-02855898C9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EFC49A16-90EC-4EBC-AB84-4C4B67ADE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E3E43F42-28A2-4765-8DB7-261996772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42F6BD2C-5876-45AF-80AF-007E42EB90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A89C6663-D233-44AD-B43E-4C9F3825D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D30E8566-BD4D-4DE0-A377-29FC368BB9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BE6DE5FA-1853-45A3-9B43-EB49D7EC7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6B5BB6F4-964D-420C-BC0C-549A0A21F5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7AF44A33-E66E-4B09-9844-12C58FC73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262468E3-FEC3-478D-B662-C45B58244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60E23C24-8AF5-4977-8943-9599563F70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E7DB6FD7-8C64-4A5D-AC4F-8C0B634F5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8E46FA94-0460-4635-BE3F-FF9192CB9C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1A54A62F-2B84-439D-B300-5DA1B44A0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EBBEE7C8-BB4B-4805-A190-A88E75C619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C89111C3-51BD-463F-98D4-96C1DCDE6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1627D613-81C9-4086-9719-DCD0ADB1D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B139A8B8-B0F0-4DBA-A52E-274B0A9C1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0555CE92-B003-4F60-81D6-99B7E4DBD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6FE4AC15-79F5-43B2-8073-95E6DD0B0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98F93A54-3895-46C0-BCEC-E48846C8E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F97CBC7A-6D67-4662-826D-841716CB2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9223C9CB-6156-4967-8BA2-6EDC99C94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67F34308-391D-4F29-93A3-0ED1366410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544B33B-D486-4051-99F8-77ECD1A69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91D315F8-B6D0-4D05-9813-3275F3D6B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73F6C514-2E13-457D-A946-1DB930FDA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D97B6FF2-4541-4E4B-81B3-A0EB061CF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5CA7DB8F-446C-4E05-8679-78DEE3ECD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D1C2D978-4663-4626-86DC-E95E04E31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576C61F4-88E4-4D79-A800-1B49388CE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E069A7B0-4512-4A55-8CDD-8BED5DB77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F072D93E-0E3E-4BF4-927D-5D814F4F3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E0E4F55F-4F76-4196-8C1C-20C35D43C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2961AEF9-84C2-4DBB-A15B-98094E78C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4EB31354-25B5-4536-A589-CED9A5963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8A16587F-A6AC-4422-B27B-555DA7032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B7121244-0388-43FD-8671-BFFB7FD75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A33CA963-BBD0-4FEF-8E2C-1F454C350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19E7B081-6AE0-48F8-B8E9-F152E4AF6F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74F96B96-5CE1-4B1A-AB6B-14574C729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1D5FDC09-64F2-442C-83A2-FF264E24D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9525C2C3-2A81-4A7E-81C4-E2550FFE27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C6EDEE13-FDCF-4434-9E73-FA368A2F9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9753293A-6773-4B0E-BEFE-462575235F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DBC30EE6-0CD5-425F-9BAB-A17331409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CE6A3C26-E21C-43E6-B655-1E65AA5FE1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6461456B-8826-40D0-B2C9-3E723AB1C3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E8EE20DE-4345-44CE-A1D7-B1632073B71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83D18937-F448-4535-887A-3E1B505C193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C890D9B2-87C6-42FF-B0C0-ADB78A4C370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A06B1F79-AA96-490B-A315-0ADBE497EC3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766BCD5F-2072-4BB5-966A-6CE33D8750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1BFE7FFB-83A3-473A-9EA5-3F2C919B1A3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679D6805-0C3A-4B98-9A79-CB40E9325BD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D0DB07C-CEB4-46A2-B2A8-0A95E6460C6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B5D9CDF1-22D1-4474-BC21-2D9B5787B68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CFF4D230-B61B-4AC0-A6AE-E8B5302AA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3DB51D83-06E5-4A94-93A1-12032CBC6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85BE-ECDB-49B6-A7EE-F624C6C2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707BE6D-6B0A-492C-B067-1B0DB33E9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27C5A28-618E-40FF-A1B6-A316B1CC9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FAD5CB2-6795-450C-92C3-B98D6E3F5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CD92-1310-45D2-AF46-A2B79E475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7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47833F7-E9DB-4F06-A74A-93023BBFF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6CFCB13-4326-4A5C-824E-FAEDF4E9F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F0C84C-1D03-41A6-AA19-356FF4AC9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C699-5ECC-4B58-A5C2-78F095D74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0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8C44816-4383-4690-8836-F116DCADF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63879BF-76EE-4458-9AD7-B4537CECE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19CC086-313B-461A-8A4C-C42FBABD5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7036-AA17-425D-BA44-A016ABF99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CFCA7F6-57DC-47E3-BE37-F8197AB11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4D2AA29-EC03-495A-AE1F-693580490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46605AD-87E0-4695-AABE-E4DBE4B06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B478-66FB-4150-ADFD-770390C18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A540B32-DD0C-416F-A400-5CCC2BB4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FFF867-8358-4EB7-9FC5-A14C2A7A9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D1D7FA9-EC99-4FB7-806E-D08BDF73F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BDF0-4172-4981-A494-6C34DF312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2CCB8505-A069-4628-B93D-772C35C3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63D3C9BB-25BF-420E-9E66-CA7CD40B1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A1417105-5BAC-466A-9EF1-7221FD437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F225-C380-4436-9AFD-E9DC8751D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5B9D11A5-E611-419D-8BED-15704115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1DD539A-D7F8-4618-8E26-B66C1FC4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B1620EC-5E62-416C-952B-BB8B3CB7C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FB92-60F8-422B-B563-1DDE8EF90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379865B0-4353-41BE-BFAD-D6886CF25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B9C5B1B-38AB-4DF6-8F9C-9F70B46AF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DD11604F-2047-473E-B0D2-A3E371489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387B-1E3A-496C-8C29-0AB81DC3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8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84B0914-8CEE-44C2-BB92-7E1396627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C624523A-25FB-421F-B574-263863DCC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E5C6D9E-177B-4E3A-BC68-3FABC7B3F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02C6-6574-4190-9AAE-13439F22F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5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684CC40-B431-4E74-A2F8-413469AD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D0D2E4-A470-4B31-91CB-61EC34E62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61CC9DC-37A3-49AA-92D0-5C2A12150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0321-EAA6-44D1-8012-868CC209C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52DAE6E-3C68-458D-89A1-4300B45610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B18F097-65ED-4C5E-BC19-B6303ECA6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81907454-922C-4894-980E-03FD98298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C24B6A0B-3FED-4E72-8EDC-9065E73EC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ED0EA0F1-4F91-4A0B-BFCB-06945431B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0B00E8B8-BA73-4F2C-A715-1EB94AB6D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3644FE30-B6BE-47FA-B66D-4CE7B7A0E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D53F610F-8576-4D98-B7B4-335E801F1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8E66207A-9370-4515-9B20-AECB143EC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474AE7AB-F362-4D06-8D58-99FF684E73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B0F16555-89CA-4BBC-9A78-BD5C5279C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B3CB258F-CE7C-4163-B2B9-6134458E4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362893B7-5FC5-4A68-B669-4C359E9CB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E053D416-03B8-4579-87ED-9961CD7E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2C7D79D1-2EAA-4906-A433-CB81EE8B0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25A2B640-929E-4BA2-9FC3-57DE7DE37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93CAFF04-39D9-4A0C-A588-65054877F0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A0FD6D8D-94C5-4574-81C0-0AECA866A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CB2DBE68-F1FD-49F2-9CC0-A04013FB3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FA46151C-A898-497D-8A11-DBC8A311A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E7D0112C-9552-48BC-B114-FE8E531C0B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E18FD1CD-9EEA-46B8-B1F7-30B6E714B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17DB7BDC-9793-439E-94A4-8740767E00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AFB267D7-998B-4608-84C0-B425E1A3E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1AB8ACDB-46BB-4004-AB7B-F0B0C96E67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404B618-4628-4DD1-8F48-F2A3FC39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E00E4E5B-DD05-4214-A118-309A8F062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68722909-573C-4F0E-A610-4170DB053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E55D38F2-170A-475E-94DD-427C0EB0AA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F34D8D1-336E-4287-929B-9BDBF88E1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13B4056-E4B8-41DD-90BA-B1563A7CD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5162082F-CF9F-4E02-BB50-98B6AE29B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D9F209DA-9750-4D9E-AD5B-8517D9D67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A07F0E3-B735-47BF-9987-6F43481DA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5962CABE-A2AB-4022-84C6-7CB4968ED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49035AFF-4AAB-4995-9942-B4524D8E3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3CD08784-44B1-42E6-818C-7185CE56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3438847B-E3D8-406D-874C-96F65AF5B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6682F76D-E082-4FB3-83C2-F3B56FD448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3342577F-3F09-4076-8CE8-820DEA06BC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6EFB08F-7E6F-415D-8D60-6293FA9019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4AF76CC-0F99-4612-9948-B718E500D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F4FE22B0-B2CB-4B71-83CE-5D323CF61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AFD44D35-BCCF-483A-9AAB-3705E98D5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406F184F-A34A-4220-9C64-F6DEDDE37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D82044CF-4F30-4A1D-875D-DE89BBB18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A4920A13-EDC9-4313-8A4F-D5427AE34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67C58C81-D6D3-4025-9552-8D642F711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DF287603-D1B0-4D75-9F88-F3AA4940E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8C55C810-F855-4BF2-9D8C-45501F6A9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CDA4C99D-785C-43D6-A037-099A48E4B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FD027976-923A-4EA7-8948-0CF1318CAC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43A1829-9046-4939-8DB6-00605E5B3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93271950-6189-4E0D-B72E-354F27E1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94B5F8FF-5E76-41A9-B9DB-4BC1A3D9D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4C29CFC2-6E4C-4202-9F1D-160A4BA23B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59AD442B-6541-4E23-82E3-82272857F30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1AFB57CB-B467-496F-9576-A2DF18FCF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4BF7841A-D03E-451C-B37D-50C28E6435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9A1F9F8A-E73F-4410-A3A4-EC5EAFDB274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DBD8068-FD2A-4DE9-A1A9-97F2E5DAC740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CDDC37E8-05C0-4C71-A304-40E4DF89E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18A178-9689-42EA-B838-C3E7D93C0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89879D1-0821-4065-B8D8-A0578EAACD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A009F1CB-71D6-480D-BA78-5D4E37E128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FFE68323-AD72-468F-9D84-72C3CE0015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AAF830-2496-467D-8486-D9F2AEA42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sv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/3.0/" TargetMode="External"/><Relationship Id="rId5" Type="http://schemas.openxmlformats.org/officeDocument/2006/relationships/hyperlink" Target="https://www.flaticon.com/" TargetMode="External"/><Relationship Id="rId4" Type="http://schemas.openxmlformats.org/officeDocument/2006/relationships/hyperlink" Target="http://www.freepik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Zj7DIEftPg" TargetMode="External"/><Relationship Id="rId4" Type="http://schemas.openxmlformats.org/officeDocument/2006/relationships/hyperlink" Target="https://www.youtube.com/watch?v=aZj7DIEftPg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Zj7DIEft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pectrum.ieee.org/at-work/innovation/the-2018-top-programming-languag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codementor.io/blog/worst-languages-to-learn-3phycr98zk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D80496-B798-4810-9CBA-BFFAA6E383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CS2011 Introduction to Programming I</a:t>
            </a:r>
            <a:br>
              <a:rPr lang="en-US" altLang="en-US" sz="3200" dirty="0"/>
            </a:br>
            <a:r>
              <a:rPr lang="en-US" altLang="en-US" sz="2400" dirty="0"/>
              <a:t>About Computers and Programming Languages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823ADCE-945F-4BDE-B272-EDA10F51B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4EF17-8C07-497D-9B91-FB2DA8D4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Popular PL Is Used in Many Places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7E9F3-C53F-4252-A456-A8D452F55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Java, for example, is used to build software that runs on desktop/laptop computers, web servers, database servers, smart phones, and embedded systems</a:t>
            </a:r>
          </a:p>
        </p:txBody>
      </p:sp>
    </p:spTree>
    <p:extLst>
      <p:ext uri="{BB962C8B-B14F-4D97-AF65-F5344CB8AC3E}">
        <p14:creationId xmlns:p14="http://schemas.microsoft.com/office/powerpoint/2010/main" val="1399988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ADAF8-2B26-4DD3-8ABA-FFA43DDF9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PLs Are Similar to Each 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C8888-D4E3-4270-80AC-4DBEE2954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5150"/>
            <a:ext cx="7772400" cy="1539449"/>
          </a:xfrm>
        </p:spPr>
        <p:txBody>
          <a:bodyPr/>
          <a:lstStyle/>
          <a:p>
            <a:r>
              <a:rPr lang="en-US" dirty="0"/>
              <a:t>… so learning a 2</a:t>
            </a:r>
            <a:r>
              <a:rPr lang="en-US" baseline="30000" dirty="0"/>
              <a:t>nd</a:t>
            </a:r>
            <a:r>
              <a:rPr lang="en-US" dirty="0"/>
              <a:t>, 3</a:t>
            </a:r>
            <a:r>
              <a:rPr lang="en-US" baseline="30000" dirty="0"/>
              <a:t>rd</a:t>
            </a:r>
            <a:r>
              <a:rPr lang="en-US" dirty="0"/>
              <a:t> programming language is </a:t>
            </a:r>
            <a:r>
              <a:rPr lang="en-US" i="1" dirty="0"/>
              <a:t>much</a:t>
            </a:r>
            <a:r>
              <a:rPr lang="en-US" dirty="0"/>
              <a:t> easier than the 1</a:t>
            </a:r>
            <a:r>
              <a:rPr lang="en-US" baseline="30000" dirty="0"/>
              <a:t>st</a:t>
            </a:r>
            <a:r>
              <a:rPr lang="en-US" dirty="0"/>
              <a:t> one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86E58E-A766-48AA-976F-8EFB2B51CF29}"/>
              </a:ext>
            </a:extLst>
          </p:cNvPr>
          <p:cNvSpPr/>
          <p:nvPr/>
        </p:nvSpPr>
        <p:spPr bwMode="auto">
          <a:xfrm>
            <a:off x="1025769" y="1828800"/>
            <a:ext cx="4126524" cy="2743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Imperative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Languages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9069EB3-E9C3-496B-8BAE-866D629ADFCB}"/>
              </a:ext>
            </a:extLst>
          </p:cNvPr>
          <p:cNvSpPr/>
          <p:nvPr/>
        </p:nvSpPr>
        <p:spPr bwMode="auto">
          <a:xfrm>
            <a:off x="5533293" y="2041951"/>
            <a:ext cx="1524000" cy="94529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Functional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Languages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FF00BD-9079-42C3-ACD4-E79A010D9E75}"/>
              </a:ext>
            </a:extLst>
          </p:cNvPr>
          <p:cNvSpPr/>
          <p:nvPr/>
        </p:nvSpPr>
        <p:spPr bwMode="auto">
          <a:xfrm>
            <a:off x="5533293" y="3275013"/>
            <a:ext cx="1066800" cy="73281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Logical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Languages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3DF7095-DD2B-42DB-83B0-3CAF03F64773}"/>
              </a:ext>
            </a:extLst>
          </p:cNvPr>
          <p:cNvSpPr/>
          <p:nvPr/>
        </p:nvSpPr>
        <p:spPr bwMode="auto">
          <a:xfrm>
            <a:off x="7438293" y="2595866"/>
            <a:ext cx="679938" cy="52833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DADB988-BD88-4CCE-854C-AFF3104EEF5B}"/>
              </a:ext>
            </a:extLst>
          </p:cNvPr>
          <p:cNvSpPr/>
          <p:nvPr/>
        </p:nvSpPr>
        <p:spPr bwMode="auto">
          <a:xfrm>
            <a:off x="7057293" y="3842976"/>
            <a:ext cx="381000" cy="25937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3F8DE44-8E56-4424-AECB-A5E06C008272}"/>
              </a:ext>
            </a:extLst>
          </p:cNvPr>
          <p:cNvSpPr/>
          <p:nvPr/>
        </p:nvSpPr>
        <p:spPr bwMode="auto">
          <a:xfrm>
            <a:off x="7713785" y="3418738"/>
            <a:ext cx="515815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690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245D39D-16D8-4DA9-9B5E-67A978070706}"/>
              </a:ext>
            </a:extLst>
          </p:cNvPr>
          <p:cNvSpPr txBox="1"/>
          <p:nvPr/>
        </p:nvSpPr>
        <p:spPr>
          <a:xfrm>
            <a:off x="1219200" y="2133600"/>
            <a:ext cx="693151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/>
              <a:t>Q: Are there any tips for learning</a:t>
            </a:r>
          </a:p>
          <a:p>
            <a:r>
              <a:rPr lang="en-US" sz="3600" i="1" dirty="0"/>
              <a:t>the 1</a:t>
            </a:r>
            <a:r>
              <a:rPr lang="en-US" sz="3600" i="1" baseline="30000" dirty="0"/>
              <a:t>st</a:t>
            </a:r>
            <a:r>
              <a:rPr lang="en-US" sz="3600" i="1" dirty="0"/>
              <a:t> programming language?</a:t>
            </a:r>
          </a:p>
          <a:p>
            <a:endParaRPr lang="en-US" sz="3600" i="1" dirty="0"/>
          </a:p>
          <a:p>
            <a:r>
              <a:rPr lang="en-US" sz="3600" dirty="0"/>
              <a:t>Ans: there are many, but let's</a:t>
            </a:r>
          </a:p>
          <a:p>
            <a:r>
              <a:rPr lang="en-US" sz="3600" dirty="0"/>
              <a:t>start with two.</a:t>
            </a:r>
          </a:p>
        </p:txBody>
      </p:sp>
    </p:spTree>
    <p:extLst>
      <p:ext uri="{BB962C8B-B14F-4D97-AF65-F5344CB8AC3E}">
        <p14:creationId xmlns:p14="http://schemas.microsoft.com/office/powerpoint/2010/main" val="3481666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D109-3DAF-42B0-A3FD-FCB7F0E5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about Language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0FE48D-89A5-4EDF-9E5F-20E267B61F41}"/>
              </a:ext>
            </a:extLst>
          </p:cNvPr>
          <p:cNvSpPr txBox="1"/>
          <p:nvPr/>
        </p:nvSpPr>
        <p:spPr>
          <a:xfrm>
            <a:off x="914400" y="1981200"/>
            <a:ext cx="755847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We have it indeed on the authority of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African explorers that many Hottentot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tribes do not have in their vocabulary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names for numbers larger than three.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Ask a native down there how many sons he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has or how many enemies he has slain,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and if the number is more than three he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will answer "many</a:t>
            </a:r>
            <a:r>
              <a:rPr lang="en-US" dirty="0"/>
              <a:t>."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5CFA54-D476-4798-A2FF-587F84EEB982}"/>
              </a:ext>
            </a:extLst>
          </p:cNvPr>
          <p:cNvSpPr txBox="1"/>
          <p:nvPr/>
        </p:nvSpPr>
        <p:spPr>
          <a:xfrm>
            <a:off x="2092972" y="5257800"/>
            <a:ext cx="5908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From </a:t>
            </a:r>
            <a:r>
              <a:rPr lang="en-US" sz="2000" i="1" dirty="0"/>
              <a:t>One Two Three … Infinity</a:t>
            </a:r>
            <a:r>
              <a:rPr lang="en-US" sz="2000" dirty="0"/>
              <a:t> by George Gamow</a:t>
            </a:r>
          </a:p>
        </p:txBody>
      </p:sp>
    </p:spTree>
    <p:extLst>
      <p:ext uri="{BB962C8B-B14F-4D97-AF65-F5344CB8AC3E}">
        <p14:creationId xmlns:p14="http://schemas.microsoft.com/office/powerpoint/2010/main" val="2048090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09515-7761-48A5-8C8B-B4A93F040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Trade of Pigs and Goats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2329B-B542-46C8-ADC4-CB395BF02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one pig is worth two goats, how do two Hottentot tribe members trade 4 pigs and 8 goats with each other??</a:t>
            </a:r>
          </a:p>
        </p:txBody>
      </p:sp>
    </p:spTree>
    <p:extLst>
      <p:ext uri="{BB962C8B-B14F-4D97-AF65-F5344CB8AC3E}">
        <p14:creationId xmlns:p14="http://schemas.microsoft.com/office/powerpoint/2010/main" val="2230370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73190-7CAC-4E82-9FC8-48C7CDA97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A Trade of Pigs and Goats 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88647C1A-561C-444C-ACF9-117C9664F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1600" y="2438400"/>
            <a:ext cx="762000" cy="7620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CA404D98-311C-4DC5-881E-F8A7E0A2F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800" y="2438400"/>
            <a:ext cx="762000" cy="762000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E556CA57-E866-4752-AEAC-17007ECE5C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0200" y="2438400"/>
            <a:ext cx="762000" cy="76200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3E75F9EB-224F-40B6-8D44-A00FB55C1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67600" y="2438400"/>
            <a:ext cx="762000" cy="762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B437F35-CFD4-41D0-888E-D00B55A048BE}"/>
              </a:ext>
            </a:extLst>
          </p:cNvPr>
          <p:cNvSpPr txBox="1"/>
          <p:nvPr/>
        </p:nvSpPr>
        <p:spPr>
          <a:xfrm>
            <a:off x="1093132" y="6260068"/>
            <a:ext cx="744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Icons made by </a:t>
            </a:r>
            <a:r>
              <a:rPr lang="en-US" sz="1800" dirty="0" err="1">
                <a:hlinkClick r:id="rId4"/>
              </a:rPr>
              <a:t>Freepik</a:t>
            </a:r>
            <a:r>
              <a:rPr lang="en-US" sz="1800" dirty="0"/>
              <a:t> from </a:t>
            </a:r>
            <a:r>
              <a:rPr lang="en-US" sz="1800" dirty="0">
                <a:hlinkClick r:id="rId5"/>
              </a:rPr>
              <a:t>www.flaticon.com</a:t>
            </a:r>
            <a:r>
              <a:rPr lang="en-US" sz="1800" dirty="0"/>
              <a:t> is licensed by </a:t>
            </a:r>
            <a:r>
              <a:rPr lang="en-US" sz="1800" dirty="0">
                <a:hlinkClick r:id="rId6"/>
              </a:rPr>
              <a:t>CC 3.0 BY</a:t>
            </a:r>
            <a:endParaRPr lang="en-US" sz="1800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AA8CAC99-57A3-4EE3-80E8-92FC74FDB4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8200" y="3924300"/>
            <a:ext cx="838200" cy="838200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B6FCAFED-51DF-4C29-978C-A557314165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76400" y="3924300"/>
            <a:ext cx="838200" cy="838200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A8D308F2-B396-41D9-AE40-CB9F614C0D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95600" y="3924300"/>
            <a:ext cx="838200" cy="838200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6F8E0AE3-6745-468D-B917-168B62A9CC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33800" y="3924300"/>
            <a:ext cx="838200" cy="838200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23E9ADD3-957E-4125-877B-F0C25EEEC7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53000" y="3924300"/>
            <a:ext cx="838200" cy="83820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52C3AAD0-0850-42BE-B806-8D213E6D7D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91200" y="3924300"/>
            <a:ext cx="838200" cy="83820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AA1B2D05-F93B-4BA6-B02B-A675F1E04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10400" y="3924300"/>
            <a:ext cx="838200" cy="838200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119DC1FD-6F4F-417F-B998-B4BDCF0FDD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48600" y="3924300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786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A57BD-A148-4BC2-A3C9-BAC9990B0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B8C3F-F4FD-4345-BF7E-5E239D142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6200"/>
            <a:ext cx="7924800" cy="2438400"/>
          </a:xfrm>
        </p:spPr>
        <p:txBody>
          <a:bodyPr/>
          <a:lstStyle/>
          <a:p>
            <a:r>
              <a:rPr lang="en-US" sz="2800" dirty="0"/>
              <a:t>Learning a new language is learning a new way of thinking</a:t>
            </a:r>
          </a:p>
          <a:p>
            <a:r>
              <a:rPr lang="en-US" sz="2800" dirty="0"/>
              <a:t>It is not just about the syntax and grammar, but more importantly, it's about how the language is used in different situations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7EB21-A6D6-4FFC-B5C1-E9F7F64C1DBF}"/>
              </a:ext>
            </a:extLst>
          </p:cNvPr>
          <p:cNvSpPr txBox="1"/>
          <p:nvPr/>
        </p:nvSpPr>
        <p:spPr>
          <a:xfrm>
            <a:off x="1244340" y="1953161"/>
            <a:ext cx="69733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/>
              <a:t>Language determines how we</a:t>
            </a:r>
          </a:p>
          <a:p>
            <a:r>
              <a:rPr lang="en-US" sz="4000" i="1" dirty="0"/>
              <a:t>solve problems</a:t>
            </a:r>
          </a:p>
        </p:txBody>
      </p:sp>
    </p:spTree>
    <p:extLst>
      <p:ext uri="{BB962C8B-B14F-4D97-AF65-F5344CB8AC3E}">
        <p14:creationId xmlns:p14="http://schemas.microsoft.com/office/powerpoint/2010/main" val="3184645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CD07E-F7D5-47D0-923F-355151B4A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Perfect Forehand in Tennis …</a:t>
            </a:r>
          </a:p>
        </p:txBody>
      </p:sp>
      <p:pic>
        <p:nvPicPr>
          <p:cNvPr id="4" name="Online Media 3" title="How To Hit The Perfect Tennis Forehand In 5 Simple Steps">
            <a:hlinkClick r:id="" action="ppaction://media"/>
            <a:extLst>
              <a:ext uri="{FF2B5EF4-FFF2-40B4-BE49-F238E27FC236}">
                <a16:creationId xmlns:a16="http://schemas.microsoft.com/office/drawing/2014/main" id="{00AE05D1-5D65-4059-87CF-6EB14CF7A31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09800" y="3117741"/>
            <a:ext cx="4572000" cy="2571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BBBB48-F999-4A8A-9B7D-3AFB6BCB2A34}"/>
              </a:ext>
            </a:extLst>
          </p:cNvPr>
          <p:cNvSpPr txBox="1"/>
          <p:nvPr/>
        </p:nvSpPr>
        <p:spPr>
          <a:xfrm>
            <a:off x="713834" y="1828800"/>
            <a:ext cx="8125366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YouTube Video</a:t>
            </a:r>
          </a:p>
          <a:p>
            <a:r>
              <a:rPr lang="en-US" dirty="0">
                <a:hlinkClick r:id="rId4"/>
              </a:rPr>
              <a:t>How To Hit The Perfect Tennis Forehand In 5 Simple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89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CD07E-F7D5-47D0-923F-355151B4A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The Perfect Forehand in Tennis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BBBB48-F999-4A8A-9B7D-3AFB6BCB2A34}"/>
              </a:ext>
            </a:extLst>
          </p:cNvPr>
          <p:cNvSpPr txBox="1"/>
          <p:nvPr/>
        </p:nvSpPr>
        <p:spPr>
          <a:xfrm>
            <a:off x="713834" y="1828800"/>
            <a:ext cx="8125366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YouTube Video</a:t>
            </a:r>
          </a:p>
          <a:p>
            <a:r>
              <a:rPr lang="en-US" dirty="0">
                <a:hlinkClick r:id="rId2"/>
              </a:rPr>
              <a:t>How To Hit The Perfect Tennis Forehand In 5 Simple Steps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DDF391-94CB-4B93-B0F9-4563F3C9B67C}"/>
              </a:ext>
            </a:extLst>
          </p:cNvPr>
          <p:cNvSpPr txBox="1"/>
          <p:nvPr/>
        </p:nvSpPr>
        <p:spPr>
          <a:xfrm>
            <a:off x="1371600" y="3352800"/>
            <a:ext cx="660661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Do you think a person who never played</a:t>
            </a:r>
          </a:p>
          <a:p>
            <a:r>
              <a:rPr lang="en-US" sz="2800" i="1" dirty="0"/>
              <a:t>tennis before can hit a perfect forehand</a:t>
            </a:r>
          </a:p>
          <a:p>
            <a:r>
              <a:rPr lang="en-US" sz="2800" i="1" dirty="0"/>
              <a:t>after watching 15 minutes of YouTube</a:t>
            </a:r>
          </a:p>
          <a:p>
            <a:r>
              <a:rPr lang="en-US" sz="2800" i="1" dirty="0"/>
              <a:t>video?</a:t>
            </a:r>
          </a:p>
        </p:txBody>
      </p:sp>
    </p:spTree>
    <p:extLst>
      <p:ext uri="{BB962C8B-B14F-4D97-AF65-F5344CB8AC3E}">
        <p14:creationId xmlns:p14="http://schemas.microsoft.com/office/powerpoint/2010/main" val="874057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A57BD-A148-4BC2-A3C9-BAC9990B0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B8C3F-F4FD-4345-BF7E-5E239D142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38600"/>
            <a:ext cx="7924800" cy="2286000"/>
          </a:xfrm>
        </p:spPr>
        <p:txBody>
          <a:bodyPr/>
          <a:lstStyle/>
          <a:p>
            <a:r>
              <a:rPr lang="en-US" sz="2800" dirty="0"/>
              <a:t>It takes very little time to learn the rules, but lots of time to become good at it</a:t>
            </a:r>
          </a:p>
          <a:p>
            <a:r>
              <a:rPr lang="en-US" sz="2800" dirty="0"/>
              <a:t>It doesn't take much talent, but does take much effort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47EB21-A6D6-4FFC-B5C1-E9F7F64C1DBF}"/>
              </a:ext>
            </a:extLst>
          </p:cNvPr>
          <p:cNvSpPr txBox="1"/>
          <p:nvPr/>
        </p:nvSpPr>
        <p:spPr>
          <a:xfrm>
            <a:off x="838200" y="1828800"/>
            <a:ext cx="77900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/>
              <a:t>Just like tennis, programming is a</a:t>
            </a:r>
          </a:p>
          <a:p>
            <a:r>
              <a:rPr lang="en-US" sz="4000" i="1" dirty="0"/>
              <a:t>skill that takes lots of practice</a:t>
            </a:r>
          </a:p>
        </p:txBody>
      </p:sp>
    </p:spTree>
    <p:extLst>
      <p:ext uri="{BB962C8B-B14F-4D97-AF65-F5344CB8AC3E}">
        <p14:creationId xmlns:p14="http://schemas.microsoft.com/office/powerpoint/2010/main" val="419211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F1500-E03A-4401-9872-A4B57AD9F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Computers Are Everywhere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11ED5-AC39-4A45-9FFA-45666E952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r>
              <a:rPr lang="en-US" dirty="0"/>
              <a:t>Desktops and laptops</a:t>
            </a:r>
          </a:p>
          <a:p>
            <a:r>
              <a:rPr lang="en-US" dirty="0"/>
              <a:t>Servers</a:t>
            </a:r>
          </a:p>
          <a:p>
            <a:r>
              <a:rPr lang="en-US" dirty="0"/>
              <a:t>Mobile devices</a:t>
            </a:r>
          </a:p>
          <a:p>
            <a:r>
              <a:rPr lang="en-US" dirty="0"/>
              <a:t>Inside machines, vehicles, "smart" appliances …</a:t>
            </a:r>
          </a:p>
        </p:txBody>
      </p:sp>
    </p:spTree>
    <p:extLst>
      <p:ext uri="{BB962C8B-B14F-4D97-AF65-F5344CB8AC3E}">
        <p14:creationId xmlns:p14="http://schemas.microsoft.com/office/powerpoint/2010/main" val="607152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F1500-E03A-4401-9872-A4B57AD9F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Computers Are Everywhere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11ED5-AC39-4A45-9FFA-45666E952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971800"/>
          </a:xfrm>
        </p:spPr>
        <p:txBody>
          <a:bodyPr/>
          <a:lstStyle/>
          <a:p>
            <a:r>
              <a:rPr lang="en-US" dirty="0"/>
              <a:t>Desktops and laptops</a:t>
            </a:r>
          </a:p>
          <a:p>
            <a:r>
              <a:rPr lang="en-US" dirty="0"/>
              <a:t>Servers</a:t>
            </a:r>
          </a:p>
          <a:p>
            <a:r>
              <a:rPr lang="en-US" dirty="0"/>
              <a:t>Mobile devices</a:t>
            </a:r>
          </a:p>
          <a:p>
            <a:r>
              <a:rPr lang="en-US" dirty="0"/>
              <a:t>Inside machines, vehicles, "smart" appliances …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762B7FA3-FFE8-4D20-A81D-959E0797A327}"/>
              </a:ext>
            </a:extLst>
          </p:cNvPr>
          <p:cNvSpPr/>
          <p:nvPr/>
        </p:nvSpPr>
        <p:spPr bwMode="auto">
          <a:xfrm>
            <a:off x="4229100" y="4876800"/>
            <a:ext cx="685800" cy="4572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F32A24-AEB3-41F6-A676-A3804BEE9EE5}"/>
              </a:ext>
            </a:extLst>
          </p:cNvPr>
          <p:cNvSpPr txBox="1"/>
          <p:nvPr/>
        </p:nvSpPr>
        <p:spPr>
          <a:xfrm>
            <a:off x="711269" y="5562600"/>
            <a:ext cx="8127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Job opportunities for people who know computers</a:t>
            </a:r>
          </a:p>
        </p:txBody>
      </p:sp>
    </p:spTree>
    <p:extLst>
      <p:ext uri="{BB962C8B-B14F-4D97-AF65-F5344CB8AC3E}">
        <p14:creationId xmlns:p14="http://schemas.microsoft.com/office/powerpoint/2010/main" val="209417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A6CF1-41F0-427A-9ACE-15060F05A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AB46C-FD5A-42EE-8B4B-E1854F9B9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Components, e.g. CPU, Memory, Hard drive</a:t>
            </a:r>
          </a:p>
          <a:p>
            <a:r>
              <a:rPr lang="en-US" dirty="0"/>
              <a:t>Peripheral devices</a:t>
            </a:r>
          </a:p>
          <a:p>
            <a:pPr lvl="1"/>
            <a:r>
              <a:rPr lang="en-US" dirty="0"/>
              <a:t>Input, e.g. mouse and keyboard</a:t>
            </a:r>
          </a:p>
          <a:p>
            <a:pPr lvl="1"/>
            <a:r>
              <a:rPr lang="en-US" dirty="0"/>
              <a:t>Output , e.g. monitor and printer</a:t>
            </a:r>
          </a:p>
          <a:p>
            <a:r>
              <a:rPr lang="en-US" dirty="0"/>
              <a:t>Communication devices, e.g. network card</a:t>
            </a:r>
          </a:p>
        </p:txBody>
      </p:sp>
    </p:spTree>
    <p:extLst>
      <p:ext uri="{BB962C8B-B14F-4D97-AF65-F5344CB8AC3E}">
        <p14:creationId xmlns:p14="http://schemas.microsoft.com/office/powerpoint/2010/main" val="2490837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C01A2-6198-40EF-BA7A-DD8B4764C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EEA0D-DF30-400E-B6AD-668827965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419600"/>
          </a:xfrm>
        </p:spPr>
        <p:txBody>
          <a:bodyPr/>
          <a:lstStyle/>
          <a:p>
            <a:r>
              <a:rPr lang="en-US" dirty="0"/>
              <a:t>Instructions that tell computer what to do</a:t>
            </a:r>
          </a:p>
          <a:p>
            <a:r>
              <a:rPr lang="en-US" dirty="0"/>
              <a:t>A.K.A. </a:t>
            </a:r>
            <a:r>
              <a:rPr lang="en-US" i="1" dirty="0"/>
              <a:t>Program</a:t>
            </a:r>
            <a:r>
              <a:rPr lang="en-US" dirty="0"/>
              <a:t>, </a:t>
            </a:r>
            <a:r>
              <a:rPr lang="en-US" i="1" dirty="0"/>
              <a:t>Application</a:t>
            </a:r>
          </a:p>
          <a:p>
            <a:r>
              <a:rPr lang="en-US" dirty="0"/>
              <a:t>Examples of software</a:t>
            </a:r>
          </a:p>
          <a:p>
            <a:pPr lvl="1"/>
            <a:r>
              <a:rPr lang="en-US" dirty="0"/>
              <a:t>Desktop/laptop ??</a:t>
            </a:r>
          </a:p>
          <a:p>
            <a:pPr lvl="1"/>
            <a:r>
              <a:rPr lang="en-US" dirty="0"/>
              <a:t>Mobile ??</a:t>
            </a:r>
          </a:p>
          <a:p>
            <a:pPr lvl="1"/>
            <a:r>
              <a:rPr lang="en-US" dirty="0"/>
              <a:t>Web ??</a:t>
            </a:r>
          </a:p>
          <a:p>
            <a:pPr lvl="1"/>
            <a:r>
              <a:rPr lang="en-US" dirty="0"/>
              <a:t>Embedded ??</a:t>
            </a:r>
          </a:p>
        </p:txBody>
      </p:sp>
    </p:spTree>
    <p:extLst>
      <p:ext uri="{BB962C8B-B14F-4D97-AF65-F5344CB8AC3E}">
        <p14:creationId xmlns:p14="http://schemas.microsoft.com/office/powerpoint/2010/main" val="2044524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7DF85-30E7-4B69-A754-33843CF5D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38AC9-98BC-4211-A863-1A98369BD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143000"/>
          </a:xfrm>
        </p:spPr>
        <p:txBody>
          <a:bodyPr/>
          <a:lstStyle/>
          <a:p>
            <a:r>
              <a:rPr lang="en-US" dirty="0"/>
              <a:t>A language used to write software (i.e. those instructions to computers)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F76367-E46F-4976-AE54-E444B4220AA0}"/>
              </a:ext>
            </a:extLst>
          </p:cNvPr>
          <p:cNvSpPr txBox="1"/>
          <p:nvPr/>
        </p:nvSpPr>
        <p:spPr>
          <a:xfrm>
            <a:off x="910916" y="3276600"/>
            <a:ext cx="7471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Human Languages (computers don't understand, yet)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6F5FCF-C6C5-40CD-B681-A1F9D68E643F}"/>
              </a:ext>
            </a:extLst>
          </p:cNvPr>
          <p:cNvSpPr txBox="1"/>
          <p:nvPr/>
        </p:nvSpPr>
        <p:spPr>
          <a:xfrm>
            <a:off x="910916" y="6091535"/>
            <a:ext cx="7160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Machine Language (instructions in binary numbers)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3EE85E3-AA52-4F49-86BB-722EE74C8FCA}"/>
              </a:ext>
            </a:extLst>
          </p:cNvPr>
          <p:cNvCxnSpPr/>
          <p:nvPr/>
        </p:nvCxnSpPr>
        <p:spPr bwMode="auto">
          <a:xfrm flipV="1">
            <a:off x="1676400" y="3810000"/>
            <a:ext cx="0" cy="2209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ight Brace 7">
            <a:extLst>
              <a:ext uri="{FF2B5EF4-FFF2-40B4-BE49-F238E27FC236}">
                <a16:creationId xmlns:a16="http://schemas.microsoft.com/office/drawing/2014/main" id="{384C3BC6-666E-4E7D-BFF4-9BF93A9AC229}"/>
              </a:ext>
            </a:extLst>
          </p:cNvPr>
          <p:cNvSpPr/>
          <p:nvPr/>
        </p:nvSpPr>
        <p:spPr bwMode="auto">
          <a:xfrm>
            <a:off x="1981200" y="4152900"/>
            <a:ext cx="380911" cy="1524000"/>
          </a:xfrm>
          <a:prstGeom prst="rightBrace">
            <a:avLst>
              <a:gd name="adj1" fmla="val 45265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0E658A-B697-4D95-9670-69E8CFFA1B5B}"/>
              </a:ext>
            </a:extLst>
          </p:cNvPr>
          <p:cNvSpPr txBox="1"/>
          <p:nvPr/>
        </p:nvSpPr>
        <p:spPr>
          <a:xfrm>
            <a:off x="2514600" y="4191000"/>
            <a:ext cx="597266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Programming Languages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Easy for humans to learn and 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Easy to translate into machine language</a:t>
            </a:r>
          </a:p>
        </p:txBody>
      </p:sp>
    </p:spTree>
    <p:extLst>
      <p:ext uri="{BB962C8B-B14F-4D97-AF65-F5344CB8AC3E}">
        <p14:creationId xmlns:p14="http://schemas.microsoft.com/office/powerpoint/2010/main" val="4225571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FFD7E-6EFC-4046-8AE4-FB243AD03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"Top" Programming Languages in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C3D12-28D2-4E29-A0D5-7FEEF3794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15000"/>
            <a:ext cx="7772400" cy="762000"/>
          </a:xfrm>
        </p:spPr>
        <p:txBody>
          <a:bodyPr/>
          <a:lstStyle/>
          <a:p>
            <a:r>
              <a:rPr lang="en-US" dirty="0"/>
              <a:t>According to </a:t>
            </a:r>
            <a:r>
              <a:rPr lang="en-US" dirty="0">
                <a:hlinkClick r:id="rId2"/>
              </a:rPr>
              <a:t>IEEE Spectrum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D87E27-E3D7-4842-B23D-CA1891008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809750"/>
            <a:ext cx="614362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166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40C28-F4FD-490B-9EB8-AB2017786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"Worst" Programming Languages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3F721-3453-47CC-848A-8EEAB73E0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2514600" cy="4114800"/>
          </a:xfrm>
        </p:spPr>
        <p:txBody>
          <a:bodyPr/>
          <a:lstStyle/>
          <a:p>
            <a:r>
              <a:rPr lang="en-US" dirty="0"/>
              <a:t>According to </a:t>
            </a:r>
            <a:r>
              <a:rPr lang="en-US" dirty="0" err="1">
                <a:hlinkClick r:id="rId2"/>
              </a:rPr>
              <a:t>CodeMentor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68493F-52BC-4B96-8AFF-4DECAA6A1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600200"/>
            <a:ext cx="4862286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74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245D39D-16D8-4DA9-9B5E-67A978070706}"/>
              </a:ext>
            </a:extLst>
          </p:cNvPr>
          <p:cNvSpPr txBox="1"/>
          <p:nvPr/>
        </p:nvSpPr>
        <p:spPr>
          <a:xfrm>
            <a:off x="1371600" y="2133600"/>
            <a:ext cx="654980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/>
              <a:t>Q: How useful it is to learn one</a:t>
            </a:r>
          </a:p>
          <a:p>
            <a:r>
              <a:rPr lang="en-US" sz="3600" i="1" dirty="0"/>
              <a:t>programming language when</a:t>
            </a:r>
          </a:p>
          <a:p>
            <a:r>
              <a:rPr lang="en-US" sz="3600" i="1" dirty="0"/>
              <a:t>there seems to be hundreds</a:t>
            </a:r>
          </a:p>
          <a:p>
            <a:r>
              <a:rPr lang="en-US" sz="3600" i="1" dirty="0"/>
              <a:t>of them??</a:t>
            </a:r>
          </a:p>
          <a:p>
            <a:endParaRPr lang="en-US" sz="3600" i="1" dirty="0"/>
          </a:p>
          <a:p>
            <a:r>
              <a:rPr lang="en-US" sz="3600" dirty="0"/>
              <a:t>Ans: It's very useful</a:t>
            </a:r>
          </a:p>
        </p:txBody>
      </p:sp>
    </p:spTree>
    <p:extLst>
      <p:ext uri="{BB962C8B-B14F-4D97-AF65-F5344CB8AC3E}">
        <p14:creationId xmlns:p14="http://schemas.microsoft.com/office/powerpoint/2010/main" val="2967699941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4121</TotalTime>
  <Words>594</Words>
  <Application>Microsoft Office PowerPoint</Application>
  <PresentationFormat>On-screen Show (4:3)</PresentationFormat>
  <Paragraphs>94</Paragraphs>
  <Slides>19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Tahoma</vt:lpstr>
      <vt:lpstr>Wingdings</vt:lpstr>
      <vt:lpstr>Blueprint</vt:lpstr>
      <vt:lpstr>CS2011 Introduction to Programming I About Computers and Programming Languages</vt:lpstr>
      <vt:lpstr>Computers Are Everywhere</vt:lpstr>
      <vt:lpstr>Computers Are Everywhere</vt:lpstr>
      <vt:lpstr>Hardware</vt:lpstr>
      <vt:lpstr>Software</vt:lpstr>
      <vt:lpstr>Programming Language</vt:lpstr>
      <vt:lpstr>"Top" Programming Languages in 2018</vt:lpstr>
      <vt:lpstr>"Worst" Programming Languages 2018</vt:lpstr>
      <vt:lpstr>PowerPoint Presentation</vt:lpstr>
      <vt:lpstr>A Popular PL Is Used in Many Places</vt:lpstr>
      <vt:lpstr>PLs Are Similar to Each Other</vt:lpstr>
      <vt:lpstr>PowerPoint Presentation</vt:lpstr>
      <vt:lpstr>A Story about Language</vt:lpstr>
      <vt:lpstr>A Trade of Pigs and Goats …</vt:lpstr>
      <vt:lpstr>… A Trade of Pigs and Goats </vt:lpstr>
      <vt:lpstr>Tip #1</vt:lpstr>
      <vt:lpstr>The Perfect Forehand in Tennis …</vt:lpstr>
      <vt:lpstr>… The Perfect Forehand in Tennis</vt:lpstr>
      <vt:lpstr>Tip #2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Chengyu Sun</cp:lastModifiedBy>
  <cp:revision>239</cp:revision>
  <cp:lastPrinted>1601-01-01T00:00:00Z</cp:lastPrinted>
  <dcterms:created xsi:type="dcterms:W3CDTF">2003-06-24T23:22:57Z</dcterms:created>
  <dcterms:modified xsi:type="dcterms:W3CDTF">2018-08-19T16:48:27Z</dcterms:modified>
</cp:coreProperties>
</file>