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1"/>
  </p:handoutMasterIdLst>
  <p:sldIdLst>
    <p:sldId id="256" r:id="rId2"/>
    <p:sldId id="280" r:id="rId3"/>
    <p:sldId id="298" r:id="rId4"/>
    <p:sldId id="281" r:id="rId5"/>
    <p:sldId id="282" r:id="rId6"/>
    <p:sldId id="283" r:id="rId7"/>
    <p:sldId id="284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5628" autoAdjust="0"/>
  </p:normalViewPr>
  <p:slideViewPr>
    <p:cSldViewPr>
      <p:cViewPr varScale="1">
        <p:scale>
          <a:sx n="79" d="100"/>
          <a:sy n="79" d="100"/>
        </p:scale>
        <p:origin x="7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6.sv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/3.0/" TargetMode="External"/><Relationship Id="rId5" Type="http://schemas.openxmlformats.org/officeDocument/2006/relationships/hyperlink" Target="https://www.flaticon.com/" TargetMode="External"/><Relationship Id="rId4" Type="http://schemas.openxmlformats.org/officeDocument/2006/relationships/hyperlink" Target="http://www.freepik.com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Zj7DIEftPg" TargetMode="External"/><Relationship Id="rId4" Type="http://schemas.openxmlformats.org/officeDocument/2006/relationships/hyperlink" Target="https://www.youtube.com/watch?v=aZj7DIEftP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Zj7DIEft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pectrum.ieee.org/at-work/innovation/the-2018-top-programming-language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codementor.io/blog/worst-languages-to-learn-3phycr98zk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About Computers and Programming Languages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4EF17-8C07-497D-9B91-FB2DA8D4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Popular PL Is Used in Many Places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7E9F3-C53F-4252-A456-A8D452F55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Java, for example, is used to build software that runs on desktop/laptop computers, web servers, database servers, smart phones, and embedded systems</a:t>
            </a:r>
          </a:p>
        </p:txBody>
      </p:sp>
    </p:spTree>
    <p:extLst>
      <p:ext uri="{BB962C8B-B14F-4D97-AF65-F5344CB8AC3E}">
        <p14:creationId xmlns:p14="http://schemas.microsoft.com/office/powerpoint/2010/main" val="1399988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ADAF8-2B26-4DD3-8ABA-FFA43DDF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PLs Are Similar to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C8888-D4E3-4270-80AC-4DBEE2954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5150"/>
            <a:ext cx="7772400" cy="1539449"/>
          </a:xfrm>
        </p:spPr>
        <p:txBody>
          <a:bodyPr/>
          <a:lstStyle/>
          <a:p>
            <a:r>
              <a:rPr lang="en-US" dirty="0"/>
              <a:t>… so learning a 2</a:t>
            </a:r>
            <a:r>
              <a:rPr lang="en-US" baseline="30000" dirty="0"/>
              <a:t>nd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 programming language is </a:t>
            </a:r>
            <a:r>
              <a:rPr lang="en-US" i="1" dirty="0"/>
              <a:t>much</a:t>
            </a:r>
            <a:r>
              <a:rPr lang="en-US" dirty="0"/>
              <a:t> easier than the 1</a:t>
            </a:r>
            <a:r>
              <a:rPr lang="en-US" baseline="30000" dirty="0"/>
              <a:t>st</a:t>
            </a:r>
            <a:r>
              <a:rPr lang="en-US" dirty="0"/>
              <a:t>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D86E58E-A766-48AA-976F-8EFB2B51CF29}"/>
              </a:ext>
            </a:extLst>
          </p:cNvPr>
          <p:cNvSpPr/>
          <p:nvPr/>
        </p:nvSpPr>
        <p:spPr bwMode="auto">
          <a:xfrm>
            <a:off x="1025769" y="1828800"/>
            <a:ext cx="4126524" cy="2743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Imperative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Languages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9069EB3-E9C3-496B-8BAE-866D629ADFCB}"/>
              </a:ext>
            </a:extLst>
          </p:cNvPr>
          <p:cNvSpPr/>
          <p:nvPr/>
        </p:nvSpPr>
        <p:spPr bwMode="auto">
          <a:xfrm>
            <a:off x="5533293" y="2041951"/>
            <a:ext cx="1524000" cy="945297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Functional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Languages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AFF00BD-9079-42C3-ACD4-E79A010D9E75}"/>
              </a:ext>
            </a:extLst>
          </p:cNvPr>
          <p:cNvSpPr/>
          <p:nvPr/>
        </p:nvSpPr>
        <p:spPr bwMode="auto">
          <a:xfrm>
            <a:off x="5533293" y="3275013"/>
            <a:ext cx="1066800" cy="732817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Logical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/>
              <a:t>Languages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3DF7095-DD2B-42DB-83B0-3CAF03F64773}"/>
              </a:ext>
            </a:extLst>
          </p:cNvPr>
          <p:cNvSpPr/>
          <p:nvPr/>
        </p:nvSpPr>
        <p:spPr bwMode="auto">
          <a:xfrm>
            <a:off x="7438293" y="2595866"/>
            <a:ext cx="679938" cy="528333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DADB988-BD88-4CCE-854C-AFF3104EEF5B}"/>
              </a:ext>
            </a:extLst>
          </p:cNvPr>
          <p:cNvSpPr/>
          <p:nvPr/>
        </p:nvSpPr>
        <p:spPr bwMode="auto">
          <a:xfrm>
            <a:off x="7057293" y="3842976"/>
            <a:ext cx="381000" cy="25937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F8DE44-8E56-4424-AECB-A5E06C008272}"/>
              </a:ext>
            </a:extLst>
          </p:cNvPr>
          <p:cNvSpPr/>
          <p:nvPr/>
        </p:nvSpPr>
        <p:spPr bwMode="auto">
          <a:xfrm>
            <a:off x="7713785" y="3418738"/>
            <a:ext cx="515815" cy="3810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690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45D39D-16D8-4DA9-9B5E-67A978070706}"/>
              </a:ext>
            </a:extLst>
          </p:cNvPr>
          <p:cNvSpPr txBox="1"/>
          <p:nvPr/>
        </p:nvSpPr>
        <p:spPr>
          <a:xfrm>
            <a:off x="1219200" y="2133600"/>
            <a:ext cx="693151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Q: Are there any tips for learning</a:t>
            </a:r>
          </a:p>
          <a:p>
            <a:r>
              <a:rPr lang="en-US" sz="3600" i="1" dirty="0"/>
              <a:t>the 1</a:t>
            </a:r>
            <a:r>
              <a:rPr lang="en-US" sz="3600" i="1" baseline="30000" dirty="0"/>
              <a:t>st</a:t>
            </a:r>
            <a:r>
              <a:rPr lang="en-US" sz="3600" i="1" dirty="0"/>
              <a:t> programming language?</a:t>
            </a:r>
          </a:p>
          <a:p>
            <a:endParaRPr lang="en-US" sz="3600" i="1" dirty="0"/>
          </a:p>
          <a:p>
            <a:r>
              <a:rPr lang="en-US" sz="3600" dirty="0"/>
              <a:t>Ans: there are many, but let's</a:t>
            </a:r>
          </a:p>
          <a:p>
            <a:r>
              <a:rPr lang="en-US" sz="3600" dirty="0"/>
              <a:t>start with two.</a:t>
            </a:r>
          </a:p>
        </p:txBody>
      </p:sp>
    </p:spTree>
    <p:extLst>
      <p:ext uri="{BB962C8B-B14F-4D97-AF65-F5344CB8AC3E}">
        <p14:creationId xmlns:p14="http://schemas.microsoft.com/office/powerpoint/2010/main" val="3481666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6D109-3DAF-42B0-A3FD-FCB7F0E54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Story about Language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0FE48D-89A5-4EDF-9E5F-20E267B61F41}"/>
              </a:ext>
            </a:extLst>
          </p:cNvPr>
          <p:cNvSpPr txBox="1"/>
          <p:nvPr/>
        </p:nvSpPr>
        <p:spPr>
          <a:xfrm>
            <a:off x="914400" y="1981200"/>
            <a:ext cx="75584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We have it indeed on the authority of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African explorers that many Hottentot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tribes do not have in their vocabulary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names for numbers larger than three.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Ask a native down there how many sons he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has or how many enemies he has slain,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and if the number is more than three he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will answer "many</a:t>
            </a:r>
            <a:r>
              <a:rPr lang="en-US" dirty="0"/>
              <a:t>."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5CFA54-D476-4798-A2FF-587F84EEB982}"/>
              </a:ext>
            </a:extLst>
          </p:cNvPr>
          <p:cNvSpPr txBox="1"/>
          <p:nvPr/>
        </p:nvSpPr>
        <p:spPr>
          <a:xfrm>
            <a:off x="2092972" y="5257800"/>
            <a:ext cx="5908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From </a:t>
            </a:r>
            <a:r>
              <a:rPr lang="en-US" sz="2000" i="1" dirty="0"/>
              <a:t>One Two Three … Infinity</a:t>
            </a:r>
            <a:r>
              <a:rPr lang="en-US" sz="2000" dirty="0"/>
              <a:t> by George Gamow</a:t>
            </a:r>
          </a:p>
        </p:txBody>
      </p:sp>
    </p:spTree>
    <p:extLst>
      <p:ext uri="{BB962C8B-B14F-4D97-AF65-F5344CB8AC3E}">
        <p14:creationId xmlns:p14="http://schemas.microsoft.com/office/powerpoint/2010/main" val="2048090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09515-7761-48A5-8C8B-B4A93F040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Trade of Pigs and Goats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2329B-B542-46C8-ADC4-CB395BF02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one pig is worth two goats, how do two Hottentot tribe members trade 4 pigs and 8 goats with each other??</a:t>
            </a:r>
          </a:p>
        </p:txBody>
      </p:sp>
    </p:spTree>
    <p:extLst>
      <p:ext uri="{BB962C8B-B14F-4D97-AF65-F5344CB8AC3E}">
        <p14:creationId xmlns:p14="http://schemas.microsoft.com/office/powerpoint/2010/main" val="2230370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73190-7CAC-4E82-9FC8-48C7CDA97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 Trade of Pigs and Goats 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88647C1A-561C-444C-ACF9-117C9664F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600" y="2438400"/>
            <a:ext cx="762000" cy="762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A404D98-311C-4DC5-881E-F8A7E0A2F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800" y="2438400"/>
            <a:ext cx="762000" cy="762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E556CA57-E866-4752-AEAC-17007ECE5C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0200" y="2438400"/>
            <a:ext cx="762000" cy="762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3E75F9EB-224F-40B6-8D44-A00FB55C1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7600" y="2438400"/>
            <a:ext cx="762000" cy="762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B437F35-CFD4-41D0-888E-D00B55A048BE}"/>
              </a:ext>
            </a:extLst>
          </p:cNvPr>
          <p:cNvSpPr txBox="1"/>
          <p:nvPr/>
        </p:nvSpPr>
        <p:spPr>
          <a:xfrm>
            <a:off x="1093132" y="6260068"/>
            <a:ext cx="744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Icons made by </a:t>
            </a:r>
            <a:r>
              <a:rPr lang="en-US" sz="1800" dirty="0" err="1">
                <a:hlinkClick r:id="rId4"/>
              </a:rPr>
              <a:t>Freepik</a:t>
            </a:r>
            <a:r>
              <a:rPr lang="en-US" sz="1800" dirty="0"/>
              <a:t> from </a:t>
            </a:r>
            <a:r>
              <a:rPr lang="en-US" sz="1800" dirty="0">
                <a:hlinkClick r:id="rId5"/>
              </a:rPr>
              <a:t>www.flaticon.com</a:t>
            </a:r>
            <a:r>
              <a:rPr lang="en-US" sz="1800" dirty="0"/>
              <a:t> is licensed by </a:t>
            </a:r>
            <a:r>
              <a:rPr lang="en-US" sz="1800" dirty="0">
                <a:hlinkClick r:id="rId6"/>
              </a:rPr>
              <a:t>CC 3.0 BY</a:t>
            </a:r>
            <a:endParaRPr lang="en-US" sz="1800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A8CAC99-57A3-4EE3-80E8-92FC74FDB4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200" y="3924300"/>
            <a:ext cx="838200" cy="8382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B6FCAFED-51DF-4C29-978C-A557314165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76400" y="3924300"/>
            <a:ext cx="838200" cy="8382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A8D308F2-B396-41D9-AE40-CB9F614C0D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95600" y="3924300"/>
            <a:ext cx="838200" cy="8382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6F8E0AE3-6745-468D-B917-168B62A9CC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33800" y="3924300"/>
            <a:ext cx="838200" cy="8382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23E9ADD3-957E-4125-877B-F0C25EEEC7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953000" y="3924300"/>
            <a:ext cx="838200" cy="8382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52C3AAD0-0850-42BE-B806-8D213E6D7D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91200" y="3924300"/>
            <a:ext cx="838200" cy="8382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AA1B2D05-F93B-4BA6-B02B-A675F1E04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10400" y="3924300"/>
            <a:ext cx="838200" cy="838200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119DC1FD-6F4F-417F-B998-B4BDCF0FDD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48600" y="3924300"/>
            <a:ext cx="838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786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A57BD-A148-4BC2-A3C9-BAC9990B0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B8C3F-F4FD-4345-BF7E-5E239D142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6200"/>
            <a:ext cx="7924800" cy="2438400"/>
          </a:xfrm>
        </p:spPr>
        <p:txBody>
          <a:bodyPr/>
          <a:lstStyle/>
          <a:p>
            <a:r>
              <a:rPr lang="en-US" sz="2800" dirty="0"/>
              <a:t>Learning a new language is learning a new way of thinking</a:t>
            </a:r>
          </a:p>
          <a:p>
            <a:r>
              <a:rPr lang="en-US" sz="2800" dirty="0"/>
              <a:t>It is not just about the syntax and grammar, but more importantly, it's about how the language is used in different situations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7EB21-A6D6-4FFC-B5C1-E9F7F64C1DBF}"/>
              </a:ext>
            </a:extLst>
          </p:cNvPr>
          <p:cNvSpPr txBox="1"/>
          <p:nvPr/>
        </p:nvSpPr>
        <p:spPr>
          <a:xfrm>
            <a:off x="1244340" y="1953161"/>
            <a:ext cx="69733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/>
              <a:t>Language determines how we</a:t>
            </a:r>
          </a:p>
          <a:p>
            <a:r>
              <a:rPr lang="en-US" sz="4000" i="1" dirty="0"/>
              <a:t>solve problems</a:t>
            </a:r>
          </a:p>
        </p:txBody>
      </p:sp>
    </p:spTree>
    <p:extLst>
      <p:ext uri="{BB962C8B-B14F-4D97-AF65-F5344CB8AC3E}">
        <p14:creationId xmlns:p14="http://schemas.microsoft.com/office/powerpoint/2010/main" val="3184645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CD07E-F7D5-47D0-923F-355151B4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Perfect Forehand in Tennis …</a:t>
            </a:r>
          </a:p>
        </p:txBody>
      </p:sp>
      <p:pic>
        <p:nvPicPr>
          <p:cNvPr id="4" name="Online Media 3" title="How To Hit The Perfect Tennis Forehand In 5 Simple Steps">
            <a:hlinkClick r:id="" action="ppaction://media"/>
            <a:extLst>
              <a:ext uri="{FF2B5EF4-FFF2-40B4-BE49-F238E27FC236}">
                <a16:creationId xmlns:a16="http://schemas.microsoft.com/office/drawing/2014/main" id="{00AE05D1-5D65-4059-87CF-6EB14CF7A31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09800" y="3117741"/>
            <a:ext cx="4572000" cy="2571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BBBB48-F999-4A8A-9B7D-3AFB6BCB2A34}"/>
              </a:ext>
            </a:extLst>
          </p:cNvPr>
          <p:cNvSpPr txBox="1"/>
          <p:nvPr/>
        </p:nvSpPr>
        <p:spPr>
          <a:xfrm>
            <a:off x="713834" y="1828800"/>
            <a:ext cx="8125366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YouTube Video</a:t>
            </a:r>
          </a:p>
          <a:p>
            <a:r>
              <a:rPr lang="en-US" dirty="0">
                <a:hlinkClick r:id="rId4"/>
              </a:rPr>
              <a:t>How To Hit The Perfect Tennis Forehand In 5 Simple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889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CD07E-F7D5-47D0-923F-355151B4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The Perfect Forehand in Tennis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BBBB48-F999-4A8A-9B7D-3AFB6BCB2A34}"/>
              </a:ext>
            </a:extLst>
          </p:cNvPr>
          <p:cNvSpPr txBox="1"/>
          <p:nvPr/>
        </p:nvSpPr>
        <p:spPr>
          <a:xfrm>
            <a:off x="713834" y="1828800"/>
            <a:ext cx="8125366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YouTube Video</a:t>
            </a:r>
          </a:p>
          <a:p>
            <a:r>
              <a:rPr lang="en-US" dirty="0">
                <a:hlinkClick r:id="rId2"/>
              </a:rPr>
              <a:t>How To Hit The Perfect Tennis Forehand In 5 Simple Steps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DDF391-94CB-4B93-B0F9-4563F3C9B67C}"/>
              </a:ext>
            </a:extLst>
          </p:cNvPr>
          <p:cNvSpPr txBox="1"/>
          <p:nvPr/>
        </p:nvSpPr>
        <p:spPr>
          <a:xfrm>
            <a:off x="1371600" y="3352800"/>
            <a:ext cx="66066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Do you think a person who never played</a:t>
            </a:r>
          </a:p>
          <a:p>
            <a:r>
              <a:rPr lang="en-US" sz="2800" i="1" dirty="0"/>
              <a:t>tennis before can hit a perfect forehand</a:t>
            </a:r>
          </a:p>
          <a:p>
            <a:r>
              <a:rPr lang="en-US" sz="2800" i="1" dirty="0"/>
              <a:t>after watching 15 minutes of YouTube</a:t>
            </a:r>
          </a:p>
          <a:p>
            <a:r>
              <a:rPr lang="en-US" sz="2800" i="1" dirty="0"/>
              <a:t>video?</a:t>
            </a:r>
          </a:p>
        </p:txBody>
      </p:sp>
    </p:spTree>
    <p:extLst>
      <p:ext uri="{BB962C8B-B14F-4D97-AF65-F5344CB8AC3E}">
        <p14:creationId xmlns:p14="http://schemas.microsoft.com/office/powerpoint/2010/main" val="874057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A57BD-A148-4BC2-A3C9-BAC9990B0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B8C3F-F4FD-4345-BF7E-5E239D142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38600"/>
            <a:ext cx="7924800" cy="2286000"/>
          </a:xfrm>
        </p:spPr>
        <p:txBody>
          <a:bodyPr/>
          <a:lstStyle/>
          <a:p>
            <a:r>
              <a:rPr lang="en-US" sz="2800" dirty="0"/>
              <a:t>It takes very little time to learn the rules, but lots of time to become good at it</a:t>
            </a:r>
          </a:p>
          <a:p>
            <a:r>
              <a:rPr lang="en-US" sz="2800" dirty="0"/>
              <a:t>It doesn't take much talent, but does take much effort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47EB21-A6D6-4FFC-B5C1-E9F7F64C1DBF}"/>
              </a:ext>
            </a:extLst>
          </p:cNvPr>
          <p:cNvSpPr txBox="1"/>
          <p:nvPr/>
        </p:nvSpPr>
        <p:spPr>
          <a:xfrm>
            <a:off x="838200" y="1828800"/>
            <a:ext cx="77900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/>
              <a:t>Just like tennis, programming is a</a:t>
            </a:r>
          </a:p>
          <a:p>
            <a:r>
              <a:rPr lang="en-US" sz="4000" i="1" dirty="0"/>
              <a:t>skill that takes lots of practice</a:t>
            </a:r>
          </a:p>
        </p:txBody>
      </p:sp>
    </p:spTree>
    <p:extLst>
      <p:ext uri="{BB962C8B-B14F-4D97-AF65-F5344CB8AC3E}">
        <p14:creationId xmlns:p14="http://schemas.microsoft.com/office/powerpoint/2010/main" val="419211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1500-E03A-4401-9872-A4B57AD9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Are Everywhere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11ED5-AC39-4A45-9FFA-45666E952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r>
              <a:rPr lang="en-US" dirty="0"/>
              <a:t>Desktops and laptops</a:t>
            </a:r>
          </a:p>
          <a:p>
            <a:r>
              <a:rPr lang="en-US" dirty="0"/>
              <a:t>Servers</a:t>
            </a:r>
          </a:p>
          <a:p>
            <a:r>
              <a:rPr lang="en-US" dirty="0"/>
              <a:t>Mobile devices</a:t>
            </a:r>
          </a:p>
          <a:p>
            <a:r>
              <a:rPr lang="en-US" dirty="0"/>
              <a:t>Inside machines, vehicles, "smart" appliances …</a:t>
            </a:r>
          </a:p>
        </p:txBody>
      </p:sp>
    </p:spTree>
    <p:extLst>
      <p:ext uri="{BB962C8B-B14F-4D97-AF65-F5344CB8AC3E}">
        <p14:creationId xmlns:p14="http://schemas.microsoft.com/office/powerpoint/2010/main" val="60715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1500-E03A-4401-9872-A4B57AD9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Are Everywhere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11ED5-AC39-4A45-9FFA-45666E952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971800"/>
          </a:xfrm>
        </p:spPr>
        <p:txBody>
          <a:bodyPr/>
          <a:lstStyle/>
          <a:p>
            <a:r>
              <a:rPr lang="en-US" dirty="0"/>
              <a:t>Desktops and laptops</a:t>
            </a:r>
          </a:p>
          <a:p>
            <a:r>
              <a:rPr lang="en-US" dirty="0"/>
              <a:t>Servers</a:t>
            </a:r>
          </a:p>
          <a:p>
            <a:r>
              <a:rPr lang="en-US" dirty="0"/>
              <a:t>Mobile devices</a:t>
            </a:r>
          </a:p>
          <a:p>
            <a:r>
              <a:rPr lang="en-US" dirty="0"/>
              <a:t>Inside machines, vehicles, "smart" appliances …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762B7FA3-FFE8-4D20-A81D-959E0797A327}"/>
              </a:ext>
            </a:extLst>
          </p:cNvPr>
          <p:cNvSpPr/>
          <p:nvPr/>
        </p:nvSpPr>
        <p:spPr bwMode="auto">
          <a:xfrm>
            <a:off x="4229100" y="4876800"/>
            <a:ext cx="685800" cy="4572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F32A24-AEB3-41F6-A676-A3804BEE9EE5}"/>
              </a:ext>
            </a:extLst>
          </p:cNvPr>
          <p:cNvSpPr txBox="1"/>
          <p:nvPr/>
        </p:nvSpPr>
        <p:spPr>
          <a:xfrm>
            <a:off x="711269" y="5562600"/>
            <a:ext cx="8127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Job opportunities for people who know computers</a:t>
            </a:r>
          </a:p>
        </p:txBody>
      </p:sp>
    </p:spTree>
    <p:extLst>
      <p:ext uri="{BB962C8B-B14F-4D97-AF65-F5344CB8AC3E}">
        <p14:creationId xmlns:p14="http://schemas.microsoft.com/office/powerpoint/2010/main" val="209417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A6CF1-41F0-427A-9ACE-15060F05A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AB46C-FD5A-42EE-8B4B-E1854F9B9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Components, e.g. CPU, Memory, Hard drive</a:t>
            </a:r>
          </a:p>
          <a:p>
            <a:r>
              <a:rPr lang="en-US" dirty="0"/>
              <a:t>Peripheral devices</a:t>
            </a:r>
          </a:p>
          <a:p>
            <a:pPr lvl="1"/>
            <a:r>
              <a:rPr lang="en-US" dirty="0"/>
              <a:t>Input, e.g. mouse and keyboard</a:t>
            </a:r>
          </a:p>
          <a:p>
            <a:pPr lvl="1"/>
            <a:r>
              <a:rPr lang="en-US" dirty="0"/>
              <a:t>Output , e.g. monitor and printer</a:t>
            </a:r>
          </a:p>
          <a:p>
            <a:r>
              <a:rPr lang="en-US" dirty="0"/>
              <a:t>Communication devices, e.g. network card</a:t>
            </a:r>
          </a:p>
        </p:txBody>
      </p:sp>
    </p:spTree>
    <p:extLst>
      <p:ext uri="{BB962C8B-B14F-4D97-AF65-F5344CB8AC3E}">
        <p14:creationId xmlns:p14="http://schemas.microsoft.com/office/powerpoint/2010/main" val="249083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C01A2-6198-40EF-BA7A-DD8B4764C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EEA0D-DF30-400E-B6AD-668827965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19600"/>
          </a:xfrm>
        </p:spPr>
        <p:txBody>
          <a:bodyPr/>
          <a:lstStyle/>
          <a:p>
            <a:r>
              <a:rPr lang="en-US" dirty="0"/>
              <a:t>Instructions that tell computer what to do</a:t>
            </a:r>
          </a:p>
          <a:p>
            <a:r>
              <a:rPr lang="en-US" dirty="0"/>
              <a:t>A.K.A. </a:t>
            </a:r>
            <a:r>
              <a:rPr lang="en-US" i="1" dirty="0"/>
              <a:t>Program</a:t>
            </a:r>
            <a:r>
              <a:rPr lang="en-US" dirty="0"/>
              <a:t>, </a:t>
            </a:r>
            <a:r>
              <a:rPr lang="en-US" i="1" dirty="0"/>
              <a:t>Application</a:t>
            </a:r>
          </a:p>
          <a:p>
            <a:r>
              <a:rPr lang="en-US" dirty="0"/>
              <a:t>Examples of software</a:t>
            </a:r>
          </a:p>
          <a:p>
            <a:pPr lvl="1"/>
            <a:r>
              <a:rPr lang="en-US" dirty="0"/>
              <a:t>Desktop/laptop ??</a:t>
            </a:r>
          </a:p>
          <a:p>
            <a:pPr lvl="1"/>
            <a:r>
              <a:rPr lang="en-US" dirty="0"/>
              <a:t>Mobile ??</a:t>
            </a:r>
          </a:p>
          <a:p>
            <a:pPr lvl="1"/>
            <a:r>
              <a:rPr lang="en-US" dirty="0"/>
              <a:t>Web ??</a:t>
            </a:r>
          </a:p>
          <a:p>
            <a:pPr lvl="1"/>
            <a:r>
              <a:rPr lang="en-US" dirty="0"/>
              <a:t>Embedded ??</a:t>
            </a:r>
          </a:p>
        </p:txBody>
      </p:sp>
    </p:spTree>
    <p:extLst>
      <p:ext uri="{BB962C8B-B14F-4D97-AF65-F5344CB8AC3E}">
        <p14:creationId xmlns:p14="http://schemas.microsoft.com/office/powerpoint/2010/main" val="204452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7DF85-30E7-4B69-A754-33843CF5D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38AC9-98BC-4211-A863-1A98369BD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A language used to write software (i.e. those instructions to computers)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F76367-E46F-4976-AE54-E444B4220AA0}"/>
              </a:ext>
            </a:extLst>
          </p:cNvPr>
          <p:cNvSpPr txBox="1"/>
          <p:nvPr/>
        </p:nvSpPr>
        <p:spPr>
          <a:xfrm>
            <a:off x="910916" y="3276600"/>
            <a:ext cx="7471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Human Languages (computers don't understand, yet)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6F5FCF-C6C5-40CD-B681-A1F9D68E643F}"/>
              </a:ext>
            </a:extLst>
          </p:cNvPr>
          <p:cNvSpPr txBox="1"/>
          <p:nvPr/>
        </p:nvSpPr>
        <p:spPr>
          <a:xfrm>
            <a:off x="910916" y="6091535"/>
            <a:ext cx="7160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Machine Language (instructions in binary numbers)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EE85E3-AA52-4F49-86BB-722EE74C8FCA}"/>
              </a:ext>
            </a:extLst>
          </p:cNvPr>
          <p:cNvCxnSpPr/>
          <p:nvPr/>
        </p:nvCxnSpPr>
        <p:spPr bwMode="auto">
          <a:xfrm flipV="1">
            <a:off x="1676400" y="3810000"/>
            <a:ext cx="0" cy="2209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ight Brace 7">
            <a:extLst>
              <a:ext uri="{FF2B5EF4-FFF2-40B4-BE49-F238E27FC236}">
                <a16:creationId xmlns:a16="http://schemas.microsoft.com/office/drawing/2014/main" id="{384C3BC6-666E-4E7D-BFF4-9BF93A9AC229}"/>
              </a:ext>
            </a:extLst>
          </p:cNvPr>
          <p:cNvSpPr/>
          <p:nvPr/>
        </p:nvSpPr>
        <p:spPr bwMode="auto">
          <a:xfrm>
            <a:off x="1981200" y="4152900"/>
            <a:ext cx="380911" cy="1524000"/>
          </a:xfrm>
          <a:prstGeom prst="rightBrace">
            <a:avLst>
              <a:gd name="adj1" fmla="val 45265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0E658A-B697-4D95-9670-69E8CFFA1B5B}"/>
              </a:ext>
            </a:extLst>
          </p:cNvPr>
          <p:cNvSpPr txBox="1"/>
          <p:nvPr/>
        </p:nvSpPr>
        <p:spPr>
          <a:xfrm>
            <a:off x="2514600" y="4191000"/>
            <a:ext cx="597266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Programming Languages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Easy for humans to learn and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Easy to translate into machine language</a:t>
            </a:r>
          </a:p>
        </p:txBody>
      </p:sp>
    </p:spTree>
    <p:extLst>
      <p:ext uri="{BB962C8B-B14F-4D97-AF65-F5344CB8AC3E}">
        <p14:creationId xmlns:p14="http://schemas.microsoft.com/office/powerpoint/2010/main" val="422557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FFD7E-6EFC-4046-8AE4-FB243AD03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"Top" Programming Languages in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C3D12-28D2-4E29-A0D5-7FEEF3794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15000"/>
            <a:ext cx="7772400" cy="762000"/>
          </a:xfrm>
        </p:spPr>
        <p:txBody>
          <a:bodyPr/>
          <a:lstStyle/>
          <a:p>
            <a:r>
              <a:rPr lang="en-US" dirty="0"/>
              <a:t>According to </a:t>
            </a:r>
            <a:r>
              <a:rPr lang="en-US" dirty="0">
                <a:hlinkClick r:id="rId2"/>
              </a:rPr>
              <a:t>IEEE Spectrum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D87E27-E3D7-4842-B23D-CA1891008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809750"/>
            <a:ext cx="614362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66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40C28-F4FD-490B-9EB8-AB2017786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"Worst" Programming Languages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F721-3453-47CC-848A-8EEAB73E0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2514600" cy="4114800"/>
          </a:xfrm>
        </p:spPr>
        <p:txBody>
          <a:bodyPr/>
          <a:lstStyle/>
          <a:p>
            <a:r>
              <a:rPr lang="en-US" dirty="0"/>
              <a:t>According to </a:t>
            </a:r>
            <a:r>
              <a:rPr lang="en-US" dirty="0" err="1">
                <a:hlinkClick r:id="rId2"/>
              </a:rPr>
              <a:t>CodeMentor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8493F-52BC-4B96-8AFF-4DECAA6A1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600200"/>
            <a:ext cx="4862286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45D39D-16D8-4DA9-9B5E-67A978070706}"/>
              </a:ext>
            </a:extLst>
          </p:cNvPr>
          <p:cNvSpPr txBox="1"/>
          <p:nvPr/>
        </p:nvSpPr>
        <p:spPr>
          <a:xfrm>
            <a:off x="1371600" y="2133600"/>
            <a:ext cx="654980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Q: How useful it is to learn one</a:t>
            </a:r>
          </a:p>
          <a:p>
            <a:r>
              <a:rPr lang="en-US" sz="3600" i="1" dirty="0"/>
              <a:t>programming language when</a:t>
            </a:r>
          </a:p>
          <a:p>
            <a:r>
              <a:rPr lang="en-US" sz="3600" i="1" dirty="0"/>
              <a:t>there seems to be hundreds</a:t>
            </a:r>
          </a:p>
          <a:p>
            <a:r>
              <a:rPr lang="en-US" sz="3600" i="1" dirty="0"/>
              <a:t>of them??</a:t>
            </a:r>
          </a:p>
          <a:p>
            <a:endParaRPr lang="en-US" sz="3600" i="1" dirty="0"/>
          </a:p>
          <a:p>
            <a:r>
              <a:rPr lang="en-US" sz="3600" dirty="0"/>
              <a:t>Ans: It's very useful</a:t>
            </a:r>
          </a:p>
        </p:txBody>
      </p:sp>
    </p:spTree>
    <p:extLst>
      <p:ext uri="{BB962C8B-B14F-4D97-AF65-F5344CB8AC3E}">
        <p14:creationId xmlns:p14="http://schemas.microsoft.com/office/powerpoint/2010/main" val="296769994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4121</TotalTime>
  <Words>594</Words>
  <Application>Microsoft Office PowerPoint</Application>
  <PresentationFormat>On-screen Show (4:3)</PresentationFormat>
  <Paragraphs>94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Courier New</vt:lpstr>
      <vt:lpstr>Tahoma</vt:lpstr>
      <vt:lpstr>Wingdings</vt:lpstr>
      <vt:lpstr>Blueprint</vt:lpstr>
      <vt:lpstr>CS2011 Introduction to Programming I About Computers and Programming Languages</vt:lpstr>
      <vt:lpstr>Computers Are Everywhere</vt:lpstr>
      <vt:lpstr>Computers Are Everywhere</vt:lpstr>
      <vt:lpstr>Hardware</vt:lpstr>
      <vt:lpstr>Software</vt:lpstr>
      <vt:lpstr>Programming Language</vt:lpstr>
      <vt:lpstr>"Top" Programming Languages in 2018</vt:lpstr>
      <vt:lpstr>"Worst" Programming Languages 2018</vt:lpstr>
      <vt:lpstr>PowerPoint Presentation</vt:lpstr>
      <vt:lpstr>A Popular PL Is Used in Many Places</vt:lpstr>
      <vt:lpstr>PLs Are Similar to Each Other</vt:lpstr>
      <vt:lpstr>PowerPoint Presentation</vt:lpstr>
      <vt:lpstr>A Story about Language</vt:lpstr>
      <vt:lpstr>A Trade of Pigs and Goats …</vt:lpstr>
      <vt:lpstr>… A Trade of Pigs and Goats </vt:lpstr>
      <vt:lpstr>Tip #1</vt:lpstr>
      <vt:lpstr>The Perfect Forehand in Tennis …</vt:lpstr>
      <vt:lpstr>… The Perfect Forehand in Tennis</vt:lpstr>
      <vt:lpstr>Tip #2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Chengyu Sun</cp:lastModifiedBy>
  <cp:revision>239</cp:revision>
  <cp:lastPrinted>1601-01-01T00:00:00Z</cp:lastPrinted>
  <dcterms:created xsi:type="dcterms:W3CDTF">2003-06-24T23:22:57Z</dcterms:created>
  <dcterms:modified xsi:type="dcterms:W3CDTF">2018-08-19T16:48:27Z</dcterms:modified>
</cp:coreProperties>
</file>