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6" r:id="rId2"/>
    <p:sldId id="586" r:id="rId3"/>
    <p:sldId id="587" r:id="rId4"/>
    <p:sldId id="589" r:id="rId5"/>
    <p:sldId id="591" r:id="rId6"/>
    <p:sldId id="592" r:id="rId7"/>
    <p:sldId id="588" r:id="rId8"/>
    <p:sldId id="590" r:id="rId9"/>
    <p:sldId id="593" r:id="rId10"/>
    <p:sldId id="594" r:id="rId1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66" d="100"/>
          <a:sy n="66" d="100"/>
        </p:scale>
        <p:origin x="188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Februarys 5th,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2021 Planning (online, hybrid, in-person)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Required info by Fall </a:t>
            </a:r>
            <a:r>
              <a:rPr lang="en-US" sz="1800" dirty="0"/>
              <a:t>2021 in-person planning </a:t>
            </a:r>
            <a:r>
              <a:rPr lang="en-US" sz="1800" dirty="0" smtClean="0"/>
              <a:t>template</a:t>
            </a:r>
          </a:p>
          <a:p>
            <a:pPr marL="571500" lvl="2">
              <a:spcBef>
                <a:spcPts val="600"/>
              </a:spcBef>
            </a:pPr>
            <a:r>
              <a:rPr lang="en-US" sz="1600" dirty="0" smtClean="0"/>
              <a:t>Specific room (e.g., computer lab or senior design room)</a:t>
            </a:r>
          </a:p>
          <a:p>
            <a:pPr marL="571500" lvl="2">
              <a:spcBef>
                <a:spcPts val="600"/>
              </a:spcBef>
            </a:pPr>
            <a:r>
              <a:rPr lang="en-US" sz="1600" dirty="0" smtClean="0"/>
              <a:t>Proposed weekly meeting pattern</a:t>
            </a:r>
          </a:p>
          <a:p>
            <a:pPr marL="571500" lvl="2">
              <a:spcBef>
                <a:spcPts val="600"/>
              </a:spcBef>
            </a:pPr>
            <a:r>
              <a:rPr lang="en-US" sz="1600" dirty="0" smtClean="0"/>
              <a:t>Proposed section length pattern</a:t>
            </a:r>
          </a:p>
          <a:p>
            <a:pPr marL="571500" lvl="2">
              <a:spcBef>
                <a:spcPts val="600"/>
              </a:spcBef>
            </a:pPr>
            <a:r>
              <a:rPr lang="en-US" sz="1600" dirty="0" smtClean="0"/>
              <a:t>Proposed reduced capacity</a:t>
            </a:r>
          </a:p>
          <a:p>
            <a:pPr marL="571500" lvl="2">
              <a:spcBef>
                <a:spcPts val="600"/>
              </a:spcBef>
            </a:pPr>
            <a:r>
              <a:rPr lang="en-US" sz="1600" dirty="0"/>
              <a:t>Total proposed </a:t>
            </a:r>
            <a:r>
              <a:rPr lang="en-US" sz="1600" dirty="0" smtClean="0"/>
              <a:t>in-person </a:t>
            </a:r>
            <a:r>
              <a:rPr lang="en-US" sz="1600" dirty="0"/>
              <a:t>class </a:t>
            </a:r>
            <a:r>
              <a:rPr lang="en-US" sz="1600" dirty="0" err="1"/>
              <a:t>hrs</a:t>
            </a:r>
            <a:r>
              <a:rPr lang="en-US" sz="1600" dirty="0"/>
              <a:t> for the semester</a:t>
            </a:r>
          </a:p>
          <a:p>
            <a:pPr marL="971550"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36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BSCS and MSCS curricula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Fall 2021 Schedule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Q&amp;As</a:t>
            </a:r>
          </a:p>
          <a:p>
            <a:pPr marL="971550" lvl="1" indent="-28575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BSCS Program (Effective Fall 2021)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3197219"/>
            <a:ext cx="8140628" cy="14869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Starting from Fall 2021, we offer multiple sections of CS 2445 and CS 2470 every semester.</a:t>
            </a:r>
          </a:p>
          <a:p>
            <a:pPr marL="971550" lvl="1" indent="-285750"/>
            <a:r>
              <a:rPr lang="en-US" dirty="0" smtClean="0"/>
              <a:t>If you are interested in teaching these courses, indicate it in your teaching preference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module change for CS 2011, CS 2012, CS 2013, CS 2148, CS 3220. 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81991"/>
              </p:ext>
            </p:extLst>
          </p:nvPr>
        </p:nvGraphicFramePr>
        <p:xfrm>
          <a:off x="536408" y="1094886"/>
          <a:ext cx="6479647" cy="1934105"/>
        </p:xfrm>
        <a:graphic>
          <a:graphicData uri="http://schemas.openxmlformats.org/drawingml/2006/table">
            <a:tbl>
              <a:tblPr/>
              <a:tblGrid>
                <a:gridCol w="6479647">
                  <a:extLst>
                    <a:ext uri="{9D8B030D-6E8A-4147-A177-3AD203B41FA5}">
                      <a16:colId xmlns:a16="http://schemas.microsoft.com/office/drawing/2014/main" val="772524022"/>
                    </a:ext>
                  </a:extLst>
                </a:gridCol>
              </a:tblGrid>
              <a:tr h="38682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Changes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9929"/>
                  </a:ext>
                </a:extLst>
              </a:tr>
              <a:tr h="38682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Phys2200, Math Elective, EE 3445 are 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longer requirements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75153"/>
                  </a:ext>
                </a:extLst>
              </a:tr>
              <a:tr h="3868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2445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 CS 2470 are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new required courses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93028"/>
                  </a:ext>
                </a:extLst>
              </a:tr>
              <a:tr h="773642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unit increase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for each of these classes: CS 2011, CS 2012, CS 2013, CS 2148, CS 3220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4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9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Module Change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368080" cy="3394472"/>
          </a:xfrm>
        </p:spPr>
        <p:txBody>
          <a:bodyPr/>
          <a:lstStyle/>
          <a:p>
            <a:r>
              <a:rPr lang="en-US" sz="1800" b="1" dirty="0" smtClean="0"/>
              <a:t>CS 2011, CS 2012, CS 2013, CS 3220 </a:t>
            </a:r>
          </a:p>
          <a:p>
            <a:pPr lvl="1"/>
            <a:r>
              <a:rPr lang="en-US" sz="1600" dirty="0" smtClean="0"/>
              <a:t>3-unit Lecture (150 </a:t>
            </a:r>
            <a:r>
              <a:rPr lang="en-US" sz="1600" dirty="0" err="1" smtClean="0"/>
              <a:t>mins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1-unit Activity (100 </a:t>
            </a:r>
            <a:r>
              <a:rPr lang="en-US" sz="1600" dirty="0" err="1" smtClean="0"/>
              <a:t>mins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68" y="666261"/>
            <a:ext cx="1914426" cy="402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92" y="726086"/>
            <a:ext cx="1048417" cy="4068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912" y="4696128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Fall 2021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88424" y="922014"/>
            <a:ext cx="134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Additional time modules possibly from Spring 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56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Module Change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904272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CS 2148</a:t>
            </a:r>
            <a:r>
              <a:rPr lang="en-US" sz="1800" dirty="0" smtClean="0"/>
              <a:t>: 4-unit lecture (200 </a:t>
            </a:r>
            <a:r>
              <a:rPr lang="en-US" sz="1800" dirty="0" err="1" smtClean="0"/>
              <a:t>mins</a:t>
            </a:r>
            <a:r>
              <a:rPr lang="en-US" sz="1800" dirty="0" smtClean="0"/>
              <a:t>)</a:t>
            </a:r>
          </a:p>
          <a:p>
            <a:pPr marL="971550" lvl="1" indent="-285750"/>
            <a:r>
              <a:rPr lang="en-US" sz="1600" dirty="0"/>
              <a:t>67 </a:t>
            </a:r>
            <a:r>
              <a:rPr lang="en-US" sz="1600" dirty="0" smtClean="0"/>
              <a:t>minutes classes on MWF</a:t>
            </a:r>
          </a:p>
          <a:p>
            <a:pPr marL="971550" lvl="1" indent="-285750"/>
            <a:r>
              <a:rPr lang="en-US" sz="1600" dirty="0" smtClean="0"/>
              <a:t>100 minutes evening classes on MW or TR </a:t>
            </a:r>
          </a:p>
          <a:p>
            <a:pPr marL="971550" lvl="1" indent="-285750"/>
            <a:endParaRPr lang="en-US" sz="1600" dirty="0"/>
          </a:p>
          <a:p>
            <a:pPr marL="971550" lvl="1" indent="-285750"/>
            <a:endParaRPr lang="en-US" sz="1600" dirty="0" smtClean="0"/>
          </a:p>
          <a:p>
            <a:pPr marL="971550" lvl="1" indent="-28575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CS 3112, CS 3337, CS 3801</a:t>
            </a:r>
            <a:r>
              <a:rPr lang="en-US" sz="1800" dirty="0" smtClean="0"/>
              <a:t>: 3-unit </a:t>
            </a:r>
            <a:r>
              <a:rPr lang="en-US" sz="1800" dirty="0"/>
              <a:t>lecture</a:t>
            </a:r>
          </a:p>
          <a:p>
            <a:pPr marL="971550" lvl="1" indent="-285750"/>
            <a:endParaRPr lang="en-US" sz="1600" dirty="0" smtClean="0"/>
          </a:p>
          <a:p>
            <a:pPr marL="971550" lvl="1" indent="-285750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832" y="237636"/>
            <a:ext cx="654569" cy="439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44" y="237636"/>
            <a:ext cx="638891" cy="43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 CS Curriculum (New)</a:t>
            </a:r>
            <a:br>
              <a:rPr lang="en-US" altLang="en-US" dirty="0" smtClean="0"/>
            </a:br>
            <a:r>
              <a:rPr lang="en-US" altLang="en-US" sz="1600" dirty="0" smtClean="0">
                <a:solidFill>
                  <a:srgbClr val="FF0000"/>
                </a:solidFill>
              </a:rPr>
              <a:t>Effective Fall 2021 semester term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1" y="717458"/>
            <a:ext cx="4827827" cy="4082646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199548" y="237636"/>
            <a:ext cx="3962536" cy="47982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Thematic Areas: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589543" cy="3394472"/>
          </a:xfrm>
        </p:spPr>
        <p:txBody>
          <a:bodyPr/>
          <a:lstStyle/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Required Core (18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Two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courses from each of the three areas </a:t>
            </a:r>
          </a:p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Thesis Option (12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2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additional electives (CS4000/CS5000) </a:t>
            </a:r>
            <a:endParaRPr lang="en-US" altLang="zh-TW" sz="1400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CS 5990 Thesis (3 units) - 6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units over 2 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semesters</a:t>
            </a:r>
            <a:endParaRPr lang="en-US" altLang="zh-TW" sz="1400" kern="0" dirty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Comp. Exam Option (12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Take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4 additional electives (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CS4000/CS5000)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Take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CS5960 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Comp Exam (0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units)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4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425992" cy="3394472"/>
          </a:xfrm>
        </p:spPr>
        <p:txBody>
          <a:bodyPr/>
          <a:lstStyle/>
          <a:p>
            <a:r>
              <a:rPr lang="en-US" dirty="0" smtClean="0"/>
              <a:t>Each semester, offer at least one course per area.</a:t>
            </a:r>
          </a:p>
          <a:p>
            <a:endParaRPr lang="en-US" dirty="0"/>
          </a:p>
          <a:p>
            <a:r>
              <a:rPr lang="en-US" dirty="0" smtClean="0"/>
              <a:t>III. Computing in the World</a:t>
            </a:r>
          </a:p>
          <a:p>
            <a:endParaRPr lang="en-US" dirty="0" smtClean="0"/>
          </a:p>
          <a:p>
            <a:r>
              <a:rPr lang="en-US" dirty="0" smtClean="0"/>
              <a:t>We offer CS 5661 for Spring.</a:t>
            </a:r>
          </a:p>
          <a:p>
            <a:r>
              <a:rPr lang="en-US" dirty="0" smtClean="0"/>
              <a:t>Any course for Fall??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51" y="574583"/>
            <a:ext cx="4827827" cy="40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2021 Planning (online, hybrid, in-person)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Goal: Identify any class that requires in-person meetings and plan how to reduce capacity per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Guidelines</a:t>
            </a:r>
          </a:p>
          <a:p>
            <a:pPr marL="971550" lvl="1" indent="-285750"/>
            <a:r>
              <a:rPr lang="en-US" dirty="0" smtClean="0"/>
              <a:t>Classroom capacity – allow 40% occupancy of the room capacity (e.g. 12 for 30 capacity room) </a:t>
            </a:r>
          </a:p>
          <a:p>
            <a:pPr marL="971550" lvl="1" indent="-285750"/>
            <a:r>
              <a:rPr lang="en-US" dirty="0" smtClean="0"/>
              <a:t>Schedule block A – any in-person class should be scheduled for the block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things are uncertain at this point. So treat this discussion as an early planning that will go through several revisions.</a:t>
            </a:r>
          </a:p>
        </p:txBody>
      </p:sp>
    </p:spTree>
    <p:extLst>
      <p:ext uri="{BB962C8B-B14F-4D97-AF65-F5344CB8AC3E}">
        <p14:creationId xmlns:p14="http://schemas.microsoft.com/office/powerpoint/2010/main" val="8729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2021 Planning (online, hybrid, in-person)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Suggested </a:t>
            </a:r>
            <a:r>
              <a:rPr lang="en-US" sz="1800" dirty="0"/>
              <a:t>classes or course </a:t>
            </a:r>
            <a:r>
              <a:rPr lang="en-US" sz="1800" dirty="0" smtClean="0"/>
              <a:t>components :</a:t>
            </a:r>
            <a:endParaRPr lang="en-US" sz="1800" dirty="0"/>
          </a:p>
          <a:p>
            <a:pPr marL="971550" lvl="1" indent="-285750"/>
            <a:r>
              <a:rPr lang="en-US" sz="1600" dirty="0"/>
              <a:t>Senior design </a:t>
            </a:r>
            <a:r>
              <a:rPr lang="en-US" sz="1600" dirty="0" smtClean="0"/>
              <a:t>projects (4 projects? – BOE, JPL, </a:t>
            </a:r>
            <a:r>
              <a:rPr lang="en-US" sz="1600" dirty="0" err="1" smtClean="0"/>
              <a:t>RoboSub</a:t>
            </a:r>
            <a:r>
              <a:rPr lang="en-US" sz="1600" dirty="0" smtClean="0"/>
              <a:t>, AR)</a:t>
            </a:r>
            <a:endParaRPr lang="en-US" sz="1600" dirty="0"/>
          </a:p>
          <a:p>
            <a:pPr marL="971550" lvl="1" indent="-285750"/>
            <a:r>
              <a:rPr lang="en-US" sz="1600" dirty="0"/>
              <a:t>Lower </a:t>
            </a:r>
            <a:r>
              <a:rPr lang="en-US" sz="1600" dirty="0" smtClean="0"/>
              <a:t>division programming activity (lectures are online)</a:t>
            </a:r>
            <a:endParaRPr lang="en-US" sz="1600" dirty="0"/>
          </a:p>
          <a:p>
            <a:pPr marL="971550" lvl="1" indent="-285750"/>
            <a:r>
              <a:rPr lang="en-US" sz="1600" dirty="0"/>
              <a:t>Upper division courses</a:t>
            </a:r>
          </a:p>
          <a:p>
            <a:pPr marL="1257300" lvl="2"/>
            <a:r>
              <a:rPr lang="en-US" sz="1600" dirty="0"/>
              <a:t>Robotics </a:t>
            </a:r>
            <a:r>
              <a:rPr lang="en-US" sz="1600" dirty="0" smtClean="0"/>
              <a:t>(only two groups per week?)</a:t>
            </a:r>
            <a:endParaRPr lang="en-US" sz="1600" dirty="0"/>
          </a:p>
          <a:p>
            <a:pPr marL="971550" lvl="1"/>
            <a:r>
              <a:rPr lang="en-US" sz="1600" dirty="0"/>
              <a:t>One or two </a:t>
            </a:r>
            <a:r>
              <a:rPr lang="en-US" sz="1600" dirty="0" smtClean="0"/>
              <a:t>grad courses (hybrid lectures)</a:t>
            </a:r>
          </a:p>
          <a:p>
            <a:pPr marL="971550" lvl="1"/>
            <a:r>
              <a:rPr lang="en-US" sz="1600" dirty="0" smtClean="0"/>
              <a:t>Comp Exam</a:t>
            </a:r>
          </a:p>
          <a:p>
            <a:pPr marL="971550" lvl="1"/>
            <a:r>
              <a:rPr lang="en-US" sz="1600" dirty="0" smtClean="0"/>
              <a:t>Other exams – CS 4963 (MFT exams) in multiple class rooms? </a:t>
            </a:r>
          </a:p>
          <a:p>
            <a:pPr marL="62865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16329</TotalTime>
  <Words>534</Words>
  <Application>Microsoft Office PowerPoint</Application>
  <PresentationFormat>On-screen Show (16:9)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PMingLiU</vt:lpstr>
      <vt:lpstr>Arial</vt:lpstr>
      <vt:lpstr>Calibri</vt:lpstr>
      <vt:lpstr>Courier New</vt:lpstr>
      <vt:lpstr>Times New Roman</vt:lpstr>
      <vt:lpstr>Office Theme</vt:lpstr>
      <vt:lpstr>Department Meeting</vt:lpstr>
      <vt:lpstr>Agenda</vt:lpstr>
      <vt:lpstr>New BSCS Program (Effective Fall 2021)</vt:lpstr>
      <vt:lpstr>Time Module Change - 1</vt:lpstr>
      <vt:lpstr>Time Module Change - 2</vt:lpstr>
      <vt:lpstr>MS CS Curriculum (New) Effective Fall 2021 semester term</vt:lpstr>
      <vt:lpstr>Offer Patterns</vt:lpstr>
      <vt:lpstr>Fall 2021 Planning (online, hybrid, in-person)</vt:lpstr>
      <vt:lpstr>Fall 2021 Planning (online, hybrid, in-person)</vt:lpstr>
      <vt:lpstr>Fall 2021 Planning (online, hybrid, in-person)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426</cp:revision>
  <dcterms:created xsi:type="dcterms:W3CDTF">2020-04-22T18:12:43Z</dcterms:created>
  <dcterms:modified xsi:type="dcterms:W3CDTF">2021-02-05T18:47:27Z</dcterms:modified>
</cp:coreProperties>
</file>