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9" r:id="rId4"/>
    <p:sldMasterId id="2147483663" r:id="rId5"/>
  </p:sldMasterIdLst>
  <p:notesMasterIdLst>
    <p:notesMasterId r:id="rId10"/>
  </p:notesMasterIdLst>
  <p:handoutMasterIdLst>
    <p:handoutMasterId r:id="rId11"/>
  </p:handoutMasterIdLst>
  <p:sldIdLst>
    <p:sldId id="402" r:id="rId6"/>
    <p:sldId id="405" r:id="rId7"/>
    <p:sldId id="404" r:id="rId8"/>
    <p:sldId id="401" r:id="rId9"/>
  </p:sldIdLst>
  <p:sldSz cx="9144000" cy="6858000" type="screen4x3"/>
  <p:notesSz cx="9236075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204">
          <p15:clr>
            <a:srgbClr val="A4A3A4"/>
          </p15:clr>
        </p15:guide>
        <p15:guide id="2" pos="2920">
          <p15:clr>
            <a:srgbClr val="A4A3A4"/>
          </p15:clr>
        </p15:guide>
        <p15:guide id="3" orient="horz" pos="2209">
          <p15:clr>
            <a:srgbClr val="A4A3A4"/>
          </p15:clr>
        </p15:guide>
        <p15:guide id="4" pos="290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6" autoAdjust="0"/>
    <p:restoredTop sz="98756" autoAdjust="0"/>
  </p:normalViewPr>
  <p:slideViewPr>
    <p:cSldViewPr snapToGrid="0">
      <p:cViewPr varScale="1">
        <p:scale>
          <a:sx n="87" d="100"/>
          <a:sy n="87" d="100"/>
        </p:scale>
        <p:origin x="-7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1980" y="-90"/>
      </p:cViewPr>
      <p:guideLst>
        <p:guide orient="horz" pos="2204"/>
        <p:guide orient="horz" pos="2209"/>
        <p:guide pos="2920"/>
        <p:guide pos="29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001245" cy="34988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eaLnBrk="0" hangingPunct="0">
              <a:defRPr sz="1200"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31673" y="0"/>
            <a:ext cx="4002827" cy="349884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pPr>
              <a:defRPr/>
            </a:pPr>
            <a:fld id="{EB810FCC-3DF0-4CCD-A9A3-1FF48655EC08}" type="datetime1">
              <a:rPr lang="en-US"/>
              <a:pPr>
                <a:defRPr/>
              </a:pPr>
              <a:t>9/25/2014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6658926"/>
            <a:ext cx="4001245" cy="349884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eaLnBrk="0" hangingPunct="0">
              <a:defRPr sz="1200"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31673" y="6658926"/>
            <a:ext cx="4002827" cy="349884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BED8F9D-AE9D-4F10-81F2-D11D32F33BA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468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4001245" cy="34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31673" y="0"/>
            <a:ext cx="4002827" cy="34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65438" y="527050"/>
            <a:ext cx="3505200" cy="2628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608" y="3330260"/>
            <a:ext cx="7388860" cy="3153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658926"/>
            <a:ext cx="4001245" cy="34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ヒラギノ角ゴ Pro W3" pitchFamily="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31673" y="6658926"/>
            <a:ext cx="4002827" cy="34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9327F10-66B3-4197-89FB-2C00AC4773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351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8858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8858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8858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55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7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5381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46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59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8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4616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28" y="152400"/>
            <a:ext cx="9039872" cy="6553200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066800" y="2209800"/>
            <a:ext cx="11430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572000" y="1600200"/>
            <a:ext cx="1143000" cy="1752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5715000" y="1143000"/>
            <a:ext cx="2286000" cy="2209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86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206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0013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06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60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135656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328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39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0553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08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585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93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9225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195"/>
            <a:ext cx="9144000" cy="6141611"/>
          </a:xfrm>
          <a:prstGeom prst="rect">
            <a:avLst/>
          </a:prstGeom>
        </p:spPr>
      </p:pic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52488" y="2769395"/>
            <a:ext cx="1312067" cy="13078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0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812506" y="2071688"/>
            <a:ext cx="1312069" cy="200551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6137275" y="1581150"/>
            <a:ext cx="2603500" cy="24960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249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157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9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932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84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ckground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23813"/>
            <a:ext cx="9201150" cy="690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62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ヒラギノ角ゴ Pro W3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  <a:cs typeface="ヒラギノ角ゴ Pro W3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ヒラギノ角ゴ Pro W3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ヒラギノ角ゴ Pro W3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ヒラギノ角ゴ Pro W3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ヒラギノ角ゴ Pro W3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4FF01-58BE-4CF5-97A4-1C1908EAEF66}" type="datetimeFigureOut">
              <a:rPr lang="en-US" smtClean="0"/>
              <a:t>9/25/2014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17FFF-45F9-476A-9193-252191FF6B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1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5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lstatela.edu/its/services/network/wireles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mailto:helpdesk@calstatela.ed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ycsulatools.calstatela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alstatela.edu/mycsulatoo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492125" y="342900"/>
            <a:ext cx="8153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sz="3200" b="1" dirty="0"/>
              <a:t>Wireless Network Upgrade</a:t>
            </a:r>
            <a:endParaRPr lang="en-US" sz="3600" dirty="0"/>
          </a:p>
          <a:p>
            <a:pPr algn="ctr" eaLnBrk="1" hangingPunct="1"/>
            <a:endParaRPr lang="en-US" altLang="en-US" sz="3200" b="1" dirty="0"/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79388" y="1093788"/>
            <a:ext cx="87788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indent="-2254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en-US" sz="2800" dirty="0" smtClean="0"/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endParaRPr lang="en-US" sz="2100" b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28700" y="1093789"/>
            <a:ext cx="6667500" cy="44783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 smtClean="0"/>
              <a:t>New </a:t>
            </a:r>
            <a:r>
              <a:rPr lang="en-US" sz="2400" b="1" dirty="0"/>
              <a:t>Cal State L.A. Gigabit </a:t>
            </a:r>
            <a:r>
              <a:rPr lang="en-US" sz="2400" b="1" dirty="0" smtClean="0"/>
              <a:t>Wi-Fi</a:t>
            </a:r>
          </a:p>
          <a:p>
            <a:r>
              <a:rPr lang="en-US" sz="2800" dirty="0" smtClean="0"/>
              <a:t>Faster speeds and increased access</a:t>
            </a:r>
          </a:p>
          <a:p>
            <a:r>
              <a:rPr lang="en-US" sz="2800" dirty="0" smtClean="0"/>
              <a:t>Simplified </a:t>
            </a:r>
            <a:r>
              <a:rPr lang="en-US" sz="2800" dirty="0"/>
              <a:t>connection options for </a:t>
            </a:r>
            <a:r>
              <a:rPr lang="en-US" sz="2800" dirty="0" smtClean="0"/>
              <a:t>users</a:t>
            </a:r>
            <a:endParaRPr lang="en-US" sz="2800" dirty="0"/>
          </a:p>
          <a:p>
            <a:pPr lvl="1"/>
            <a:r>
              <a:rPr lang="en-US" sz="2400" dirty="0" smtClean="0"/>
              <a:t>CSULA-OPEN </a:t>
            </a:r>
            <a:r>
              <a:rPr lang="en-US" sz="2400" dirty="0"/>
              <a:t>– For first-time faculty/staff users and guests. Recommended for all users.</a:t>
            </a:r>
          </a:p>
          <a:p>
            <a:pPr lvl="1"/>
            <a:r>
              <a:rPr lang="en-US" sz="2400" dirty="0" smtClean="0"/>
              <a:t>CSULA-SECURE </a:t>
            </a:r>
            <a:r>
              <a:rPr lang="en-US" sz="2400" dirty="0"/>
              <a:t>– For students, faculty and staff.</a:t>
            </a:r>
          </a:p>
          <a:p>
            <a:pPr lvl="0"/>
            <a:r>
              <a:rPr lang="en-US" sz="2800" dirty="0" smtClean="0"/>
              <a:t>Wireless </a:t>
            </a:r>
            <a:r>
              <a:rPr lang="en-US" sz="2800" dirty="0"/>
              <a:t>network resources and instructions are available at </a:t>
            </a:r>
            <a:r>
              <a:rPr lang="en-US" sz="2800" u="sng" dirty="0">
                <a:hlinkClick r:id="rId3"/>
              </a:rPr>
              <a:t>http://www.calstatela.edu/its/services/network/wireless</a:t>
            </a:r>
            <a:endParaRPr lang="en-US" sz="2800" dirty="0"/>
          </a:p>
          <a:p>
            <a:pPr fontAlgn="auto">
              <a:spcAft>
                <a:spcPts val="0"/>
              </a:spcAft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57150" indent="0" fontAlgn="auto">
              <a:spcAft>
                <a:spcPts val="0"/>
              </a:spcAft>
              <a:buNone/>
              <a:defRPr/>
            </a:pPr>
            <a:endParaRPr lang="en-US" sz="2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2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kern="1200" dirty="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  <a:cs typeface="+mn-cs"/>
              </a:rPr>
              <a:t>Moodle 2.6 Upgrade</a:t>
            </a:r>
            <a:endParaRPr lang="en-US" sz="3200" b="1" kern="1200" dirty="0">
              <a:solidFill>
                <a:schemeClr val="tx1"/>
              </a:solidFill>
              <a:latin typeface="Arial" panose="020B0604020202020204" pitchFamily="34" charset="0"/>
              <a:ea typeface="ヒラギノ角ゴ Pro W3" charset="-128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indent="0">
              <a:buNone/>
            </a:pPr>
            <a:r>
              <a:rPr lang="en-US" sz="2400" b="1" kern="1200" dirty="0">
                <a:cs typeface="+mn-cs"/>
              </a:rPr>
              <a:t>Accessible from GREEN Moodle icon in the </a:t>
            </a:r>
            <a:r>
              <a:rPr lang="en-US" sz="2400" b="1" kern="1200" dirty="0" err="1">
                <a:cs typeface="+mn-cs"/>
              </a:rPr>
              <a:t>myCSULA</a:t>
            </a:r>
            <a:r>
              <a:rPr lang="en-US" sz="2400" b="1" kern="1200" dirty="0">
                <a:cs typeface="+mn-cs"/>
              </a:rPr>
              <a:t> Portal</a:t>
            </a:r>
          </a:p>
          <a:p>
            <a:r>
              <a:rPr lang="en-US" sz="2800" kern="1200" dirty="0">
                <a:cs typeface="+mn-cs"/>
              </a:rPr>
              <a:t>Appears more consistent across desktops, tablets and phones</a:t>
            </a:r>
          </a:p>
          <a:p>
            <a:r>
              <a:rPr lang="en-US" sz="2800" kern="1200" dirty="0">
                <a:cs typeface="+mn-cs"/>
              </a:rPr>
              <a:t>Moodle support for students now at the ITS Helpdesk</a:t>
            </a:r>
          </a:p>
          <a:p>
            <a:pPr lvl="1"/>
            <a:r>
              <a:rPr lang="en-US" sz="2400" kern="1200" dirty="0">
                <a:cs typeface="+mn-cs"/>
              </a:rPr>
              <a:t>Walk-in: 1st Floor Library Palmer Wing </a:t>
            </a:r>
          </a:p>
          <a:p>
            <a:pPr lvl="1"/>
            <a:r>
              <a:rPr lang="en-US" sz="2400" kern="1200" dirty="0">
                <a:cs typeface="+mn-cs"/>
              </a:rPr>
              <a:t>Email: </a:t>
            </a:r>
            <a:r>
              <a:rPr lang="en-US" sz="2400" kern="1200" dirty="0">
                <a:cs typeface="+mn-cs"/>
                <a:hlinkClick r:id="rId2"/>
              </a:rPr>
              <a:t>helpdesk@calstatela.edu</a:t>
            </a:r>
            <a:endParaRPr lang="en-US" sz="2400" kern="1200" dirty="0">
              <a:cs typeface="+mn-cs"/>
            </a:endParaRPr>
          </a:p>
          <a:p>
            <a:pPr lvl="1"/>
            <a:r>
              <a:rPr lang="en-US" sz="2400" kern="1200" dirty="0">
                <a:cs typeface="+mn-cs"/>
              </a:rPr>
              <a:t>Phone: (323)343-6170</a:t>
            </a:r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5" y="1689847"/>
            <a:ext cx="494423" cy="4899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461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492125" y="342900"/>
            <a:ext cx="8153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sz="3200" b="1" dirty="0"/>
              <a:t>24x7 Open Access Lab (OAL)</a:t>
            </a:r>
            <a:endParaRPr lang="en-US" sz="3200" dirty="0"/>
          </a:p>
          <a:p>
            <a:pPr algn="ctr" eaLnBrk="1" hangingPunct="1"/>
            <a:endParaRPr lang="en-US" altLang="en-US" sz="3200" b="1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28700" y="1093789"/>
            <a:ext cx="6667500" cy="447833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Located in </a:t>
            </a:r>
            <a:r>
              <a:rPr lang="en-US" dirty="0"/>
              <a:t>Simpson Tower </a:t>
            </a:r>
            <a:endParaRPr lang="en-US" dirty="0" smtClean="0"/>
          </a:p>
          <a:p>
            <a:pPr lvl="0"/>
            <a:r>
              <a:rPr lang="en-US" dirty="0" smtClean="0"/>
              <a:t>24x7 </a:t>
            </a:r>
            <a:r>
              <a:rPr lang="en-US" dirty="0"/>
              <a:t>Open Access Lab, closed only during quarter breaks and University holidays.</a:t>
            </a:r>
          </a:p>
          <a:p>
            <a:pPr lvl="0"/>
            <a:r>
              <a:rPr lang="en-US" dirty="0" smtClean="0"/>
              <a:t>Available </a:t>
            </a:r>
            <a:r>
              <a:rPr lang="en-US" dirty="0" smtClean="0"/>
              <a:t>Services:</a:t>
            </a:r>
          </a:p>
          <a:p>
            <a:pPr lvl="1"/>
            <a:r>
              <a:rPr lang="en-US" dirty="0" smtClean="0"/>
              <a:t>Computer lab</a:t>
            </a:r>
          </a:p>
          <a:p>
            <a:pPr lvl="1"/>
            <a:r>
              <a:rPr lang="en-US" dirty="0" smtClean="0"/>
              <a:t>ITS </a:t>
            </a:r>
            <a:r>
              <a:rPr lang="en-US" dirty="0" smtClean="0"/>
              <a:t>Help </a:t>
            </a:r>
            <a:r>
              <a:rPr lang="en-US" dirty="0" smtClean="0"/>
              <a:t>Desk</a:t>
            </a:r>
            <a:endParaRPr lang="en-US" dirty="0"/>
          </a:p>
          <a:p>
            <a:pPr lvl="1"/>
            <a:r>
              <a:rPr lang="en-US" dirty="0"/>
              <a:t>Group Study Rooms and Smart </a:t>
            </a:r>
            <a:r>
              <a:rPr lang="en-US" dirty="0" smtClean="0"/>
              <a:t>Rooms </a:t>
            </a:r>
          </a:p>
          <a:p>
            <a:pPr lvl="1"/>
            <a:r>
              <a:rPr lang="en-US" dirty="0" smtClean="0"/>
              <a:t>Charging stations</a:t>
            </a:r>
            <a:endParaRPr lang="en-US" sz="2400" dirty="0" smtClean="0">
              <a:solidFill>
                <a:sysClr val="windowText" lastClr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57150" indent="0" fontAlgn="auto">
              <a:spcAft>
                <a:spcPts val="0"/>
              </a:spcAft>
              <a:buNone/>
              <a:defRPr/>
            </a:pPr>
            <a:endParaRPr lang="en-US" sz="22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492125" y="342900"/>
            <a:ext cx="8153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-128"/>
              </a:defRPr>
            </a:lvl9pPr>
          </a:lstStyle>
          <a:p>
            <a:pPr algn="ctr" eaLnBrk="1" hangingPunct="1"/>
            <a:r>
              <a:rPr lang="en-US" altLang="en-US" sz="3200" b="1" dirty="0" smtClean="0"/>
              <a:t>MyCSULA Tools</a:t>
            </a:r>
            <a:endParaRPr lang="en-US" altLang="en-US" sz="3200" b="1" dirty="0"/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179388" y="1093788"/>
            <a:ext cx="8778875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indent="-225425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hangingPunct="1">
              <a:defRPr/>
            </a:pPr>
            <a:endParaRPr lang="en-US" sz="2800" dirty="0" smtClean="0"/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endParaRPr lang="en-US" sz="2100" b="1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28700" y="927100"/>
            <a:ext cx="6667500" cy="4645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Remote </a:t>
            </a:r>
            <a:r>
              <a:rPr lang="en-US" sz="2800" dirty="0"/>
              <a:t>access to frequently used software applications </a:t>
            </a:r>
            <a:r>
              <a:rPr lang="en-US" sz="2800" dirty="0" smtClean="0"/>
              <a:t>including:</a:t>
            </a:r>
            <a:endParaRPr lang="en-US" sz="2800" dirty="0" smtClean="0"/>
          </a:p>
          <a:p>
            <a:pPr lvl="1"/>
            <a:r>
              <a:rPr lang="en-US" sz="1600" dirty="0" smtClean="0"/>
              <a:t>Microsoft </a:t>
            </a:r>
            <a:r>
              <a:rPr lang="en-US" sz="1600" dirty="0"/>
              <a:t>Office Professional 2013 </a:t>
            </a:r>
            <a:r>
              <a:rPr lang="en-US" sz="1600" dirty="0" smtClean="0"/>
              <a:t>Suite</a:t>
            </a:r>
          </a:p>
          <a:p>
            <a:pPr lvl="1"/>
            <a:r>
              <a:rPr lang="en-US" sz="1600" dirty="0" smtClean="0"/>
              <a:t>Adobe </a:t>
            </a:r>
            <a:r>
              <a:rPr lang="en-US" sz="1600" dirty="0"/>
              <a:t>Creative </a:t>
            </a:r>
            <a:r>
              <a:rPr lang="en-US" sz="1600" dirty="0" smtClean="0"/>
              <a:t>Cloud </a:t>
            </a:r>
          </a:p>
          <a:p>
            <a:pPr lvl="1"/>
            <a:r>
              <a:rPr lang="en-US" sz="1600" dirty="0" smtClean="0"/>
              <a:t>SQL Plus</a:t>
            </a:r>
          </a:p>
          <a:p>
            <a:pPr lvl="1"/>
            <a:r>
              <a:rPr lang="en-US" sz="1600" dirty="0" smtClean="0"/>
              <a:t>SPSS</a:t>
            </a:r>
          </a:p>
          <a:p>
            <a:pPr lvl="1"/>
            <a:r>
              <a:rPr lang="en-US" sz="1600" dirty="0" smtClean="0"/>
              <a:t>Mathematica</a:t>
            </a:r>
          </a:p>
          <a:p>
            <a:pPr lvl="1"/>
            <a:r>
              <a:rPr lang="en-US" sz="1600" dirty="0" smtClean="0"/>
              <a:t>SAS</a:t>
            </a:r>
          </a:p>
          <a:p>
            <a:pPr lvl="1"/>
            <a:r>
              <a:rPr lang="en-US" sz="1600" dirty="0" err="1" smtClean="0"/>
              <a:t>Matlab</a:t>
            </a:r>
            <a:endParaRPr lang="en-US" sz="1600" dirty="0" smtClean="0"/>
          </a:p>
          <a:p>
            <a:pPr lvl="1"/>
            <a:r>
              <a:rPr lang="en-US" sz="1600" dirty="0" err="1" smtClean="0"/>
              <a:t>ChemDraw</a:t>
            </a:r>
            <a:endParaRPr lang="en-US" sz="1600" dirty="0" smtClean="0"/>
          </a:p>
          <a:p>
            <a:pPr lvl="1"/>
            <a:r>
              <a:rPr lang="en-US" sz="1600" dirty="0" smtClean="0"/>
              <a:t>ArcMap </a:t>
            </a:r>
          </a:p>
          <a:p>
            <a:r>
              <a:rPr lang="en-US" sz="2800" dirty="0" smtClean="0"/>
              <a:t>Log in at: </a:t>
            </a:r>
            <a:r>
              <a:rPr lang="en-US" sz="2800" u="sng" dirty="0">
                <a:hlinkClick r:id="rId3"/>
              </a:rPr>
              <a:t>https://</a:t>
            </a:r>
            <a:r>
              <a:rPr lang="en-US" sz="2800" u="sng" dirty="0" smtClean="0">
                <a:hlinkClick r:id="rId3"/>
              </a:rPr>
              <a:t>mycsulatools.calstatela.edu</a:t>
            </a:r>
            <a:endParaRPr lang="en-US" sz="2800" u="sng" dirty="0" smtClean="0"/>
          </a:p>
          <a:p>
            <a:r>
              <a:rPr lang="en-US" sz="2800" dirty="0" smtClean="0"/>
              <a:t>Instructions </a:t>
            </a:r>
            <a:r>
              <a:rPr lang="en-US" sz="2800" dirty="0" smtClean="0"/>
              <a:t>at: </a:t>
            </a:r>
            <a:r>
              <a:rPr lang="en-US" sz="2800" u="sng" dirty="0">
                <a:hlinkClick r:id="rId4"/>
              </a:rPr>
              <a:t>http://</a:t>
            </a:r>
            <a:r>
              <a:rPr lang="en-US" sz="2800" u="sng" dirty="0" smtClean="0">
                <a:hlinkClick r:id="rId4"/>
              </a:rPr>
              <a:t>www.calstatela.edu/mycsulatools</a:t>
            </a:r>
            <a:endParaRPr lang="en-US" sz="2800" u="sng" dirty="0" smtClean="0"/>
          </a:p>
          <a:p>
            <a:pPr fontAlgn="auto">
              <a:spcAft>
                <a:spcPts val="0"/>
              </a:spcAft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700" dirty="0" smtClean="0">
              <a:solidFill>
                <a:sysClr val="windowText" lastClr="000000"/>
              </a:solidFill>
            </a:endParaRPr>
          </a:p>
          <a:p>
            <a:pPr marL="57150" indent="0" fontAlgn="auto">
              <a:spcAft>
                <a:spcPts val="0"/>
              </a:spcAft>
              <a:buNone/>
              <a:defRPr/>
            </a:pPr>
            <a:endParaRPr lang="en-US" sz="2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17ACD17ABFF648BA02B99E9A954A35" ma:contentTypeVersion="0" ma:contentTypeDescription="Create a new document." ma:contentTypeScope="" ma:versionID="55f31a1cce086808df5b8633e17c750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14a9729837ce70df73171659146f24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3D50D4-674F-4D4F-817B-6D89EFCCBD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9CB59CA-8281-439F-8C88-9EF58DA6E3F1}">
  <ds:schemaRefs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dcmitype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8F6B130-AD76-431D-9E9B-D4B308EA97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179</Words>
  <Application>Microsoft Office PowerPoint</Application>
  <PresentationFormat>On-screen Show (4:3)</PresentationFormat>
  <Paragraphs>38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Blank Presentation</vt:lpstr>
      <vt:lpstr>Custom Design</vt:lpstr>
      <vt:lpstr>PowerPoint Presentation</vt:lpstr>
      <vt:lpstr>Moodle 2.6 Upgrade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2012-05-25T01:11:14Z</dcterms:created>
  <dcterms:modified xsi:type="dcterms:W3CDTF">2014-09-25T16:31:21Z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0x010100F717ACD17ABFF648BA02B99E9A954A35</vt:lpwstr>
  </property>
  <property fmtid="{D5CDD505-2E9C-101B-9397-08002B2CF9AE}" pid="3" name="IsMyDocuments">
    <vt:bool>true</vt:bool>
  </property>
</Properties>
</file>