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556" r:id="rId2"/>
    <p:sldId id="586" r:id="rId3"/>
    <p:sldId id="602" r:id="rId4"/>
    <p:sldId id="600" r:id="rId5"/>
    <p:sldId id="601" r:id="rId6"/>
    <p:sldId id="603" r:id="rId7"/>
    <p:sldId id="605" r:id="rId8"/>
    <p:sldId id="588" r:id="rId9"/>
    <p:sldId id="604" r:id="rId10"/>
    <p:sldId id="606" r:id="rId11"/>
    <p:sldId id="594" r:id="rId12"/>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h Cherniss" initials="MC" lastIdx="9" clrIdx="0"/>
  <p:cmAuthor id="2" name="Mara Mintz" initials="MM" lastIdx="6" clrIdx="1">
    <p:extLst>
      <p:ext uri="{19B8F6BF-5375-455C-9EA6-DF929625EA0E}">
        <p15:presenceInfo xmlns:p15="http://schemas.microsoft.com/office/powerpoint/2012/main" userId="25ea2eff5ac3ceb0" providerId="Windows Live"/>
      </p:ext>
    </p:extLst>
  </p:cmAuthor>
  <p:cmAuthor id="3" name="Jonathan Rutchik" initials="JR" lastIdx="1" clrIdx="2"/>
  <p:cmAuthor id="4" name="Pamula, Raj"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C90A"/>
    <a:srgbClr val="4A4F55"/>
    <a:srgbClr val="272324"/>
    <a:srgbClr val="A58628"/>
    <a:srgbClr val="898989"/>
    <a:srgbClr val="3E5C94"/>
    <a:srgbClr val="3F5B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761" autoAdjust="0"/>
    <p:restoredTop sz="84256" autoAdjust="0"/>
  </p:normalViewPr>
  <p:slideViewPr>
    <p:cSldViewPr snapToGrid="0" snapToObjects="1">
      <p:cViewPr varScale="1">
        <p:scale>
          <a:sx n="104" d="100"/>
          <a:sy n="104" d="100"/>
        </p:scale>
        <p:origin x="192" y="10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47" d="100"/>
          <a:sy n="147" d="100"/>
        </p:scale>
        <p:origin x="13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ECECE4-DAC3-184B-ACA5-FE13628ADDE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E505-AACC-A441-A0A2-862C839087B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C07F553-0B52-9542-A9FE-C4F2764AF8D6}" type="datetimeFigureOut">
              <a:rPr lang="en-US" smtClean="0"/>
              <a:t>9/3/2021</a:t>
            </a:fld>
            <a:endParaRPr lang="en-US"/>
          </a:p>
        </p:txBody>
      </p:sp>
      <p:sp>
        <p:nvSpPr>
          <p:cNvPr id="4" name="Footer Placeholder 3">
            <a:extLst>
              <a:ext uri="{FF2B5EF4-FFF2-40B4-BE49-F238E27FC236}">
                <a16:creationId xmlns:a16="http://schemas.microsoft.com/office/drawing/2014/main" id="{AE4C9671-94C8-3642-890C-0ACE75469B9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B7DE89-E275-1E4D-940A-CDC79AFEA87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A2F86C5-3458-7741-98E4-0944E36345AA}" type="slidenum">
              <a:rPr lang="en-US" smtClean="0"/>
              <a:t>‹#›</a:t>
            </a:fld>
            <a:endParaRPr lang="en-US"/>
          </a:p>
        </p:txBody>
      </p:sp>
    </p:spTree>
    <p:extLst>
      <p:ext uri="{BB962C8B-B14F-4D97-AF65-F5344CB8AC3E}">
        <p14:creationId xmlns:p14="http://schemas.microsoft.com/office/powerpoint/2010/main" val="362181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307840-2B3D-544B-89F3-FB0965DC6458}" type="datetimeFigureOut">
              <a:rPr lang="en-US" smtClean="0"/>
              <a:t>9/3/2021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FFFD51F-2C2B-9E40-86B6-19E5372E5CE4}" type="slidenum">
              <a:rPr lang="en-US" smtClean="0"/>
              <a:t>‹#›</a:t>
            </a:fld>
            <a:endParaRPr lang="en-US"/>
          </a:p>
        </p:txBody>
      </p:sp>
    </p:spTree>
    <p:extLst>
      <p:ext uri="{BB962C8B-B14F-4D97-AF65-F5344CB8AC3E}">
        <p14:creationId xmlns:p14="http://schemas.microsoft.com/office/powerpoint/2010/main" val="405362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195" y="2318983"/>
            <a:ext cx="5654749" cy="552380"/>
          </a:xfrm>
        </p:spPr>
        <p:txBody>
          <a:bodyPr>
            <a:no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1136195" y="2894946"/>
            <a:ext cx="565474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18" name="Picture 17" descr="A close up of a logo&#10;&#10;Description automatically generated">
            <a:extLst>
              <a:ext uri="{FF2B5EF4-FFF2-40B4-BE49-F238E27FC236}">
                <a16:creationId xmlns:a16="http://schemas.microsoft.com/office/drawing/2014/main" id="{D24B268C-D757-234C-A337-CFEB3D4199CC}"/>
              </a:ext>
            </a:extLst>
          </p:cNvPr>
          <p:cNvPicPr>
            <a:picLocks noChangeAspect="1"/>
          </p:cNvPicPr>
          <p:nvPr userDrawn="1"/>
        </p:nvPicPr>
        <p:blipFill>
          <a:blip r:embed="rId2"/>
          <a:stretch>
            <a:fillRect/>
          </a:stretch>
        </p:blipFill>
        <p:spPr>
          <a:xfrm>
            <a:off x="0" y="0"/>
            <a:ext cx="9144000" cy="1262063"/>
          </a:xfrm>
          <a:prstGeom prst="rect">
            <a:avLst/>
          </a:prstGeom>
        </p:spPr>
      </p:pic>
      <p:pic>
        <p:nvPicPr>
          <p:cNvPr id="6" name="Picture 5">
            <a:extLst>
              <a:ext uri="{FF2B5EF4-FFF2-40B4-BE49-F238E27FC236}">
                <a16:creationId xmlns:a16="http://schemas.microsoft.com/office/drawing/2014/main" id="{83A395EF-4307-9C45-A995-09970D74C4D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299504" y="184149"/>
            <a:ext cx="1819687" cy="1937259"/>
          </a:xfrm>
          <a:prstGeom prst="rect">
            <a:avLst/>
          </a:prstGeom>
        </p:spPr>
      </p:pic>
      <p:pic>
        <p:nvPicPr>
          <p:cNvPr id="20" name="Picture 19" descr="A close up of a logo&#10;&#10;Description automatically generated">
            <a:extLst>
              <a:ext uri="{FF2B5EF4-FFF2-40B4-BE49-F238E27FC236}">
                <a16:creationId xmlns:a16="http://schemas.microsoft.com/office/drawing/2014/main" id="{998402E4-6B09-6C46-9E46-BA6D15131A3C}"/>
              </a:ext>
            </a:extLst>
          </p:cNvPr>
          <p:cNvPicPr>
            <a:picLocks noChangeAspect="1"/>
          </p:cNvPicPr>
          <p:nvPr userDrawn="1"/>
        </p:nvPicPr>
        <p:blipFill>
          <a:blip r:embed="rId4"/>
          <a:stretch>
            <a:fillRect/>
          </a:stretch>
        </p:blipFill>
        <p:spPr>
          <a:xfrm>
            <a:off x="2096677" y="934104"/>
            <a:ext cx="6928451" cy="538523"/>
          </a:xfrm>
          <a:prstGeom prst="rect">
            <a:avLst/>
          </a:prstGeom>
        </p:spPr>
      </p:pic>
      <p:pic>
        <p:nvPicPr>
          <p:cNvPr id="22" name="Picture 21">
            <a:extLst>
              <a:ext uri="{FF2B5EF4-FFF2-40B4-BE49-F238E27FC236}">
                <a16:creationId xmlns:a16="http://schemas.microsoft.com/office/drawing/2014/main" id="{9E9183DE-11EC-A147-BC99-6165131F50F9}"/>
              </a:ext>
            </a:extLst>
          </p:cNvPr>
          <p:cNvPicPr>
            <a:picLocks noChangeAspect="1"/>
          </p:cNvPicPr>
          <p:nvPr userDrawn="1"/>
        </p:nvPicPr>
        <p:blipFill rotWithShape="1">
          <a:blip r:embed="rId5" cstate="print">
            <a:alphaModFix amt="12000"/>
            <a:extLst>
              <a:ext uri="{28A0092B-C50C-407E-A947-70E740481C1C}">
                <a14:useLocalDpi xmlns:a14="http://schemas.microsoft.com/office/drawing/2010/main"/>
              </a:ext>
            </a:extLst>
          </a:blip>
          <a:srcRect l="4752" t="1941" r="-4752" b="51083"/>
          <a:stretch/>
        </p:blipFill>
        <p:spPr>
          <a:xfrm>
            <a:off x="6864096" y="1829521"/>
            <a:ext cx="1924301" cy="3313979"/>
          </a:xfrm>
          <a:prstGeom prst="rect">
            <a:avLst/>
          </a:prstGeom>
          <a:effectLst/>
        </p:spPr>
      </p:pic>
    </p:spTree>
    <p:extLst>
      <p:ext uri="{BB962C8B-B14F-4D97-AF65-F5344CB8AC3E}">
        <p14:creationId xmlns:p14="http://schemas.microsoft.com/office/powerpoint/2010/main" val="154087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9" name="Picture 18" descr="A group of people posing for the camera&#10;&#10;Description automatically generated">
            <a:extLst>
              <a:ext uri="{FF2B5EF4-FFF2-40B4-BE49-F238E27FC236}">
                <a16:creationId xmlns:a16="http://schemas.microsoft.com/office/drawing/2014/main" id="{64EBAC9A-3243-7948-A0A3-A3D1B55301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563"/>
            <a:ext cx="5387332" cy="5161997"/>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18395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5" name="Picture 4" descr="A group of people walking down a street&#10;&#10;Description automatically generated">
            <a:extLst>
              <a:ext uri="{FF2B5EF4-FFF2-40B4-BE49-F238E27FC236}">
                <a16:creationId xmlns:a16="http://schemas.microsoft.com/office/drawing/2014/main" id="{4C3BCBD3-1B37-C444-A54B-35A2627DAF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62" b="-176"/>
          <a:stretch/>
        </p:blipFill>
        <p:spPr>
          <a:xfrm>
            <a:off x="3369971" y="-17293"/>
            <a:ext cx="5774029" cy="5160793"/>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7404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8" name="Picture 7" descr="A group of people walking down a street next to a building&#10;&#10;Description automatically generated">
            <a:extLst>
              <a:ext uri="{FF2B5EF4-FFF2-40B4-BE49-F238E27FC236}">
                <a16:creationId xmlns:a16="http://schemas.microsoft.com/office/drawing/2014/main" id="{4EF181C8-10ED-D64D-8EDB-E368145339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07449" y="0"/>
            <a:ext cx="4536551" cy="5125355"/>
          </a:xfrm>
          <a:prstGeom prst="rect">
            <a:avLst/>
          </a:prstGeom>
        </p:spPr>
      </p:pic>
      <p:sp>
        <p:nvSpPr>
          <p:cNvPr id="2" name="Title 1"/>
          <p:cNvSpPr>
            <a:spLocks noGrp="1"/>
          </p:cNvSpPr>
          <p:nvPr>
            <p:ph type="title"/>
          </p:nvPr>
        </p:nvSpPr>
        <p:spPr>
          <a:xfrm>
            <a:off x="512001"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512001" y="1666059"/>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flipH="1">
            <a:off x="4607449" y="729324"/>
            <a:ext cx="147431"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87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2" name="Group 1">
            <a:extLst>
              <a:ext uri="{FF2B5EF4-FFF2-40B4-BE49-F238E27FC236}">
                <a16:creationId xmlns:a16="http://schemas.microsoft.com/office/drawing/2014/main" id="{4116547D-614F-E549-97A4-850E8651FC57}"/>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EB6B52A0-3685-A54B-B54D-60133004576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E7433753-A008-7742-B793-CE86E61CD2B1}"/>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051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mp;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sp>
        <p:nvSpPr>
          <p:cNvPr id="7" name="Text Placeholder 2">
            <a:extLst>
              <a:ext uri="{FF2B5EF4-FFF2-40B4-BE49-F238E27FC236}">
                <a16:creationId xmlns:a16="http://schemas.microsoft.com/office/drawing/2014/main" id="{A6A4B992-B89F-1746-AFCC-EC7631249786}"/>
              </a:ext>
            </a:extLst>
          </p:cNvPr>
          <p:cNvSpPr>
            <a:spLocks noGrp="1"/>
          </p:cNvSpPr>
          <p:nvPr>
            <p:ph type="body" idx="1"/>
          </p:nvPr>
        </p:nvSpPr>
        <p:spPr>
          <a:xfrm>
            <a:off x="536408" y="1146189"/>
            <a:ext cx="8140628"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8" name="Group 7">
            <a:extLst>
              <a:ext uri="{FF2B5EF4-FFF2-40B4-BE49-F238E27FC236}">
                <a16:creationId xmlns:a16="http://schemas.microsoft.com/office/drawing/2014/main" id="{CAF38B7F-7A6E-D741-A5F1-754C88A627F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CA90C820-AC80-524A-B30C-0F492D7CA18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1" name="Rectangle 10">
              <a:extLst>
                <a:ext uri="{FF2B5EF4-FFF2-40B4-BE49-F238E27FC236}">
                  <a16:creationId xmlns:a16="http://schemas.microsoft.com/office/drawing/2014/main" id="{6AAD71DB-6346-2144-85C6-F4CEF58B34C5}"/>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1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408" y="237636"/>
            <a:ext cx="8140628" cy="857250"/>
          </a:xfrm>
        </p:spPr>
        <p:txBody>
          <a:bodyPr/>
          <a:lstStyle/>
          <a:p>
            <a:r>
              <a:rPr lang="en-US" dirty="0"/>
              <a:t>CLICK TO EDIT MASTER TITLE STYLE</a:t>
            </a:r>
          </a:p>
        </p:txBody>
      </p:sp>
      <p:sp>
        <p:nvSpPr>
          <p:cNvPr id="3" name="Content Placeholder 2"/>
          <p:cNvSpPr>
            <a:spLocks noGrp="1"/>
          </p:cNvSpPr>
          <p:nvPr>
            <p:ph idx="1"/>
          </p:nvPr>
        </p:nvSpPr>
        <p:spPr>
          <a:xfrm>
            <a:off x="536408" y="1177748"/>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8521E6B9-4F77-584D-BA4E-D0E7EA0B28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8" name="Group 7">
            <a:extLst>
              <a:ext uri="{FF2B5EF4-FFF2-40B4-BE49-F238E27FC236}">
                <a16:creationId xmlns:a16="http://schemas.microsoft.com/office/drawing/2014/main" id="{9C712D0E-A2E0-5842-B6AA-14AF1C23D9B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53215066-D693-314A-9B0D-E690BD56D5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0" name="Rectangle 9">
              <a:extLst>
                <a:ext uri="{FF2B5EF4-FFF2-40B4-BE49-F238E27FC236}">
                  <a16:creationId xmlns:a16="http://schemas.microsoft.com/office/drawing/2014/main" id="{7D841E4F-2415-0A4F-8ECD-001D43698B78}"/>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1697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842687B-E34E-4B47-BB16-2DB39BC066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2718" y="0"/>
            <a:ext cx="876601" cy="796293"/>
          </a:xfrm>
          <a:prstGeom prst="rect">
            <a:avLst/>
          </a:prstGeom>
        </p:spPr>
      </p:pic>
      <p:grpSp>
        <p:nvGrpSpPr>
          <p:cNvPr id="11" name="Group 10">
            <a:extLst>
              <a:ext uri="{FF2B5EF4-FFF2-40B4-BE49-F238E27FC236}">
                <a16:creationId xmlns:a16="http://schemas.microsoft.com/office/drawing/2014/main" id="{C07CFB3C-9636-0A4F-8178-A1ABF0298AF8}"/>
              </a:ext>
            </a:extLst>
          </p:cNvPr>
          <p:cNvGrpSpPr/>
          <p:nvPr userDrawn="1"/>
        </p:nvGrpSpPr>
        <p:grpSpPr>
          <a:xfrm>
            <a:off x="198023" y="147081"/>
            <a:ext cx="8503920" cy="543191"/>
            <a:chOff x="198023" y="147081"/>
            <a:chExt cx="8700480" cy="543191"/>
          </a:xfrm>
        </p:grpSpPr>
        <p:pic>
          <p:nvPicPr>
            <p:cNvPr id="5" name="Picture 4" descr="A close up of a logo&#10;&#10;Description automatically generated">
              <a:extLst>
                <a:ext uri="{FF2B5EF4-FFF2-40B4-BE49-F238E27FC236}">
                  <a16:creationId xmlns:a16="http://schemas.microsoft.com/office/drawing/2014/main" id="{29D15242-825A-344E-9167-CF27804226C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023" y="151749"/>
              <a:ext cx="492246" cy="538523"/>
            </a:xfrm>
            <a:prstGeom prst="rect">
              <a:avLst/>
            </a:prstGeom>
          </p:spPr>
        </p:pic>
        <p:sp>
          <p:nvSpPr>
            <p:cNvPr id="7" name="Rectangle 6">
              <a:extLst>
                <a:ext uri="{FF2B5EF4-FFF2-40B4-BE49-F238E27FC236}">
                  <a16:creationId xmlns:a16="http://schemas.microsoft.com/office/drawing/2014/main" id="{7E1567C5-D584-7341-917B-F0C864D6E96C}"/>
                </a:ext>
              </a:extLst>
            </p:cNvPr>
            <p:cNvSpPr/>
            <p:nvPr userDrawn="1"/>
          </p:nvSpPr>
          <p:spPr>
            <a:xfrm>
              <a:off x="690269" y="147081"/>
              <a:ext cx="8208234" cy="64008"/>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57BD343E-BB60-1846-957C-EF5784C57135}"/>
              </a:ext>
            </a:extLst>
          </p:cNvPr>
          <p:cNvSpPr>
            <a:spLocks noGrp="1"/>
          </p:cNvSpPr>
          <p:nvPr>
            <p:ph type="title" hasCustomPrompt="1"/>
          </p:nvPr>
        </p:nvSpPr>
        <p:spPr>
          <a:xfrm>
            <a:off x="536408" y="229323"/>
            <a:ext cx="8140628" cy="857250"/>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E6F385B3-52AD-1F49-A990-25AE7ABF37B7}"/>
              </a:ext>
            </a:extLst>
          </p:cNvPr>
          <p:cNvSpPr>
            <a:spLocks noGrp="1"/>
          </p:cNvSpPr>
          <p:nvPr>
            <p:ph idx="1"/>
          </p:nvPr>
        </p:nvSpPr>
        <p:spPr>
          <a:xfrm>
            <a:off x="536408" y="1169435"/>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35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6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7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220BBC-8879-E844-B35B-0F806738ECBE}" type="slidenum">
              <a:rPr lang="en-US" smtClean="0"/>
              <a:t>‹#›</a:t>
            </a:fld>
            <a:endParaRPr lang="en-US"/>
          </a:p>
        </p:txBody>
      </p:sp>
      <p:sp>
        <p:nvSpPr>
          <p:cNvPr id="6" name="Title 1">
            <a:extLst>
              <a:ext uri="{FF2B5EF4-FFF2-40B4-BE49-F238E27FC236}">
                <a16:creationId xmlns:a16="http://schemas.microsoft.com/office/drawing/2014/main" id="{4F3610E8-A726-8449-8F78-DA2F7ACC9820}"/>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4418BBB7-7D3A-EF42-ADCA-F5DFC970C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2" name="Group 11">
            <a:extLst>
              <a:ext uri="{FF2B5EF4-FFF2-40B4-BE49-F238E27FC236}">
                <a16:creationId xmlns:a16="http://schemas.microsoft.com/office/drawing/2014/main" id="{C6BB865F-C183-4546-9810-D99750BE1204}"/>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C1326A71-8846-1644-B377-66996DE3D09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C45CE7F6-2C34-3740-9B4C-56FD5B3EA2FC}"/>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7088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08" y="1151335"/>
            <a:ext cx="3960980"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36408" y="1631156"/>
            <a:ext cx="396098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265" y="1151335"/>
            <a:ext cx="3962536"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24265" y="1631156"/>
            <a:ext cx="396253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84E2CA30-05C0-3D47-841D-BC4D8B15AD74}"/>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E0435E06-3DC2-2841-B93E-196B9DC38BF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4" name="Group 13">
            <a:extLst>
              <a:ext uri="{FF2B5EF4-FFF2-40B4-BE49-F238E27FC236}">
                <a16:creationId xmlns:a16="http://schemas.microsoft.com/office/drawing/2014/main" id="{1ECD72CA-61EB-4A4C-8093-436A3464D051}"/>
              </a:ext>
            </a:extLst>
          </p:cNvPr>
          <p:cNvGrpSpPr/>
          <p:nvPr userDrawn="1"/>
        </p:nvGrpSpPr>
        <p:grpSpPr>
          <a:xfrm>
            <a:off x="182346" y="104249"/>
            <a:ext cx="570006" cy="4473696"/>
            <a:chOff x="182346" y="104249"/>
            <a:chExt cx="570006" cy="4473696"/>
          </a:xfrm>
        </p:grpSpPr>
        <p:pic>
          <p:nvPicPr>
            <p:cNvPr id="15" name="Picture 14" descr="A close up of a logo&#10;&#10;Description automatically generated">
              <a:extLst>
                <a:ext uri="{FF2B5EF4-FFF2-40B4-BE49-F238E27FC236}">
                  <a16:creationId xmlns:a16="http://schemas.microsoft.com/office/drawing/2014/main" id="{F88AF9A5-C125-F347-97C5-E074CF5BD09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6" name="Rectangle 15">
              <a:extLst>
                <a:ext uri="{FF2B5EF4-FFF2-40B4-BE49-F238E27FC236}">
                  <a16:creationId xmlns:a16="http://schemas.microsoft.com/office/drawing/2014/main" id="{9C3EEEA6-D6CD-7F4A-89B6-5F1C74A362F6}"/>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969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30450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a:stretch/>
        </p:blipFill>
        <p:spPr>
          <a:xfrm>
            <a:off x="4976603" y="556528"/>
            <a:ext cx="4167397"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4840586"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6606209"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04816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CC00E29-2A61-4600-9C43-DA1329B274E9}" type="slidenum">
              <a:rPr lang="en-US" altLang="en-US"/>
              <a:pPr/>
              <a:t>‹#›</a:t>
            </a:fld>
            <a:endParaRPr lang="en-US" altLang="en-US"/>
          </a:p>
        </p:txBody>
      </p:sp>
    </p:spTree>
    <p:extLst>
      <p:ext uri="{BB962C8B-B14F-4D97-AF65-F5344CB8AC3E}">
        <p14:creationId xmlns:p14="http://schemas.microsoft.com/office/powerpoint/2010/main" val="313722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5332353" y="9004"/>
            <a:ext cx="3788497"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r="16119"/>
          <a:stretch/>
        </p:blipFill>
        <p:spPr>
          <a:xfrm>
            <a:off x="5625197" y="556528"/>
            <a:ext cx="3495654"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5489179"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7254802"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4536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pic>
        <p:nvPicPr>
          <p:cNvPr id="10" name="Picture 9" descr="A tree lined street&#10;&#10;Description automatically generated">
            <a:extLst>
              <a:ext uri="{FF2B5EF4-FFF2-40B4-BE49-F238E27FC236}">
                <a16:creationId xmlns:a16="http://schemas.microsoft.com/office/drawing/2014/main" id="{43FCBB59-884B-D241-A30C-1EB82F8BEC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83760" y="702216"/>
            <a:ext cx="3865880" cy="4450287"/>
          </a:xfrm>
          <a:prstGeom prst="rect">
            <a:avLst/>
          </a:prstGeom>
        </p:spPr>
      </p:pic>
      <p:sp>
        <p:nvSpPr>
          <p:cNvPr id="11" name="Freeform 10">
            <a:extLst>
              <a:ext uri="{FF2B5EF4-FFF2-40B4-BE49-F238E27FC236}">
                <a16:creationId xmlns:a16="http://schemas.microsoft.com/office/drawing/2014/main" id="{2330FA8F-24E2-1046-8F3F-5CEA52CA6025}"/>
              </a:ext>
            </a:extLst>
          </p:cNvPr>
          <p:cNvSpPr/>
          <p:nvPr userDrawn="1"/>
        </p:nvSpPr>
        <p:spPr>
          <a:xfrm flipH="1">
            <a:off x="4683073" y="720320"/>
            <a:ext cx="19949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7736668" y="9004"/>
            <a:ext cx="1407332" cy="1498261"/>
          </a:xfrm>
          <a:prstGeom prst="rect">
            <a:avLst/>
          </a:prstGeom>
        </p:spPr>
      </p:pic>
    </p:spTree>
    <p:extLst>
      <p:ext uri="{BB962C8B-B14F-4D97-AF65-F5344CB8AC3E}">
        <p14:creationId xmlns:p14="http://schemas.microsoft.com/office/powerpoint/2010/main" val="343098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8" name="Picture 17" descr="A tree lined street&#10;&#10;Description automatically generated">
            <a:extLst>
              <a:ext uri="{FF2B5EF4-FFF2-40B4-BE49-F238E27FC236}">
                <a16:creationId xmlns:a16="http://schemas.microsoft.com/office/drawing/2014/main" id="{A20A685D-D3DD-1E41-9703-9693AA53E89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836" y="0"/>
            <a:ext cx="4536037" cy="5143500"/>
          </a:xfrm>
          <a:prstGeom prst="rect">
            <a:avLst/>
          </a:prstGeom>
        </p:spPr>
      </p:pic>
      <p:sp>
        <p:nvSpPr>
          <p:cNvPr id="2" name="Title 1"/>
          <p:cNvSpPr>
            <a:spLocks noGrp="1"/>
          </p:cNvSpPr>
          <p:nvPr>
            <p:ph type="title"/>
          </p:nvPr>
        </p:nvSpPr>
        <p:spPr>
          <a:xfrm>
            <a:off x="4791393"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791393" y="1666059"/>
            <a:ext cx="3592512" cy="344090"/>
          </a:xfrm>
        </p:spPr>
        <p:txBody>
          <a:bodyPr anchor="b">
            <a:noAutofit/>
          </a:bodyPr>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a:off x="4427668" y="729324"/>
            <a:ext cx="14320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37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group of palm trees on the side of a building&#10;&#10;Description automatically generated">
            <a:extLst>
              <a:ext uri="{FF2B5EF4-FFF2-40B4-BE49-F238E27FC236}">
                <a16:creationId xmlns:a16="http://schemas.microsoft.com/office/drawing/2014/main" id="{8E7532AB-4B30-E042-8D7B-78C8B9D48D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4677507" y="914401"/>
            <a:ext cx="4466494" cy="4229100"/>
          </a:xfrm>
          <a:prstGeom prst="rect">
            <a:avLst/>
          </a:prstGeom>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19854"/>
          <a:stretch/>
        </p:blipFill>
        <p:spPr>
          <a:xfrm rot="12748497">
            <a:off x="5255191" y="465522"/>
            <a:ext cx="930293" cy="2422736"/>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
        <p:nvSpPr>
          <p:cNvPr id="14" name="Rectangle 13">
            <a:extLst>
              <a:ext uri="{FF2B5EF4-FFF2-40B4-BE49-F238E27FC236}">
                <a16:creationId xmlns:a16="http://schemas.microsoft.com/office/drawing/2014/main" id="{63ABF1A3-412D-2E41-A382-E44849C8EAE8}"/>
              </a:ext>
            </a:extLst>
          </p:cNvPr>
          <p:cNvSpPr/>
          <p:nvPr userDrawn="1"/>
        </p:nvSpPr>
        <p:spPr>
          <a:xfrm>
            <a:off x="4677505" y="0"/>
            <a:ext cx="4466495" cy="914400"/>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spTree>
    <p:extLst>
      <p:ext uri="{BB962C8B-B14F-4D97-AF65-F5344CB8AC3E}">
        <p14:creationId xmlns:p14="http://schemas.microsoft.com/office/powerpoint/2010/main" val="393429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AB08A533-6574-A540-92FF-907EE5DBE4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2058" y="2670664"/>
            <a:ext cx="804339" cy="810773"/>
          </a:xfrm>
          <a:prstGeom prst="rect">
            <a:avLst/>
          </a:prstGeom>
        </p:spPr>
      </p:pic>
      <p:sp>
        <p:nvSpPr>
          <p:cNvPr id="2" name="Title 1"/>
          <p:cNvSpPr>
            <a:spLocks noGrp="1"/>
          </p:cNvSpPr>
          <p:nvPr>
            <p:ph type="ctrTitle" hasCustomPrompt="1"/>
          </p:nvPr>
        </p:nvSpPr>
        <p:spPr>
          <a:xfrm>
            <a:off x="330905" y="295171"/>
            <a:ext cx="2249504" cy="551260"/>
          </a:xfrm>
        </p:spPr>
        <p:txBody>
          <a:bodyPr>
            <a:noAutofit/>
          </a:bodyPr>
          <a:lstStyle>
            <a:lvl1pPr>
              <a:defRPr sz="2400"/>
            </a:lvl1pPr>
          </a:lstStyle>
          <a:p>
            <a:r>
              <a:rPr lang="en-US" dirty="0"/>
              <a:t>CONTENTS</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CF59A3BB-7934-8E4E-90BB-53AADD295E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15433" y="642359"/>
            <a:ext cx="804339" cy="810773"/>
          </a:xfrm>
          <a:prstGeom prst="rect">
            <a:avLst/>
          </a:prstGeom>
        </p:spPr>
      </p:pic>
      <p:pic>
        <p:nvPicPr>
          <p:cNvPr id="10" name="Picture 9" descr="A close up of a logo&#10;&#10;Description automatically generated">
            <a:extLst>
              <a:ext uri="{FF2B5EF4-FFF2-40B4-BE49-F238E27FC236}">
                <a16:creationId xmlns:a16="http://schemas.microsoft.com/office/drawing/2014/main" id="{C534658D-14AC-8C43-A3A9-7A2B3642AD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5433" y="1660176"/>
            <a:ext cx="804339" cy="810773"/>
          </a:xfrm>
          <a:prstGeom prst="rect">
            <a:avLst/>
          </a:prstGeom>
        </p:spPr>
      </p:pic>
      <p:sp>
        <p:nvSpPr>
          <p:cNvPr id="11" name="TextBox 10">
            <a:extLst>
              <a:ext uri="{FF2B5EF4-FFF2-40B4-BE49-F238E27FC236}">
                <a16:creationId xmlns:a16="http://schemas.microsoft.com/office/drawing/2014/main" id="{55A705A7-C575-794C-AE0C-A8B106BB2FC8}"/>
              </a:ext>
            </a:extLst>
          </p:cNvPr>
          <p:cNvSpPr txBox="1"/>
          <p:nvPr userDrawn="1"/>
        </p:nvSpPr>
        <p:spPr>
          <a:xfrm>
            <a:off x="3163311" y="665781"/>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EBA61812-6D7B-FB4E-926E-525E53ACD10E}"/>
              </a:ext>
            </a:extLst>
          </p:cNvPr>
          <p:cNvSpPr txBox="1"/>
          <p:nvPr userDrawn="1"/>
        </p:nvSpPr>
        <p:spPr>
          <a:xfrm>
            <a:off x="3186250" y="170068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78257B0D-51C9-A749-8EBE-5E43EA58581E}"/>
              </a:ext>
            </a:extLst>
          </p:cNvPr>
          <p:cNvSpPr txBox="1"/>
          <p:nvPr userDrawn="1"/>
        </p:nvSpPr>
        <p:spPr>
          <a:xfrm>
            <a:off x="3194563" y="270652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3</a:t>
            </a:r>
          </a:p>
        </p:txBody>
      </p:sp>
      <p:pic>
        <p:nvPicPr>
          <p:cNvPr id="18" name="Picture 17" descr="A close up of a logo&#10;&#10;Description automatically generated">
            <a:extLst>
              <a:ext uri="{FF2B5EF4-FFF2-40B4-BE49-F238E27FC236}">
                <a16:creationId xmlns:a16="http://schemas.microsoft.com/office/drawing/2014/main" id="{57BAB96F-2F85-204B-B203-D0A9157E7B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23746" y="3663543"/>
            <a:ext cx="804339" cy="810773"/>
          </a:xfrm>
          <a:prstGeom prst="rect">
            <a:avLst/>
          </a:prstGeom>
        </p:spPr>
      </p:pic>
      <p:sp>
        <p:nvSpPr>
          <p:cNvPr id="19" name="TextBox 18">
            <a:extLst>
              <a:ext uri="{FF2B5EF4-FFF2-40B4-BE49-F238E27FC236}">
                <a16:creationId xmlns:a16="http://schemas.microsoft.com/office/drawing/2014/main" id="{C74C7958-7000-3C4E-A7F1-AFD335A05DA4}"/>
              </a:ext>
            </a:extLst>
          </p:cNvPr>
          <p:cNvSpPr txBox="1"/>
          <p:nvPr userDrawn="1"/>
        </p:nvSpPr>
        <p:spPr>
          <a:xfrm>
            <a:off x="3186250" y="3704055"/>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39843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4" name="Picture 13" descr="A group of palm trees on the side of a building&#10;&#10;Description automatically generated">
            <a:extLst>
              <a:ext uri="{FF2B5EF4-FFF2-40B4-BE49-F238E27FC236}">
                <a16:creationId xmlns:a16="http://schemas.microsoft.com/office/drawing/2014/main" id="{7127EAD5-8285-D940-8CC3-E78991F226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26057" y="-9562"/>
            <a:ext cx="5432223"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72473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DF064E63-0BE7-CC46-8B5A-DB42D6CACF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93" t="295" r="2532" b="-295"/>
          <a:stretch/>
        </p:blipFill>
        <p:spPr>
          <a:xfrm>
            <a:off x="1793311" y="0"/>
            <a:ext cx="7350689"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1915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0261"/>
            <a:ext cx="876909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126999"/>
            <a:ext cx="8769096"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75564" y="4826111"/>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FC1F7AE-D849-6747-AC2F-07C188C11FA6}" type="slidenum">
              <a:rPr lang="en-US" smtClean="0"/>
              <a:pPr/>
              <a:t>‹#›</a:t>
            </a:fld>
            <a:endParaRPr lang="en-US" dirty="0"/>
          </a:p>
        </p:txBody>
      </p:sp>
      <p:pic>
        <p:nvPicPr>
          <p:cNvPr id="8" name="Picture 7">
            <a:extLst>
              <a:ext uri="{FF2B5EF4-FFF2-40B4-BE49-F238E27FC236}">
                <a16:creationId xmlns:a16="http://schemas.microsoft.com/office/drawing/2014/main" id="{FBEC4FA4-4568-9343-B71F-2B1283623F2C}"/>
              </a:ext>
            </a:extLst>
          </p:cNvPr>
          <p:cNvPicPr>
            <a:picLocks noChangeAspect="1"/>
          </p:cNvPicPr>
          <p:nvPr userDrawn="1"/>
        </p:nvPicPr>
        <p:blipFill rotWithShape="1">
          <a:blip r:embed="rId22" cstate="print">
            <a:extLst>
              <a:ext uri="{28A0092B-C50C-407E-A947-70E740481C1C}">
                <a14:useLocalDpi xmlns:a14="http://schemas.microsoft.com/office/drawing/2010/main"/>
              </a:ext>
            </a:extLst>
          </a:blip>
          <a:srcRect/>
          <a:stretch/>
        </p:blipFill>
        <p:spPr>
          <a:xfrm>
            <a:off x="80509" y="4720046"/>
            <a:ext cx="320286" cy="340980"/>
          </a:xfrm>
          <a:prstGeom prst="rect">
            <a:avLst/>
          </a:prstGeom>
        </p:spPr>
      </p:pic>
      <p:sp>
        <p:nvSpPr>
          <p:cNvPr id="9" name="TextBox 8">
            <a:extLst>
              <a:ext uri="{FF2B5EF4-FFF2-40B4-BE49-F238E27FC236}">
                <a16:creationId xmlns:a16="http://schemas.microsoft.com/office/drawing/2014/main" id="{770223E0-54EE-634F-BECA-9B4238B46D6E}"/>
              </a:ext>
            </a:extLst>
          </p:cNvPr>
          <p:cNvSpPr txBox="1"/>
          <p:nvPr userDrawn="1"/>
        </p:nvSpPr>
        <p:spPr>
          <a:xfrm>
            <a:off x="357250" y="4806164"/>
            <a:ext cx="2673331" cy="184666"/>
          </a:xfrm>
          <a:prstGeom prst="rect">
            <a:avLst/>
          </a:prstGeom>
          <a:noFill/>
        </p:spPr>
        <p:txBody>
          <a:bodyPr wrap="square" rtlCol="0">
            <a:spAutoFit/>
          </a:bodyPr>
          <a:lstStyle/>
          <a:p>
            <a:r>
              <a:rPr lang="en-US" sz="600" spc="100" baseline="0" dirty="0">
                <a:latin typeface="Arial" panose="020B0604020202020204" pitchFamily="34" charset="0"/>
                <a:cs typeface="Arial" panose="020B0604020202020204" pitchFamily="34" charset="0"/>
              </a:rPr>
              <a:t>CAL STATE LA </a:t>
            </a:r>
            <a:r>
              <a:rPr lang="en-US" sz="600" spc="100" baseline="0" dirty="0">
                <a:solidFill>
                  <a:srgbClr val="FCC90A"/>
                </a:solidFill>
                <a:latin typeface="Arial" panose="020B0604020202020204" pitchFamily="34" charset="0"/>
                <a:cs typeface="Arial" panose="020B0604020202020204" pitchFamily="34" charset="0"/>
              </a:rPr>
              <a:t> |   </a:t>
            </a:r>
            <a:r>
              <a:rPr lang="en-US" sz="600" spc="100" baseline="0" dirty="0">
                <a:latin typeface="Arial" panose="020B0604020202020204" pitchFamily="34" charset="0"/>
                <a:cs typeface="Arial" panose="020B0604020202020204" pitchFamily="34" charset="0"/>
              </a:rPr>
              <a:t>Department of Computer Science</a:t>
            </a:r>
          </a:p>
        </p:txBody>
      </p:sp>
    </p:spTree>
    <p:extLst>
      <p:ext uri="{BB962C8B-B14F-4D97-AF65-F5344CB8AC3E}">
        <p14:creationId xmlns:p14="http://schemas.microsoft.com/office/powerpoint/2010/main" val="367737020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9" r:id="rId3"/>
    <p:sldLayoutId id="2147483668" r:id="rId4"/>
    <p:sldLayoutId id="2147483651" r:id="rId5"/>
    <p:sldLayoutId id="2147483667" r:id="rId6"/>
    <p:sldLayoutId id="2147483658" r:id="rId7"/>
    <p:sldLayoutId id="2147483660" r:id="rId8"/>
    <p:sldLayoutId id="2147483659" r:id="rId9"/>
    <p:sldLayoutId id="2147483665" r:id="rId10"/>
    <p:sldLayoutId id="2147483664" r:id="rId11"/>
    <p:sldLayoutId id="2147483663" r:id="rId12"/>
    <p:sldLayoutId id="2147483654" r:id="rId13"/>
    <p:sldLayoutId id="2147483662" r:id="rId14"/>
    <p:sldLayoutId id="2147483661" r:id="rId15"/>
    <p:sldLayoutId id="2147483650" r:id="rId16"/>
    <p:sldLayoutId id="2147483652" r:id="rId17"/>
    <p:sldLayoutId id="2147483653" r:id="rId18"/>
    <p:sldLayoutId id="2147483655" r:id="rId19"/>
    <p:sldLayoutId id="2147483670" r:id="rId20"/>
  </p:sldLayoutIdLst>
  <p:hf hdr="0" ftr="0" dt="0"/>
  <p:txStyles>
    <p:titleStyle>
      <a:lvl1pPr algn="l" defTabSz="342900" rtl="0" eaLnBrk="1" latinLnBrk="0" hangingPunct="1">
        <a:spcBef>
          <a:spcPct val="0"/>
        </a:spcBef>
        <a:buNone/>
        <a:defRPr sz="2200" b="1" i="0" kern="1200">
          <a:solidFill>
            <a:schemeClr val="tx1"/>
          </a:solidFill>
          <a:latin typeface="Arial"/>
          <a:ea typeface="+mj-ea"/>
          <a:cs typeface="Arial"/>
        </a:defRPr>
      </a:lvl1pPr>
    </p:titleStyle>
    <p:body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https://www.calstatela.edu/hrm"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calstatela.edu/return-campus/covid-19-employee-self-certification-instructions" TargetMode="External"/><Relationship Id="rId2" Type="http://schemas.openxmlformats.org/officeDocument/2006/relationships/hyperlink" Target="https://www.calstatela.edu/healthwatch"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s://csns.cysun.org/wiki/content/department/cs/office-hours"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ctrTitle"/>
          </p:nvPr>
        </p:nvSpPr>
        <p:spPr/>
        <p:txBody>
          <a:bodyPr/>
          <a:lstStyle/>
          <a:p>
            <a:r>
              <a:rPr lang="en-US" altLang="en-US" sz="3600" dirty="0"/>
              <a:t>Department Meeting</a:t>
            </a:r>
          </a:p>
        </p:txBody>
      </p:sp>
      <p:sp>
        <p:nvSpPr>
          <p:cNvPr id="4099" name="Subtitle 8"/>
          <p:cNvSpPr>
            <a:spLocks noGrp="1"/>
          </p:cNvSpPr>
          <p:nvPr>
            <p:ph type="subTitle" idx="1"/>
          </p:nvPr>
        </p:nvSpPr>
        <p:spPr/>
        <p:txBody>
          <a:bodyPr/>
          <a:lstStyle/>
          <a:p>
            <a:r>
              <a:rPr lang="en-US" altLang="en-US" dirty="0" smtClean="0"/>
              <a:t>Friday, September 3rd, 2021</a:t>
            </a:r>
          </a:p>
        </p:txBody>
      </p:sp>
    </p:spTree>
    <p:extLst>
      <p:ext uri="{BB962C8B-B14F-4D97-AF65-F5344CB8AC3E}">
        <p14:creationId xmlns:p14="http://schemas.microsoft.com/office/powerpoint/2010/main" val="803685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Student Assistant and Tutor</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600" dirty="0" smtClean="0"/>
              <a:t>Student Assistant</a:t>
            </a:r>
          </a:p>
          <a:p>
            <a:pPr marL="971550" lvl="1" indent="-285750"/>
            <a:r>
              <a:rPr lang="en-US" sz="1400" dirty="0" err="1" smtClean="0"/>
              <a:t>Juya</a:t>
            </a:r>
            <a:r>
              <a:rPr lang="en-US" sz="1400" dirty="0" smtClean="0"/>
              <a:t> Ahmadi (Grad)</a:t>
            </a:r>
          </a:p>
          <a:p>
            <a:pPr marL="971550" lvl="1" indent="-285750"/>
            <a:r>
              <a:rPr lang="en-US" sz="1400" dirty="0" smtClean="0"/>
              <a:t>20 hours / week</a:t>
            </a:r>
          </a:p>
          <a:p>
            <a:pPr marL="971550" lvl="1" indent="-285750"/>
            <a:r>
              <a:rPr lang="en-US" sz="1400" dirty="0" smtClean="0"/>
              <a:t>Mac support</a:t>
            </a:r>
          </a:p>
          <a:p>
            <a:pPr marL="971550" lvl="1" indent="-285750"/>
            <a:r>
              <a:rPr lang="en-US" sz="1400" dirty="0"/>
              <a:t>O</a:t>
            </a:r>
            <a:r>
              <a:rPr lang="en-US" sz="1400" dirty="0" smtClean="0"/>
              <a:t>ffice support to Valentina</a:t>
            </a:r>
            <a:endParaRPr lang="en-US" sz="1400" dirty="0"/>
          </a:p>
          <a:p>
            <a:pPr marL="285750" indent="-285750">
              <a:buFont typeface="Arial" panose="020B0604020202020204" pitchFamily="34" charset="0"/>
              <a:buChar char="•"/>
            </a:pPr>
            <a:r>
              <a:rPr lang="en-US" sz="1600" dirty="0" smtClean="0"/>
              <a:t>CS 2012-2013 tutoring (virtual)</a:t>
            </a:r>
          </a:p>
          <a:p>
            <a:pPr marL="971550" lvl="1" indent="-285750"/>
            <a:r>
              <a:rPr lang="en-US" sz="1400" dirty="0" smtClean="0"/>
              <a:t>Jackson </a:t>
            </a:r>
            <a:r>
              <a:rPr lang="en-US" sz="1400" dirty="0" err="1" smtClean="0"/>
              <a:t>Bently</a:t>
            </a:r>
            <a:r>
              <a:rPr lang="en-US" sz="1400" dirty="0" smtClean="0"/>
              <a:t> (Junior)</a:t>
            </a:r>
          </a:p>
          <a:p>
            <a:pPr marL="971550" lvl="1" indent="-285750"/>
            <a:r>
              <a:rPr lang="en-US" sz="1400" dirty="0" smtClean="0"/>
              <a:t>10 hours / week</a:t>
            </a:r>
            <a:endParaRPr lang="en-US" sz="1400" dirty="0"/>
          </a:p>
          <a:p>
            <a:pPr marL="285750" indent="-285750">
              <a:buFont typeface="Arial" panose="020B0604020202020204" pitchFamily="34" charset="0"/>
              <a:buChar char="•"/>
            </a:pPr>
            <a:r>
              <a:rPr lang="en-US" sz="1600" dirty="0"/>
              <a:t>CS </a:t>
            </a:r>
            <a:r>
              <a:rPr lang="en-US" sz="1600" dirty="0" smtClean="0"/>
              <a:t>2011 </a:t>
            </a:r>
            <a:r>
              <a:rPr lang="en-US" sz="1600" dirty="0"/>
              <a:t>(virtual</a:t>
            </a:r>
            <a:r>
              <a:rPr lang="en-US" sz="1600" dirty="0" smtClean="0"/>
              <a:t>)</a:t>
            </a:r>
          </a:p>
          <a:p>
            <a:pPr marL="971550" lvl="1" indent="-285750"/>
            <a:r>
              <a:rPr lang="en-US" sz="1400" dirty="0" smtClean="0"/>
              <a:t>CAS (Center for Academic Success)</a:t>
            </a:r>
          </a:p>
          <a:p>
            <a:pPr marL="971550" lvl="1" indent="-285750"/>
            <a:r>
              <a:rPr lang="en-US" sz="1400" dirty="0" smtClean="0"/>
              <a:t>3 tutors are available.</a:t>
            </a:r>
            <a:endParaRPr lang="en-US" sz="1400" dirty="0"/>
          </a:p>
          <a:p>
            <a:pPr marL="971550" lvl="1" indent="-285750"/>
            <a:endParaRPr lang="en-US" sz="1400" dirty="0"/>
          </a:p>
        </p:txBody>
      </p:sp>
    </p:spTree>
    <p:extLst>
      <p:ext uri="{BB962C8B-B14F-4D97-AF65-F5344CB8AC3E}">
        <p14:creationId xmlns:p14="http://schemas.microsoft.com/office/powerpoint/2010/main" val="2245300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Your Experience for 2 weeks of Fall Semester</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800" dirty="0" smtClean="0"/>
              <a:t>Canvas (default LMS)</a:t>
            </a:r>
            <a:endParaRPr lang="en-US" sz="1800" dirty="0"/>
          </a:p>
          <a:p>
            <a:pPr marL="971550" lvl="1" indent="-285750"/>
            <a:r>
              <a:rPr lang="en-US" sz="1600" dirty="0" smtClean="0"/>
              <a:t>Exception: CS 4961</a:t>
            </a:r>
          </a:p>
          <a:p>
            <a:pPr marL="971550" lvl="1" indent="-285750"/>
            <a:r>
              <a:rPr lang="en-US" sz="1600" dirty="0" smtClean="0"/>
              <a:t>Have </a:t>
            </a:r>
            <a:r>
              <a:rPr lang="en-US" sz="1600" dirty="0"/>
              <a:t>a contingency plan: recommend to add a backup faculty to your Canvas </a:t>
            </a:r>
            <a:r>
              <a:rPr lang="en-US" sz="1600" dirty="0" smtClean="0"/>
              <a:t>shell</a:t>
            </a:r>
          </a:p>
          <a:p>
            <a:pPr marL="971550" lvl="1" indent="-285750"/>
            <a:r>
              <a:rPr lang="en-US" sz="1600" dirty="0" smtClean="0"/>
              <a:t>Syllabus</a:t>
            </a:r>
          </a:p>
          <a:p>
            <a:pPr marL="971550" lvl="1" indent="-285750"/>
            <a:r>
              <a:rPr lang="en-US" sz="1600" dirty="0" smtClean="0"/>
              <a:t>Post in-person meeting schedule </a:t>
            </a:r>
          </a:p>
          <a:p>
            <a:pPr marL="971550" lvl="1" indent="-285750"/>
            <a:r>
              <a:rPr lang="en-US" sz="1600" dirty="0" smtClean="0"/>
              <a:t>Post mask </a:t>
            </a:r>
            <a:r>
              <a:rPr lang="en-US" sz="1600" dirty="0"/>
              <a:t>requirement and </a:t>
            </a:r>
            <a:r>
              <a:rPr lang="en-US" sz="1600" dirty="0" smtClean="0"/>
              <a:t>student support</a:t>
            </a:r>
          </a:p>
        </p:txBody>
      </p:sp>
    </p:spTree>
    <p:extLst>
      <p:ext uri="{BB962C8B-B14F-4D97-AF65-F5344CB8AC3E}">
        <p14:creationId xmlns:p14="http://schemas.microsoft.com/office/powerpoint/2010/main" val="3633369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p:txBody>
          <a:bodyPr/>
          <a:lstStyle/>
          <a:p>
            <a:pPr marL="342900" indent="-342900">
              <a:buFont typeface="Arial" panose="020B0604020202020204" pitchFamily="34" charset="0"/>
              <a:buChar char="•"/>
            </a:pPr>
            <a:r>
              <a:rPr lang="en-US" sz="2000" dirty="0" smtClean="0"/>
              <a:t>Announcements</a:t>
            </a:r>
          </a:p>
          <a:p>
            <a:pPr marL="1028700" lvl="1"/>
            <a:r>
              <a:rPr lang="en-US" sz="1800" dirty="0" smtClean="0"/>
              <a:t>Important </a:t>
            </a:r>
            <a:r>
              <a:rPr lang="en-US" sz="1800" dirty="0"/>
              <a:t>Dates</a:t>
            </a:r>
          </a:p>
          <a:p>
            <a:pPr marL="1028700" lvl="1"/>
            <a:r>
              <a:rPr lang="en-US" sz="1800" dirty="0"/>
              <a:t>Phone # for ITC support</a:t>
            </a:r>
          </a:p>
          <a:p>
            <a:pPr marL="1028700" lvl="1"/>
            <a:r>
              <a:rPr lang="en-US" sz="1800" dirty="0"/>
              <a:t>Protocol to handle positive case</a:t>
            </a:r>
          </a:p>
          <a:p>
            <a:pPr marL="1028700" lvl="1"/>
            <a:r>
              <a:rPr lang="en-US" sz="1800" dirty="0"/>
              <a:t>Fall 2021 enrollment </a:t>
            </a:r>
            <a:r>
              <a:rPr lang="en-US" sz="1800" dirty="0" smtClean="0"/>
              <a:t>data</a:t>
            </a:r>
          </a:p>
          <a:p>
            <a:pPr marL="1028700" lvl="1"/>
            <a:r>
              <a:rPr lang="en-US" sz="1800" dirty="0" smtClean="0"/>
              <a:t>RTP</a:t>
            </a:r>
          </a:p>
          <a:p>
            <a:pPr marL="1028700" lvl="1"/>
            <a:r>
              <a:rPr lang="en-US" sz="1800" dirty="0" smtClean="0"/>
              <a:t>Department assistant and tutor</a:t>
            </a:r>
            <a:endParaRPr lang="en-US" sz="1800" dirty="0"/>
          </a:p>
          <a:p>
            <a:pPr marL="342900" indent="-342900">
              <a:buFont typeface="Arial" panose="020B0604020202020204" pitchFamily="34" charset="0"/>
              <a:buChar char="•"/>
            </a:pPr>
            <a:r>
              <a:rPr lang="en-US" sz="2000" dirty="0" smtClean="0"/>
              <a:t>Discussion</a:t>
            </a:r>
          </a:p>
          <a:p>
            <a:pPr marL="1028700" lvl="1"/>
            <a:r>
              <a:rPr lang="en-US" sz="1800" dirty="0" smtClean="0"/>
              <a:t>Classroom experience sharing</a:t>
            </a:r>
          </a:p>
        </p:txBody>
      </p:sp>
      <p:sp>
        <p:nvSpPr>
          <p:cNvPr id="2" name="Slide Number Placeholder 1"/>
          <p:cNvSpPr>
            <a:spLocks noGrp="1"/>
          </p:cNvSpPr>
          <p:nvPr>
            <p:ph type="sldNum" sz="quarter" idx="4294967295"/>
          </p:nvPr>
        </p:nvSpPr>
        <p:spPr>
          <a:xfrm>
            <a:off x="7010400" y="4868863"/>
            <a:ext cx="2133600" cy="274637"/>
          </a:xfrm>
        </p:spPr>
        <p:txBody>
          <a:bodyPr/>
          <a:lstStyle/>
          <a:p>
            <a:fld id="{BB220BBC-8879-E844-B35B-0F806738ECBE}" type="slidenum">
              <a:rPr lang="en-US" smtClean="0"/>
              <a:t>2</a:t>
            </a:fld>
            <a:endParaRPr lang="en-US"/>
          </a:p>
        </p:txBody>
      </p:sp>
    </p:spTree>
    <p:extLst>
      <p:ext uri="{BB962C8B-B14F-4D97-AF65-F5344CB8AC3E}">
        <p14:creationId xmlns:p14="http://schemas.microsoft.com/office/powerpoint/2010/main" val="1480902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3626797"/>
              </p:ext>
            </p:extLst>
          </p:nvPr>
        </p:nvGraphicFramePr>
        <p:xfrm>
          <a:off x="641078" y="1127326"/>
          <a:ext cx="8140700" cy="2133886"/>
        </p:xfrm>
        <a:graphic>
          <a:graphicData uri="http://schemas.openxmlformats.org/drawingml/2006/table">
            <a:tbl>
              <a:tblPr/>
              <a:tblGrid>
                <a:gridCol w="1570899">
                  <a:extLst>
                    <a:ext uri="{9D8B030D-6E8A-4147-A177-3AD203B41FA5}">
                      <a16:colId xmlns:a16="http://schemas.microsoft.com/office/drawing/2014/main" val="2298335670"/>
                    </a:ext>
                  </a:extLst>
                </a:gridCol>
                <a:gridCol w="6569801">
                  <a:extLst>
                    <a:ext uri="{9D8B030D-6E8A-4147-A177-3AD203B41FA5}">
                      <a16:colId xmlns:a16="http://schemas.microsoft.com/office/drawing/2014/main" val="1580411378"/>
                    </a:ext>
                  </a:extLst>
                </a:gridCol>
              </a:tblGrid>
              <a:tr h="274741">
                <a:tc>
                  <a:txBody>
                    <a:bodyPr/>
                    <a:lstStyle/>
                    <a:p>
                      <a:r>
                        <a:rPr lang="en-US" sz="1300">
                          <a:solidFill>
                            <a:srgbClr val="000000"/>
                          </a:solidFill>
                          <a:effectLst/>
                          <a:latin typeface="Arial" panose="020B0604020202020204" pitchFamily="34" charset="0"/>
                        </a:rPr>
                        <a:t>Sep 6 (M)</a:t>
                      </a:r>
                      <a:endParaRPr lang="en-US" sz="1300">
                        <a:effectLst/>
                      </a:endParaRPr>
                    </a:p>
                  </a:txBody>
                  <a:tcPr marL="26527" marR="26527" marT="26527" marB="26527" anchor="ctr">
                    <a:lnL>
                      <a:noFill/>
                    </a:lnL>
                    <a:lnR>
                      <a:noFill/>
                    </a:lnR>
                    <a:lnT>
                      <a:noFill/>
                    </a:lnT>
                    <a:lnB>
                      <a:noFill/>
                    </a:lnB>
                    <a:solidFill>
                      <a:srgbClr val="FFFFFF"/>
                    </a:solidFill>
                  </a:tcPr>
                </a:tc>
                <a:tc>
                  <a:txBody>
                    <a:bodyPr/>
                    <a:lstStyle/>
                    <a:p>
                      <a:r>
                        <a:rPr lang="en-US" sz="1300" dirty="0">
                          <a:solidFill>
                            <a:srgbClr val="000000"/>
                          </a:solidFill>
                          <a:effectLst/>
                          <a:latin typeface="Arial" panose="020B0604020202020204" pitchFamily="34" charset="0"/>
                        </a:rPr>
                        <a:t>Labor Day </a:t>
                      </a:r>
                      <a:r>
                        <a:rPr lang="en-US" sz="1300" i="1" dirty="0">
                          <a:solidFill>
                            <a:srgbClr val="000000"/>
                          </a:solidFill>
                          <a:effectLst/>
                          <a:latin typeface="Arial" panose="020B0604020202020204" pitchFamily="34" charset="0"/>
                        </a:rPr>
                        <a:t>(University closed</a:t>
                      </a:r>
                      <a:r>
                        <a:rPr lang="en-US" sz="1300" i="1" dirty="0" smtClean="0">
                          <a:solidFill>
                            <a:srgbClr val="000000"/>
                          </a:solidFill>
                          <a:effectLst/>
                          <a:latin typeface="Arial" panose="020B0604020202020204" pitchFamily="34" charset="0"/>
                        </a:rPr>
                        <a:t>)</a:t>
                      </a:r>
                    </a:p>
                  </a:txBody>
                  <a:tcPr marL="26527" marR="26527" marT="26527" marB="26527" anchor="ctr">
                    <a:lnL>
                      <a:noFill/>
                    </a:lnL>
                    <a:lnR>
                      <a:noFill/>
                    </a:lnR>
                    <a:lnT>
                      <a:noFill/>
                    </a:lnT>
                    <a:lnB>
                      <a:noFill/>
                    </a:lnB>
                    <a:solidFill>
                      <a:srgbClr val="FFFFFF"/>
                    </a:solidFill>
                  </a:tcPr>
                </a:tc>
                <a:extLst>
                  <a:ext uri="{0D108BD9-81ED-4DB2-BD59-A6C34878D82A}">
                    <a16:rowId xmlns:a16="http://schemas.microsoft.com/office/drawing/2014/main" val="1805058435"/>
                  </a:ext>
                </a:extLst>
              </a:tr>
              <a:tr h="832292">
                <a:tc>
                  <a:txBody>
                    <a:bodyPr/>
                    <a:lstStyle/>
                    <a:p>
                      <a:r>
                        <a:rPr lang="en-US" sz="1300" dirty="0">
                          <a:solidFill>
                            <a:srgbClr val="000000"/>
                          </a:solidFill>
                          <a:effectLst/>
                          <a:latin typeface="Arial" panose="020B0604020202020204" pitchFamily="34" charset="0"/>
                        </a:rPr>
                        <a:t>Sep 7 (</a:t>
                      </a:r>
                      <a:r>
                        <a:rPr lang="en-US" sz="1300" dirty="0" err="1">
                          <a:solidFill>
                            <a:srgbClr val="000000"/>
                          </a:solidFill>
                          <a:effectLst/>
                          <a:latin typeface="Arial" panose="020B0604020202020204" pitchFamily="34" charset="0"/>
                        </a:rPr>
                        <a:t>Tu</a:t>
                      </a:r>
                      <a:r>
                        <a:rPr lang="en-US" sz="1300" dirty="0">
                          <a:solidFill>
                            <a:srgbClr val="000000"/>
                          </a:solidFill>
                          <a:effectLst/>
                          <a:latin typeface="Arial" panose="020B0604020202020204" pitchFamily="34" charset="0"/>
                        </a:rPr>
                        <a:t>)</a:t>
                      </a:r>
                      <a:endParaRPr lang="en-US" sz="1300" dirty="0">
                        <a:effectLst/>
                      </a:endParaRPr>
                    </a:p>
                  </a:txBody>
                  <a:tcPr marL="26527" marR="26527" marT="26527" marB="26527" anchor="ctr">
                    <a:lnL>
                      <a:noFill/>
                    </a:lnL>
                    <a:lnR>
                      <a:noFill/>
                    </a:lnR>
                    <a:lnT>
                      <a:noFill/>
                    </a:lnT>
                    <a:lnB>
                      <a:noFill/>
                    </a:lnB>
                    <a:solidFill>
                      <a:srgbClr val="FFFFFF"/>
                    </a:solidFill>
                  </a:tcPr>
                </a:tc>
                <a:tc>
                  <a:txBody>
                    <a:bodyPr/>
                    <a:lstStyle/>
                    <a:p>
                      <a:pPr marL="285750" indent="-285750">
                        <a:buFont typeface="Arial" panose="020B0604020202020204" pitchFamily="34" charset="0"/>
                        <a:buChar char="•"/>
                      </a:pPr>
                      <a:r>
                        <a:rPr lang="en-US" sz="1300" dirty="0">
                          <a:solidFill>
                            <a:srgbClr val="000000"/>
                          </a:solidFill>
                          <a:effectLst/>
                          <a:latin typeface="Arial" panose="020B0604020202020204" pitchFamily="34" charset="0"/>
                        </a:rPr>
                        <a:t>No record drop deadline </a:t>
                      </a:r>
                      <a:r>
                        <a:rPr lang="en-US" sz="1300" i="1" dirty="0">
                          <a:solidFill>
                            <a:srgbClr val="000000"/>
                          </a:solidFill>
                          <a:effectLst/>
                          <a:latin typeface="Arial" panose="020B0604020202020204" pitchFamily="34" charset="0"/>
                        </a:rPr>
                        <a:t>(use GET to drop)</a:t>
                      </a:r>
                      <a:endParaRPr lang="en-US" sz="1300" dirty="0">
                        <a:effectLst/>
                      </a:endParaRPr>
                    </a:p>
                    <a:p>
                      <a:pPr marL="285750" indent="-285750">
                        <a:buFont typeface="Arial" panose="020B0604020202020204" pitchFamily="34" charset="0"/>
                        <a:buChar char="•"/>
                      </a:pPr>
                      <a:r>
                        <a:rPr lang="en-US" sz="1300" dirty="0">
                          <a:solidFill>
                            <a:srgbClr val="000000"/>
                          </a:solidFill>
                          <a:effectLst/>
                          <a:latin typeface="Arial" panose="020B0604020202020204" pitchFamily="34" charset="0"/>
                        </a:rPr>
                        <a:t>Add deadline </a:t>
                      </a:r>
                      <a:r>
                        <a:rPr lang="en-US" sz="1300" i="1" dirty="0">
                          <a:solidFill>
                            <a:srgbClr val="000000"/>
                          </a:solidFill>
                          <a:effectLst/>
                          <a:latin typeface="Arial" panose="020B0604020202020204" pitchFamily="34" charset="0"/>
                        </a:rPr>
                        <a:t>(includes applications for WPE (UNIV 4000), and CR/NC and ABC-/NC grading</a:t>
                      </a:r>
                      <a:r>
                        <a:rPr lang="en-US" sz="1300" i="1" dirty="0" smtClean="0">
                          <a:solidFill>
                            <a:srgbClr val="000000"/>
                          </a:solidFill>
                          <a:effectLst/>
                          <a:latin typeface="Arial" panose="020B0604020202020204" pitchFamily="34" charset="0"/>
                        </a:rPr>
                        <a:t>)</a:t>
                      </a:r>
                      <a:endParaRPr lang="en-US" sz="1300" dirty="0">
                        <a:effectLst/>
                      </a:endParaRPr>
                    </a:p>
                  </a:txBody>
                  <a:tcPr marL="26527" marR="26527" marT="26527" marB="26527" anchor="ctr">
                    <a:lnL>
                      <a:noFill/>
                    </a:lnL>
                    <a:lnR>
                      <a:noFill/>
                    </a:lnR>
                    <a:lnT>
                      <a:noFill/>
                    </a:lnT>
                    <a:lnB>
                      <a:noFill/>
                    </a:lnB>
                    <a:solidFill>
                      <a:srgbClr val="FFFFFF"/>
                    </a:solidFill>
                  </a:tcPr>
                </a:tc>
                <a:extLst>
                  <a:ext uri="{0D108BD9-81ED-4DB2-BD59-A6C34878D82A}">
                    <a16:rowId xmlns:a16="http://schemas.microsoft.com/office/drawing/2014/main" val="543746992"/>
                  </a:ext>
                </a:extLst>
              </a:tr>
              <a:tr h="1026853">
                <a:tc>
                  <a:txBody>
                    <a:bodyPr/>
                    <a:lstStyle/>
                    <a:p>
                      <a:r>
                        <a:rPr lang="en-US" sz="1300">
                          <a:solidFill>
                            <a:srgbClr val="000000"/>
                          </a:solidFill>
                          <a:effectLst/>
                          <a:latin typeface="Arial" panose="020B0604020202020204" pitchFamily="34" charset="0"/>
                        </a:rPr>
                        <a:t>Sep 8 (W)</a:t>
                      </a:r>
                      <a:endParaRPr lang="en-US" sz="1300">
                        <a:effectLst/>
                      </a:endParaRPr>
                    </a:p>
                  </a:txBody>
                  <a:tcPr marL="26527" marR="26527" marT="26527" marB="26527" anchor="ctr">
                    <a:lnL>
                      <a:noFill/>
                    </a:lnL>
                    <a:lnR>
                      <a:noFill/>
                    </a:lnR>
                    <a:lnT>
                      <a:noFill/>
                    </a:lnT>
                    <a:lnB>
                      <a:noFill/>
                    </a:lnB>
                    <a:solidFill>
                      <a:srgbClr val="FFFFFF"/>
                    </a:solidFill>
                  </a:tcPr>
                </a:tc>
                <a:tc>
                  <a:txBody>
                    <a:bodyPr/>
                    <a:lstStyle/>
                    <a:p>
                      <a:r>
                        <a:rPr lang="en-US" sz="1300" dirty="0">
                          <a:solidFill>
                            <a:srgbClr val="000000"/>
                          </a:solidFill>
                          <a:effectLst/>
                          <a:latin typeface="Arial" panose="020B0604020202020204" pitchFamily="34" charset="0"/>
                        </a:rPr>
                        <a:t>Withdrawal (W) period begins </a:t>
                      </a:r>
                      <a:r>
                        <a:rPr lang="en-US" sz="1300" i="1" dirty="0">
                          <a:solidFill>
                            <a:srgbClr val="000000"/>
                          </a:solidFill>
                          <a:effectLst/>
                          <a:latin typeface="Arial" panose="020B0604020202020204" pitchFamily="34" charset="0"/>
                        </a:rPr>
                        <a:t>(requires instructor and department chair signatures on the Petition to Withdraw form; submit form to ADM 409</a:t>
                      </a:r>
                      <a:r>
                        <a:rPr lang="en-US" sz="1300" i="1" dirty="0" smtClean="0">
                          <a:solidFill>
                            <a:srgbClr val="000000"/>
                          </a:solidFill>
                          <a:effectLst/>
                          <a:latin typeface="Arial" panose="020B0604020202020204" pitchFamily="34" charset="0"/>
                        </a:rPr>
                        <a:t>)</a:t>
                      </a:r>
                      <a:endParaRPr lang="en-US" sz="1300" dirty="0">
                        <a:effectLst/>
                      </a:endParaRPr>
                    </a:p>
                  </a:txBody>
                  <a:tcPr marL="26527" marR="26527" marT="26527" marB="26527" anchor="ctr">
                    <a:lnL>
                      <a:noFill/>
                    </a:lnL>
                    <a:lnR>
                      <a:noFill/>
                    </a:lnR>
                    <a:lnT>
                      <a:noFill/>
                    </a:lnT>
                    <a:lnB>
                      <a:noFill/>
                    </a:lnB>
                    <a:solidFill>
                      <a:srgbClr val="FFFFFF"/>
                    </a:solidFill>
                  </a:tcPr>
                </a:tc>
                <a:extLst>
                  <a:ext uri="{0D108BD9-81ED-4DB2-BD59-A6C34878D82A}">
                    <a16:rowId xmlns:a16="http://schemas.microsoft.com/office/drawing/2014/main" val="2088667444"/>
                  </a:ext>
                </a:extLst>
              </a:tr>
            </a:tbl>
          </a:graphicData>
        </a:graphic>
      </p:graphicFrame>
    </p:spTree>
    <p:extLst>
      <p:ext uri="{BB962C8B-B14F-4D97-AF65-F5344CB8AC3E}">
        <p14:creationId xmlns:p14="http://schemas.microsoft.com/office/powerpoint/2010/main" val="4022699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 Support</a:t>
            </a:r>
            <a:endParaRPr lang="en-US" dirty="0"/>
          </a:p>
        </p:txBody>
      </p:sp>
      <p:sp>
        <p:nvSpPr>
          <p:cNvPr id="3" name="Content Placeholder 2"/>
          <p:cNvSpPr>
            <a:spLocks noGrp="1"/>
          </p:cNvSpPr>
          <p:nvPr>
            <p:ph idx="1"/>
          </p:nvPr>
        </p:nvSpPr>
        <p:spPr/>
        <p:txBody>
          <a:bodyPr/>
          <a:lstStyle/>
          <a:p>
            <a:pPr algn="ctr"/>
            <a:r>
              <a:rPr lang="en-US" dirty="0" smtClean="0"/>
              <a:t>For immediate </a:t>
            </a:r>
            <a:r>
              <a:rPr lang="en-US" dirty="0"/>
              <a:t>IT support, </a:t>
            </a:r>
            <a:r>
              <a:rPr lang="en-US" dirty="0" smtClean="0"/>
              <a:t>call </a:t>
            </a:r>
            <a:r>
              <a:rPr lang="en-US" dirty="0"/>
              <a:t>the ECST IT helpdesk phone number  </a:t>
            </a:r>
            <a:endParaRPr lang="en-US" dirty="0" smtClean="0"/>
          </a:p>
          <a:p>
            <a:pPr algn="ctr"/>
            <a:endParaRPr lang="en-US" b="1" dirty="0" smtClean="0"/>
          </a:p>
          <a:p>
            <a:pPr algn="ctr"/>
            <a:r>
              <a:rPr lang="en-US" b="1" dirty="0" smtClean="0"/>
              <a:t>1-669-900-6833 </a:t>
            </a:r>
            <a:r>
              <a:rPr lang="en-US" b="1" dirty="0"/>
              <a:t>with meeting ID 3233434500</a:t>
            </a:r>
            <a:r>
              <a:rPr lang="en-US" dirty="0"/>
              <a:t>. </a:t>
            </a:r>
            <a:endParaRPr lang="en-US" dirty="0" smtClean="0"/>
          </a:p>
          <a:p>
            <a:pPr algn="ctr"/>
            <a:endParaRPr lang="en-US" dirty="0"/>
          </a:p>
          <a:p>
            <a:pPr algn="ctr"/>
            <a:r>
              <a:rPr lang="en-US" dirty="0"/>
              <a:t>S</a:t>
            </a:r>
            <a:r>
              <a:rPr lang="en-US" dirty="0" smtClean="0"/>
              <a:t>ave </a:t>
            </a:r>
            <a:r>
              <a:rPr lang="en-US" dirty="0"/>
              <a:t>this  </a:t>
            </a:r>
            <a:r>
              <a:rPr lang="en-US" dirty="0" smtClean="0"/>
              <a:t>on your phones.</a:t>
            </a:r>
            <a:r>
              <a:rPr lang="en-US" dirty="0"/>
              <a:t> </a:t>
            </a:r>
            <a:endParaRPr lang="en-US" dirty="0" smtClean="0"/>
          </a:p>
          <a:p>
            <a:pPr algn="ctr"/>
            <a:endParaRPr lang="en-US" dirty="0"/>
          </a:p>
          <a:p>
            <a:pPr algn="ctr"/>
            <a:endParaRPr lang="en-US" dirty="0" smtClean="0"/>
          </a:p>
          <a:p>
            <a:pPr algn="ctr"/>
            <a:r>
              <a:rPr lang="en-US" dirty="0"/>
              <a:t>Emails inquiry and IT tickets are for non-urgent IT support. </a:t>
            </a:r>
          </a:p>
        </p:txBody>
      </p:sp>
    </p:spTree>
    <p:extLst>
      <p:ext uri="{BB962C8B-B14F-4D97-AF65-F5344CB8AC3E}">
        <p14:creationId xmlns:p14="http://schemas.microsoft.com/office/powerpoint/2010/main" val="756074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Case</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Report Channel</a:t>
            </a:r>
          </a:p>
          <a:p>
            <a:pPr marL="971550" lvl="1" indent="-285750"/>
            <a:r>
              <a:rPr lang="en-US" dirty="0" smtClean="0"/>
              <a:t>Students to Health Center</a:t>
            </a:r>
          </a:p>
          <a:p>
            <a:pPr marL="971550" lvl="1" indent="-285750"/>
            <a:r>
              <a:rPr lang="en-US" dirty="0" smtClean="0"/>
              <a:t>Faculty/Staff to HR</a:t>
            </a:r>
          </a:p>
          <a:p>
            <a:pPr marL="285750" indent="-285750">
              <a:buFont typeface="Arial" panose="020B0604020202020204" pitchFamily="34" charset="0"/>
              <a:buChar char="•"/>
            </a:pPr>
            <a:r>
              <a:rPr lang="en-US" sz="1800" dirty="0" smtClean="0"/>
              <a:t>Current </a:t>
            </a:r>
            <a:r>
              <a:rPr lang="en-US" sz="1800" dirty="0"/>
              <a:t>understanding is that if a student tests positive and has attended class, faculty will be notified as part of process to determine whether the action for faculty and other students is testing only, or modified or full quarantine. </a:t>
            </a:r>
            <a:endParaRPr lang="en-US" sz="1800" dirty="0" smtClean="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Current </a:t>
            </a:r>
            <a:r>
              <a:rPr lang="en-US" sz="1800" dirty="0" err="1" smtClean="0"/>
              <a:t>Covid</a:t>
            </a:r>
            <a:r>
              <a:rPr lang="en-US" sz="1800" dirty="0" smtClean="0"/>
              <a:t> </a:t>
            </a:r>
            <a:r>
              <a:rPr lang="en-US" sz="1800" dirty="0"/>
              <a:t>sick leave policy good until December 31. </a:t>
            </a:r>
            <a:endParaRPr lang="en-US" sz="1800" dirty="0" smtClean="0"/>
          </a:p>
          <a:p>
            <a:pPr marL="971550" lvl="1" indent="-285750"/>
            <a:r>
              <a:rPr lang="en-US" sz="1600" dirty="0">
                <a:hlinkClick r:id="rId2"/>
              </a:rPr>
              <a:t>https://</a:t>
            </a:r>
            <a:r>
              <a:rPr lang="en-US" sz="1600" dirty="0" smtClean="0">
                <a:hlinkClick r:id="rId2"/>
              </a:rPr>
              <a:t>www.calstatela.edu/hrm</a:t>
            </a:r>
            <a:endParaRPr lang="en-US" sz="1600" dirty="0" smtClean="0"/>
          </a:p>
          <a:p>
            <a:pPr lvl="1" indent="0">
              <a:buNone/>
            </a:pPr>
            <a:endParaRPr lang="en-US" sz="1600" dirty="0" smtClean="0"/>
          </a:p>
        </p:txBody>
      </p:sp>
      <p:sp>
        <p:nvSpPr>
          <p:cNvPr id="4" name="Rectangle 3"/>
          <p:cNvSpPr/>
          <p:nvPr/>
        </p:nvSpPr>
        <p:spPr>
          <a:xfrm>
            <a:off x="4479494" y="343095"/>
            <a:ext cx="4121321" cy="646331"/>
          </a:xfrm>
          <a:prstGeom prst="rect">
            <a:avLst/>
          </a:prstGeom>
        </p:spPr>
        <p:txBody>
          <a:bodyPr wrap="none">
            <a:spAutoFit/>
          </a:bodyPr>
          <a:lstStyle/>
          <a:p>
            <a:r>
              <a:rPr lang="en-US" b="1" dirty="0" smtClean="0">
                <a:solidFill>
                  <a:srgbClr val="FF0000"/>
                </a:solidFill>
              </a:rPr>
              <a:t>Health Watch</a:t>
            </a:r>
          </a:p>
          <a:p>
            <a:r>
              <a:rPr lang="en-US" b="1" dirty="0" smtClean="0">
                <a:solidFill>
                  <a:srgbClr val="FF0000"/>
                </a:solidFill>
              </a:rPr>
              <a:t>https</a:t>
            </a:r>
            <a:r>
              <a:rPr lang="en-US" b="1" dirty="0">
                <a:solidFill>
                  <a:srgbClr val="FF0000"/>
                </a:solidFill>
              </a:rPr>
              <a:t>://www.calstatela.edu/healthwatch</a:t>
            </a:r>
          </a:p>
        </p:txBody>
      </p:sp>
    </p:spTree>
    <p:extLst>
      <p:ext uri="{BB962C8B-B14F-4D97-AF65-F5344CB8AC3E}">
        <p14:creationId xmlns:p14="http://schemas.microsoft.com/office/powerpoint/2010/main" val="2717519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COVID-related Information</a:t>
            </a:r>
            <a:endParaRPr lang="en-US" dirty="0"/>
          </a:p>
        </p:txBody>
      </p:sp>
      <p:sp>
        <p:nvSpPr>
          <p:cNvPr id="3" name="Content Placeholder 2"/>
          <p:cNvSpPr>
            <a:spLocks noGrp="1"/>
          </p:cNvSpPr>
          <p:nvPr>
            <p:ph idx="1"/>
          </p:nvPr>
        </p:nvSpPr>
        <p:spPr/>
        <p:txBody>
          <a:bodyPr/>
          <a:lstStyle/>
          <a:p>
            <a:r>
              <a:rPr lang="en-US" sz="1800" dirty="0"/>
              <a:t>Find more details about campus COVID-19 protocols and answers to frequently asked questions on </a:t>
            </a:r>
            <a:r>
              <a:rPr lang="en-US" sz="1800" dirty="0">
                <a:hlinkClick r:id="rId2"/>
              </a:rPr>
              <a:t>Health Watch</a:t>
            </a:r>
            <a:r>
              <a:rPr lang="en-US" sz="1800" dirty="0"/>
              <a:t>. Policies and requirements regarding COVID-19 may change based on campus, local, state and/or federal guidelines; the Health Watch page is the best resource for current Cal State LA  information.  </a:t>
            </a:r>
            <a:endParaRPr lang="en-US" sz="1800" dirty="0" smtClean="0"/>
          </a:p>
          <a:p>
            <a:endParaRPr lang="en-US" sz="1800" dirty="0"/>
          </a:p>
          <a:p>
            <a:r>
              <a:rPr lang="en-US" sz="1800" b="1" dirty="0">
                <a:solidFill>
                  <a:srgbClr val="FF0000"/>
                </a:solidFill>
              </a:rPr>
              <a:t>https://www.calstatela.edu/healthwatch</a:t>
            </a:r>
          </a:p>
          <a:p>
            <a:endParaRPr lang="en-US" sz="1800" dirty="0" smtClean="0"/>
          </a:p>
          <a:p>
            <a:endParaRPr lang="en-US" sz="1800" dirty="0"/>
          </a:p>
          <a:p>
            <a:r>
              <a:rPr lang="en-US" b="1" dirty="0">
                <a:solidFill>
                  <a:srgbClr val="0000FF"/>
                </a:solidFill>
                <a:hlinkClick r:id="rId3"/>
              </a:rPr>
              <a:t>COVID-19 </a:t>
            </a:r>
            <a:r>
              <a:rPr lang="en-US" b="1" dirty="0" smtClean="0">
                <a:solidFill>
                  <a:srgbClr val="0000FF"/>
                </a:solidFill>
                <a:hlinkClick r:id="rId3"/>
              </a:rPr>
              <a:t>Self-Certification by September 30</a:t>
            </a:r>
            <a:endParaRPr lang="en-US" sz="1800" dirty="0">
              <a:solidFill>
                <a:srgbClr val="0000FF"/>
              </a:solidFill>
            </a:endParaRPr>
          </a:p>
          <a:p>
            <a:endParaRPr lang="en-US" dirty="0"/>
          </a:p>
        </p:txBody>
      </p:sp>
    </p:spTree>
    <p:extLst>
      <p:ext uri="{BB962C8B-B14F-4D97-AF65-F5344CB8AC3E}">
        <p14:creationId xmlns:p14="http://schemas.microsoft.com/office/powerpoint/2010/main" val="270083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course info</a:t>
            </a:r>
            <a:endParaRPr lang="en-US" dirty="0"/>
          </a:p>
        </p:txBody>
      </p:sp>
      <p:sp>
        <p:nvSpPr>
          <p:cNvPr id="3" name="Content Placeholder 2"/>
          <p:cNvSpPr>
            <a:spLocks noGrp="1"/>
          </p:cNvSpPr>
          <p:nvPr>
            <p:ph idx="1"/>
          </p:nvPr>
        </p:nvSpPr>
        <p:spPr/>
        <p:txBody>
          <a:bodyPr/>
          <a:lstStyle/>
          <a:p>
            <a:pPr marL="628650" indent="-285750">
              <a:buFont typeface="Arial" panose="020B0604020202020204" pitchFamily="34" charset="0"/>
              <a:buChar char="•"/>
            </a:pPr>
            <a:r>
              <a:rPr lang="en-US" sz="1800" dirty="0"/>
              <a:t>Office hours - </a:t>
            </a:r>
            <a:r>
              <a:rPr lang="en-US" sz="1800" dirty="0">
                <a:hlinkClick r:id="rId2"/>
              </a:rPr>
              <a:t>https://csns.cysun.org/wiki/content/department/cs/office-hours</a:t>
            </a:r>
            <a:endParaRPr lang="en-US" sz="1800" dirty="0"/>
          </a:p>
          <a:p>
            <a:pPr marL="628650" indent="-285750">
              <a:buFont typeface="Arial" panose="020B0604020202020204" pitchFamily="34" charset="0"/>
              <a:buChar char="•"/>
            </a:pPr>
            <a:r>
              <a:rPr lang="en-US" sz="1800" dirty="0"/>
              <a:t>Syllabus</a:t>
            </a:r>
          </a:p>
          <a:p>
            <a:pPr marL="1028700" lvl="1"/>
            <a:r>
              <a:rPr lang="en-US" sz="1700" dirty="0"/>
              <a:t>Send your syllabus (in PDF) to Valentina</a:t>
            </a:r>
          </a:p>
          <a:p>
            <a:endParaRPr lang="en-US" dirty="0"/>
          </a:p>
        </p:txBody>
      </p:sp>
    </p:spTree>
    <p:extLst>
      <p:ext uri="{BB962C8B-B14F-4D97-AF65-F5344CB8AC3E}">
        <p14:creationId xmlns:p14="http://schemas.microsoft.com/office/powerpoint/2010/main" val="4142798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2021 – as of Aug 30</a:t>
            </a:r>
            <a:endParaRPr lang="en-US" dirty="0"/>
          </a:p>
        </p:txBody>
      </p:sp>
      <p:pic>
        <p:nvPicPr>
          <p:cNvPr id="4" name="Picture 3"/>
          <p:cNvPicPr>
            <a:picLocks noChangeAspect="1"/>
          </p:cNvPicPr>
          <p:nvPr/>
        </p:nvPicPr>
        <p:blipFill>
          <a:blip r:embed="rId2"/>
          <a:stretch>
            <a:fillRect/>
          </a:stretch>
        </p:blipFill>
        <p:spPr>
          <a:xfrm>
            <a:off x="3492244" y="957943"/>
            <a:ext cx="5197517" cy="3918858"/>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076544511"/>
              </p:ext>
            </p:extLst>
          </p:nvPr>
        </p:nvGraphicFramePr>
        <p:xfrm>
          <a:off x="536408" y="1218593"/>
          <a:ext cx="2413000" cy="1539240"/>
        </p:xfrm>
        <a:graphic>
          <a:graphicData uri="http://schemas.openxmlformats.org/drawingml/2006/table">
            <a:tbl>
              <a:tblPr/>
              <a:tblGrid>
                <a:gridCol w="1117600">
                  <a:extLst>
                    <a:ext uri="{9D8B030D-6E8A-4147-A177-3AD203B41FA5}">
                      <a16:colId xmlns:a16="http://schemas.microsoft.com/office/drawing/2014/main" val="264555630"/>
                    </a:ext>
                  </a:extLst>
                </a:gridCol>
                <a:gridCol w="1295400">
                  <a:extLst>
                    <a:ext uri="{9D8B030D-6E8A-4147-A177-3AD203B41FA5}">
                      <a16:colId xmlns:a16="http://schemas.microsoft.com/office/drawing/2014/main" val="4169355872"/>
                    </a:ext>
                  </a:extLst>
                </a:gridCol>
              </a:tblGrid>
              <a:tr h="184150">
                <a:tc>
                  <a:txBody>
                    <a:bodyPr/>
                    <a:lstStyle/>
                    <a:p>
                      <a:pPr algn="l" fontAlgn="b"/>
                      <a:r>
                        <a:rPr lang="en-US" sz="1600" b="1" i="0" u="none" strike="noStrike">
                          <a:solidFill>
                            <a:srgbClr val="000000"/>
                          </a:solidFill>
                          <a:effectLst/>
                          <a:latin typeface="Calibri" panose="020F0502020204030204" pitchFamily="34" charset="0"/>
                        </a:rPr>
                        <a:t>Department</a:t>
                      </a:r>
                    </a:p>
                  </a:txBody>
                  <a:tcPr marL="6350" marR="6350" marT="6350" marB="0" anchor="b">
                    <a:lnL>
                      <a:noFill/>
                    </a:lnL>
                    <a:lnR>
                      <a:noFill/>
                    </a:lnR>
                    <a:lnT>
                      <a:noFill/>
                    </a:lnT>
                    <a:lnB>
                      <a:noFill/>
                    </a:lnB>
                  </a:tcPr>
                </a:tc>
                <a:tc>
                  <a:txBody>
                    <a:bodyPr/>
                    <a:lstStyle/>
                    <a:p>
                      <a:pPr algn="l" fontAlgn="b"/>
                      <a:r>
                        <a:rPr lang="en-US" sz="1600" b="1" i="0" u="none" strike="noStrike" dirty="0">
                          <a:solidFill>
                            <a:srgbClr val="000000"/>
                          </a:solidFill>
                          <a:effectLst/>
                          <a:latin typeface="Calibri" panose="020F0502020204030204" pitchFamily="34" charset="0"/>
                        </a:rPr>
                        <a:t>CS</a:t>
                      </a:r>
                    </a:p>
                  </a:txBody>
                  <a:tcPr marL="6350" marR="6350" marT="6350" marB="0" anchor="b">
                    <a:lnL>
                      <a:noFill/>
                    </a:lnL>
                    <a:lnR>
                      <a:noFill/>
                    </a:lnR>
                    <a:lnT>
                      <a:noFill/>
                    </a:lnT>
                    <a:lnB>
                      <a:noFill/>
                    </a:lnB>
                  </a:tcPr>
                </a:tc>
                <a:extLst>
                  <a:ext uri="{0D108BD9-81ED-4DB2-BD59-A6C34878D82A}">
                    <a16:rowId xmlns:a16="http://schemas.microsoft.com/office/drawing/2014/main" val="1868677029"/>
                  </a:ext>
                </a:extLst>
              </a:tr>
              <a:tr h="184150">
                <a:tc>
                  <a:txBody>
                    <a:bodyPr/>
                    <a:lstStyle/>
                    <a:p>
                      <a:pPr algn="l" fontAlgn="b"/>
                      <a:r>
                        <a:rPr lang="en-US" sz="1100" b="0" i="0" u="none" strike="noStrike" dirty="0">
                          <a:solidFill>
                            <a:srgbClr val="000000"/>
                          </a:solidFill>
                          <a:effectLst/>
                          <a:latin typeface="Calibri" panose="020F0502020204030204" pitchFamily="34" charset="0"/>
                        </a:rPr>
                        <a:t>Freshman</a:t>
                      </a:r>
                    </a:p>
                  </a:txBody>
                  <a:tcPr marL="6350" marR="6350" marT="635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257</a:t>
                      </a:r>
                    </a:p>
                  </a:txBody>
                  <a:tcPr marL="6350" marR="6350" marT="6350" marB="0" anchor="b">
                    <a:lnL>
                      <a:noFill/>
                    </a:lnL>
                    <a:lnR>
                      <a:noFill/>
                    </a:lnR>
                    <a:lnT>
                      <a:noFill/>
                    </a:lnT>
                    <a:lnB>
                      <a:noFill/>
                    </a:lnB>
                  </a:tcPr>
                </a:tc>
                <a:extLst>
                  <a:ext uri="{0D108BD9-81ED-4DB2-BD59-A6C34878D82A}">
                    <a16:rowId xmlns:a16="http://schemas.microsoft.com/office/drawing/2014/main" val="3229654758"/>
                  </a:ext>
                </a:extLst>
              </a:tr>
              <a:tr h="184150">
                <a:tc>
                  <a:txBody>
                    <a:bodyPr/>
                    <a:lstStyle/>
                    <a:p>
                      <a:pPr algn="l" fontAlgn="b"/>
                      <a:r>
                        <a:rPr lang="en-US" sz="1100" b="0" i="0" u="none" strike="noStrike">
                          <a:solidFill>
                            <a:srgbClr val="000000"/>
                          </a:solidFill>
                          <a:effectLst/>
                          <a:latin typeface="Calibri" panose="020F0502020204030204" pitchFamily="34" charset="0"/>
                        </a:rPr>
                        <a:t>Sophomore</a:t>
                      </a:r>
                    </a:p>
                  </a:txBody>
                  <a:tcPr marL="6350" marR="6350" marT="635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154</a:t>
                      </a:r>
                    </a:p>
                  </a:txBody>
                  <a:tcPr marL="6350" marR="6350" marT="6350" marB="0" anchor="b">
                    <a:lnL>
                      <a:noFill/>
                    </a:lnL>
                    <a:lnR>
                      <a:noFill/>
                    </a:lnR>
                    <a:lnT>
                      <a:noFill/>
                    </a:lnT>
                    <a:lnB>
                      <a:noFill/>
                    </a:lnB>
                  </a:tcPr>
                </a:tc>
                <a:extLst>
                  <a:ext uri="{0D108BD9-81ED-4DB2-BD59-A6C34878D82A}">
                    <a16:rowId xmlns:a16="http://schemas.microsoft.com/office/drawing/2014/main" val="2146538148"/>
                  </a:ext>
                </a:extLst>
              </a:tr>
              <a:tr h="184150">
                <a:tc>
                  <a:txBody>
                    <a:bodyPr/>
                    <a:lstStyle/>
                    <a:p>
                      <a:pPr algn="l" fontAlgn="b"/>
                      <a:r>
                        <a:rPr lang="en-US" sz="1100" b="0" i="0" u="none" strike="noStrike">
                          <a:solidFill>
                            <a:srgbClr val="000000"/>
                          </a:solidFill>
                          <a:effectLst/>
                          <a:latin typeface="Calibri" panose="020F0502020204030204" pitchFamily="34" charset="0"/>
                        </a:rPr>
                        <a:t>Junior</a:t>
                      </a:r>
                    </a:p>
                  </a:txBody>
                  <a:tcPr marL="6350" marR="6350" marT="635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233</a:t>
                      </a:r>
                    </a:p>
                  </a:txBody>
                  <a:tcPr marL="6350" marR="6350" marT="6350" marB="0" anchor="b">
                    <a:lnL>
                      <a:noFill/>
                    </a:lnL>
                    <a:lnR>
                      <a:noFill/>
                    </a:lnR>
                    <a:lnT>
                      <a:noFill/>
                    </a:lnT>
                    <a:lnB>
                      <a:noFill/>
                    </a:lnB>
                  </a:tcPr>
                </a:tc>
                <a:extLst>
                  <a:ext uri="{0D108BD9-81ED-4DB2-BD59-A6C34878D82A}">
                    <a16:rowId xmlns:a16="http://schemas.microsoft.com/office/drawing/2014/main" val="2003228163"/>
                  </a:ext>
                </a:extLst>
              </a:tr>
              <a:tr h="184150">
                <a:tc>
                  <a:txBody>
                    <a:bodyPr/>
                    <a:lstStyle/>
                    <a:p>
                      <a:pPr algn="l" fontAlgn="b"/>
                      <a:r>
                        <a:rPr lang="en-US" sz="1100" b="0" i="0" u="none" strike="noStrike" dirty="0">
                          <a:solidFill>
                            <a:srgbClr val="000000"/>
                          </a:solidFill>
                          <a:effectLst/>
                          <a:latin typeface="Calibri" panose="020F0502020204030204" pitchFamily="34" charset="0"/>
                        </a:rPr>
                        <a:t>Senior</a:t>
                      </a:r>
                    </a:p>
                  </a:txBody>
                  <a:tcPr marL="6350" marR="6350" marT="635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274</a:t>
                      </a:r>
                    </a:p>
                  </a:txBody>
                  <a:tcPr marL="6350" marR="6350" marT="6350" marB="0" anchor="b">
                    <a:lnL>
                      <a:noFill/>
                    </a:lnL>
                    <a:lnR>
                      <a:noFill/>
                    </a:lnR>
                    <a:lnT>
                      <a:noFill/>
                    </a:lnT>
                    <a:lnB>
                      <a:noFill/>
                    </a:lnB>
                  </a:tcPr>
                </a:tc>
                <a:extLst>
                  <a:ext uri="{0D108BD9-81ED-4DB2-BD59-A6C34878D82A}">
                    <a16:rowId xmlns:a16="http://schemas.microsoft.com/office/drawing/2014/main" val="2385439096"/>
                  </a:ext>
                </a:extLst>
              </a:tr>
              <a:tr h="184150">
                <a:tc>
                  <a:txBody>
                    <a:bodyPr/>
                    <a:lstStyle/>
                    <a:p>
                      <a:pPr algn="l" fontAlgn="b"/>
                      <a:r>
                        <a:rPr lang="en-US" sz="1100" b="0" i="0" u="none" strike="noStrike">
                          <a:solidFill>
                            <a:srgbClr val="000000"/>
                          </a:solidFill>
                          <a:effectLst/>
                          <a:latin typeface="Calibri" panose="020F0502020204030204" pitchFamily="34" charset="0"/>
                        </a:rPr>
                        <a:t>Postbac</a:t>
                      </a:r>
                    </a:p>
                  </a:txBody>
                  <a:tcPr marL="6350" marR="6350" marT="635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a:noFill/>
                    </a:lnL>
                    <a:lnR>
                      <a:noFill/>
                    </a:lnR>
                    <a:lnT>
                      <a:noFill/>
                    </a:lnT>
                    <a:lnB>
                      <a:noFill/>
                    </a:lnB>
                  </a:tcPr>
                </a:tc>
                <a:extLst>
                  <a:ext uri="{0D108BD9-81ED-4DB2-BD59-A6C34878D82A}">
                    <a16:rowId xmlns:a16="http://schemas.microsoft.com/office/drawing/2014/main" val="1132316402"/>
                  </a:ext>
                </a:extLst>
              </a:tr>
              <a:tr h="184150">
                <a:tc>
                  <a:txBody>
                    <a:bodyPr/>
                    <a:lstStyle/>
                    <a:p>
                      <a:pPr algn="l" fontAlgn="b"/>
                      <a:r>
                        <a:rPr lang="en-US" sz="1100" b="0" i="0" u="none" strike="noStrike">
                          <a:solidFill>
                            <a:srgbClr val="000000"/>
                          </a:solidFill>
                          <a:effectLst/>
                          <a:latin typeface="Calibri" panose="020F0502020204030204" pitchFamily="34" charset="0"/>
                        </a:rPr>
                        <a:t>Graduate</a:t>
                      </a:r>
                    </a:p>
                  </a:txBody>
                  <a:tcPr marL="6350" marR="6350" marT="635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85</a:t>
                      </a:r>
                    </a:p>
                  </a:txBody>
                  <a:tcPr marL="6350" marR="6350" marT="6350" marB="0" anchor="b">
                    <a:lnL>
                      <a:noFill/>
                    </a:lnL>
                    <a:lnR>
                      <a:noFill/>
                    </a:lnR>
                    <a:lnT>
                      <a:noFill/>
                    </a:lnT>
                    <a:lnB>
                      <a:noFill/>
                    </a:lnB>
                  </a:tcPr>
                </a:tc>
                <a:extLst>
                  <a:ext uri="{0D108BD9-81ED-4DB2-BD59-A6C34878D82A}">
                    <a16:rowId xmlns:a16="http://schemas.microsoft.com/office/drawing/2014/main" val="1336911770"/>
                  </a:ext>
                </a:extLst>
              </a:tr>
              <a:tr h="184150">
                <a:tc>
                  <a:txBody>
                    <a:bodyPr/>
                    <a:lstStyle/>
                    <a:p>
                      <a:pPr algn="l" fontAlgn="b"/>
                      <a:r>
                        <a:rPr lang="en-US" sz="1100" b="0" i="0" u="none" strike="noStrike">
                          <a:solidFill>
                            <a:srgbClr val="000000"/>
                          </a:solidFill>
                          <a:effectLst/>
                          <a:latin typeface="Calibri" panose="020F0502020204030204" pitchFamily="34" charset="0"/>
                        </a:rPr>
                        <a:t>Grand Total</a:t>
                      </a:r>
                    </a:p>
                  </a:txBody>
                  <a:tcPr marL="6350" marR="6350" marT="635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1,004</a:t>
                      </a:r>
                    </a:p>
                  </a:txBody>
                  <a:tcPr marL="6350" marR="6350" marT="6350" marB="0" anchor="b">
                    <a:lnL>
                      <a:noFill/>
                    </a:lnL>
                    <a:lnR>
                      <a:noFill/>
                    </a:lnR>
                    <a:lnT>
                      <a:noFill/>
                    </a:lnT>
                    <a:lnB>
                      <a:noFill/>
                    </a:lnB>
                  </a:tcPr>
                </a:tc>
                <a:extLst>
                  <a:ext uri="{0D108BD9-81ED-4DB2-BD59-A6C34878D82A}">
                    <a16:rowId xmlns:a16="http://schemas.microsoft.com/office/drawing/2014/main" val="3228741683"/>
                  </a:ext>
                </a:extLst>
              </a:tr>
            </a:tbl>
          </a:graphicData>
        </a:graphic>
      </p:graphicFrame>
    </p:spTree>
    <p:extLst>
      <p:ext uri="{BB962C8B-B14F-4D97-AF65-F5344CB8AC3E}">
        <p14:creationId xmlns:p14="http://schemas.microsoft.com/office/powerpoint/2010/main" val="2141208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RTP 2021-2022</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Probationary faculty in 2</a:t>
            </a:r>
            <a:r>
              <a:rPr lang="en-US" baseline="30000" dirty="0" smtClean="0"/>
              <a:t>nd</a:t>
            </a:r>
            <a:r>
              <a:rPr lang="en-US" dirty="0" smtClean="0"/>
              <a:t> Year: File Closure by 9/20/2021</a:t>
            </a:r>
          </a:p>
          <a:p>
            <a:pPr marL="971550" lvl="1" indent="-285750"/>
            <a:r>
              <a:rPr lang="en-US" dirty="0" smtClean="0"/>
              <a:t>N. </a:t>
            </a:r>
            <a:r>
              <a:rPr lang="en-US" dirty="0" err="1" smtClean="0"/>
              <a:t>Forouzesh</a:t>
            </a:r>
            <a:r>
              <a:rPr lang="en-US" dirty="0" smtClean="0"/>
              <a:t>, D. Krum, J. Lim</a:t>
            </a:r>
          </a:p>
          <a:p>
            <a:pPr marL="285750" indent="-285750">
              <a:buFont typeface="Arial" panose="020B0604020202020204" pitchFamily="34" charset="0"/>
              <a:buChar char="•"/>
            </a:pPr>
            <a:r>
              <a:rPr lang="en-US" dirty="0" smtClean="0"/>
              <a:t>Performance review: File closure by 10/11/2021</a:t>
            </a:r>
          </a:p>
          <a:p>
            <a:pPr marL="971550" lvl="1" indent="-285750"/>
            <a:r>
              <a:rPr lang="en-US" dirty="0" smtClean="0"/>
              <a:t>N. </a:t>
            </a:r>
            <a:r>
              <a:rPr lang="en-US" dirty="0" err="1" smtClean="0"/>
              <a:t>Amini</a:t>
            </a:r>
            <a:endParaRPr lang="en-US" dirty="0" smtClean="0"/>
          </a:p>
          <a:p>
            <a:pPr marL="285750" indent="-285750">
              <a:buFont typeface="Arial" panose="020B0604020202020204" pitchFamily="34" charset="0"/>
              <a:buChar char="•"/>
            </a:pPr>
            <a:r>
              <a:rPr lang="en-US" dirty="0" smtClean="0"/>
              <a:t>Range Elevation: File closure by 10/11/2021</a:t>
            </a:r>
          </a:p>
          <a:p>
            <a:pPr marL="971550" lvl="1" indent="-285750"/>
            <a:r>
              <a:rPr lang="en-US" dirty="0" smtClean="0"/>
              <a:t>G. Edmund</a:t>
            </a:r>
          </a:p>
          <a:p>
            <a:pPr marL="285750" indent="-285750">
              <a:buFont typeface="Arial" panose="020B0604020202020204" pitchFamily="34" charset="0"/>
              <a:buChar char="•"/>
            </a:pPr>
            <a:r>
              <a:rPr lang="en-US" dirty="0" smtClean="0"/>
              <a:t>Post-tenure Review: File closure by 2/7/22</a:t>
            </a:r>
          </a:p>
          <a:p>
            <a:pPr marL="971550" lvl="1" indent="-285750"/>
            <a:r>
              <a:rPr lang="en-US" dirty="0" smtClean="0"/>
              <a:t>B. </a:t>
            </a:r>
            <a:r>
              <a:rPr lang="en-US" dirty="0" err="1" smtClean="0"/>
              <a:t>Parviz</a:t>
            </a:r>
            <a:r>
              <a:rPr lang="en-US" dirty="0" smtClean="0"/>
              <a:t>, J. </a:t>
            </a:r>
            <a:r>
              <a:rPr lang="en-US" dirty="0" err="1" smtClean="0"/>
              <a:t>Guo</a:t>
            </a:r>
            <a:endParaRPr lang="en-US" dirty="0" smtClean="0"/>
          </a:p>
          <a:p>
            <a:pPr marL="285750" indent="-285750">
              <a:buFont typeface="Arial" panose="020B0604020202020204" pitchFamily="34" charset="0"/>
              <a:buChar char="•"/>
            </a:pPr>
            <a:r>
              <a:rPr lang="en-US" dirty="0"/>
              <a:t>R</a:t>
            </a:r>
            <a:r>
              <a:rPr lang="en-US" dirty="0" smtClean="0"/>
              <a:t>eview of lecturers: Class visitation in Fall 2021</a:t>
            </a:r>
          </a:p>
          <a:p>
            <a:pPr marL="971550" lvl="1" indent="-285750"/>
            <a:r>
              <a:rPr lang="en-US" dirty="0" smtClean="0"/>
              <a:t>For renew (1 / 3 year renew)</a:t>
            </a:r>
          </a:p>
          <a:p>
            <a:pPr marL="971550" lvl="1" indent="-285750"/>
            <a:r>
              <a:rPr lang="en-US" dirty="0" smtClean="0"/>
              <a:t>For rehire for Spring 2022  </a:t>
            </a:r>
            <a:endParaRPr lang="en-US" dirty="0"/>
          </a:p>
        </p:txBody>
      </p:sp>
    </p:spTree>
    <p:extLst>
      <p:ext uri="{BB962C8B-B14F-4D97-AF65-F5344CB8AC3E}">
        <p14:creationId xmlns:p14="http://schemas.microsoft.com/office/powerpoint/2010/main" val="380715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23232</TotalTime>
  <Words>518</Words>
  <Application>Microsoft Office PowerPoint</Application>
  <PresentationFormat>On-screen Show (16:9)</PresentationFormat>
  <Paragraphs>99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Courier New</vt:lpstr>
      <vt:lpstr>Office Theme</vt:lpstr>
      <vt:lpstr>Department Meeting</vt:lpstr>
      <vt:lpstr>Agenda</vt:lpstr>
      <vt:lpstr>Important Dates</vt:lpstr>
      <vt:lpstr>ITC Support</vt:lpstr>
      <vt:lpstr>Positive Case</vt:lpstr>
      <vt:lpstr>COVID-related Information</vt:lpstr>
      <vt:lpstr>Your course info</vt:lpstr>
      <vt:lpstr>Fall 2021 – as of Aug 30</vt:lpstr>
      <vt:lpstr>RTP 2021-2022</vt:lpstr>
      <vt:lpstr>Department Student Assistant and Tutor</vt:lpstr>
      <vt:lpstr>Your Experience for 2 weeks of Fall Semester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Lim, Jung S</dc:creator>
  <cp:lastModifiedBy>AutoBVT</cp:lastModifiedBy>
  <cp:revision>762</cp:revision>
  <dcterms:created xsi:type="dcterms:W3CDTF">2020-04-22T18:12:43Z</dcterms:created>
  <dcterms:modified xsi:type="dcterms:W3CDTF">2021-09-03T19:23:53Z</dcterms:modified>
</cp:coreProperties>
</file>