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556" r:id="rId2"/>
    <p:sldId id="586" r:id="rId3"/>
    <p:sldId id="685" r:id="rId4"/>
    <p:sldId id="687" r:id="rId5"/>
    <p:sldId id="697" r:id="rId6"/>
    <p:sldId id="686" r:id="rId7"/>
    <p:sldId id="652" r:id="rId8"/>
    <p:sldId id="692" r:id="rId9"/>
    <p:sldId id="693" r:id="rId10"/>
    <p:sldId id="694" r:id="rId11"/>
    <p:sldId id="695" r:id="rId12"/>
    <p:sldId id="696" r:id="rId13"/>
    <p:sldId id="690" r:id="rId14"/>
    <p:sldId id="691" r:id="rId15"/>
    <p:sldId id="626" r:id="rId16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852" autoAdjust="0"/>
    <p:restoredTop sz="86412" autoAdjust="0"/>
  </p:normalViewPr>
  <p:slideViewPr>
    <p:cSldViewPr snapToGrid="0" snapToObjects="1">
      <p:cViewPr varScale="1">
        <p:scale>
          <a:sx n="118" d="100"/>
          <a:sy n="118" d="100"/>
        </p:scale>
        <p:origin x="120" y="29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5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admissions/major-specific-criteria" TargetMode="External"/><Relationship Id="rId2" Type="http://schemas.openxmlformats.org/officeDocument/2006/relationships/hyperlink" Target="https://ecatalog.calstatela.edu/preview_program.php?catoid=71&amp;poid=32080&amp;hl=computer+science&amp;returnto=search" TargetMode="Externa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ecatalog.calstatela.edu/preview_program.php?catoid=71&amp;poid=32082&amp;hl=computer+science&amp;returnto=search" TargetMode="Externa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registrar/dates-deadlines" TargetMode="External"/><Relationship Id="rId2" Type="http://schemas.openxmlformats.org/officeDocument/2006/relationships/hyperlink" Target="https://www.calstatela.edu/academicresources/academic-calendar" TargetMode="Externa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www.calstatela.edu/sites/default/files/groups/Office%20of%20Faculty%20Affairs/rtp_re_calendar_2022-2023.pdf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ecatalog.calstatela.edu/preview_program.php?catoid=71&amp;poid=32081&amp;hl=computer+science&amp;returnto=search" TargetMode="Externa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 dirty="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Wednesday, September </a:t>
            </a:r>
            <a:r>
              <a:rPr lang="en-US" altLang="en-US" dirty="0" smtClean="0"/>
              <a:t>21, </a:t>
            </a:r>
            <a:r>
              <a:rPr lang="en-US" altLang="en-US" dirty="0" smtClean="0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</a:t>
            </a:r>
            <a:r>
              <a:rPr lang="en-US" dirty="0" smtClean="0"/>
              <a:t>XG: 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To provide an accelerated route to a graduate degree, with </a:t>
            </a:r>
            <a:r>
              <a:rPr lang="en-US" sz="1600" b="1" i="1" u="sng" dirty="0"/>
              <a:t>simultaneous awarding of both bachelor’s and master’s </a:t>
            </a:r>
            <a:r>
              <a:rPr lang="en-US" sz="1600" b="1" i="1" u="sng" dirty="0" smtClean="0"/>
              <a:t>degrees.</a:t>
            </a:r>
            <a:endParaRPr lang="en-US" sz="1600" b="1" i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To provide a seamless process whereby a limited number of students can progress from undergraduate to graduate status.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BS and MS coursework can be taken concurrently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i="1" u="sng" dirty="0"/>
              <a:t>Maximum of 9 shared elective units between BS and MS programs</a:t>
            </a:r>
            <a:r>
              <a:rPr lang="en-US" sz="1600" dirty="0"/>
              <a:t>. Shared units are to be completed </a:t>
            </a:r>
            <a:r>
              <a:rPr lang="en-US" sz="1600" dirty="0" smtClean="0"/>
              <a:t>after University </a:t>
            </a:r>
            <a:r>
              <a:rPr lang="en-US" sz="1600" dirty="0"/>
              <a:t>admission into the Integrated Program.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Access to graduate student facilities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TA appointments 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97846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BXG: Application </a:t>
            </a:r>
            <a:r>
              <a:rPr lang="en-US" dirty="0" smtClean="0"/>
              <a:t>Eligibility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Current BSCS students only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Students </a:t>
            </a:r>
            <a:r>
              <a:rPr lang="en-US" dirty="0"/>
              <a:t>must have completed a minimum of 80 semester units of undergraduate coursework for a BS in Computer </a:t>
            </a:r>
            <a:r>
              <a:rPr lang="en-US" dirty="0" smtClean="0"/>
              <a:t>Science.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Students </a:t>
            </a:r>
            <a:r>
              <a:rPr lang="en-US" dirty="0"/>
              <a:t>must have a minimum GPA of 3.0 in the last 60 semester units. 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 smtClean="0"/>
              <a:t>Students </a:t>
            </a:r>
            <a:r>
              <a:rPr lang="en-US" b="1" i="1" dirty="0"/>
              <a:t>must have completed all of the required CS 3000-level courses in the BS degree program with an average of 3.0 in these </a:t>
            </a:r>
            <a:r>
              <a:rPr lang="en-US" b="1" i="1" dirty="0" smtClean="0"/>
              <a:t>courses.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Students </a:t>
            </a:r>
            <a:r>
              <a:rPr lang="en-US" dirty="0"/>
              <a:t>must have completed the Graduation Writing Assessment Requirement (GWAR</a:t>
            </a:r>
            <a:r>
              <a:rPr lang="en-US" dirty="0" smtClean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/>
              <a:t>Students </a:t>
            </a:r>
            <a:r>
              <a:rPr lang="en-US" b="1" i="1" u="sng" dirty="0"/>
              <a:t>must have completed all the GE requirements that are not met in major</a:t>
            </a:r>
            <a:r>
              <a:rPr lang="en-US" b="1" i="1" u="sng" dirty="0" smtClean="0"/>
              <a:t>.</a:t>
            </a:r>
          </a:p>
          <a:p>
            <a:pPr marL="971550" lvl="1" indent="-285750"/>
            <a:r>
              <a:rPr lang="en-US" b="1" i="1" u="sng" dirty="0" smtClean="0"/>
              <a:t>When you apply, only major requirements should be left. </a:t>
            </a:r>
            <a:endParaRPr lang="en-US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67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BXG: Be </a:t>
            </a:r>
            <a:r>
              <a:rPr lang="en-US" dirty="0" smtClean="0"/>
              <a:t>reminded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Upon admission to this </a:t>
            </a:r>
            <a:r>
              <a:rPr lang="en-US" sz="1800" dirty="0" smtClean="0"/>
              <a:t>program (BXG), </a:t>
            </a:r>
            <a:r>
              <a:rPr lang="en-US" sz="1800" dirty="0"/>
              <a:t>the student will be categorized as a grad student. This might affect the student's financial aid situation. Students should check with the FA office on how this might affect their FA before application</a:t>
            </a:r>
            <a:r>
              <a:rPr lang="en-US" sz="18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Simultaneous </a:t>
            </a:r>
            <a:r>
              <a:rPr lang="en-US" sz="1800" dirty="0"/>
              <a:t>awarding of both bachelor’s and master’s degrees</a:t>
            </a:r>
            <a:r>
              <a:rPr lang="en-US" sz="18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Once starting the program, students can’t discontinue and go back to BSCS.</a:t>
            </a:r>
          </a:p>
        </p:txBody>
      </p:sp>
    </p:spTree>
    <p:extLst>
      <p:ext uri="{BB962C8B-B14F-4D97-AF65-F5344CB8AC3E}">
        <p14:creationId xmlns:p14="http://schemas.microsoft.com/office/powerpoint/2010/main" val="300827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CS programs : BSCS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en-US" dirty="0" smtClean="0"/>
              <a:t>Latest Curriculum Update: Fall 2021</a:t>
            </a:r>
          </a:p>
          <a:p>
            <a:pPr marL="971550" lvl="1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ecatalog.calstatela.edu/preview_program.php?catoid=71&amp;poid=32080&amp;hl=computer+science&amp;returnto=search</a:t>
            </a:r>
            <a:endParaRPr lang="en-US" dirty="0" smtClean="0"/>
          </a:p>
          <a:p>
            <a:pPr marL="971550" lvl="1"/>
            <a:endParaRPr lang="en-US" dirty="0"/>
          </a:p>
          <a:p>
            <a:r>
              <a:rPr lang="en-US" dirty="0" smtClean="0"/>
              <a:t>Major Specific Criteria since 2018</a:t>
            </a:r>
          </a:p>
          <a:p>
            <a:pPr marL="971550" lvl="1"/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www.calstatela.edu/admissions/major-specific-criteria</a:t>
            </a:r>
            <a:endParaRPr lang="en-US" dirty="0" smtClean="0"/>
          </a:p>
          <a:p>
            <a:pPr marL="971550" lvl="1"/>
            <a:r>
              <a:rPr lang="en-US" dirty="0" smtClean="0"/>
              <a:t>Pre-CS</a:t>
            </a:r>
          </a:p>
          <a:p>
            <a:pPr marL="971550" lvl="1"/>
            <a:r>
              <a:rPr lang="en-US" dirty="0" smtClean="0"/>
              <a:t>Transfer Student</a:t>
            </a:r>
          </a:p>
          <a:p>
            <a:pPr marL="1257300" lvl="2"/>
            <a:r>
              <a:rPr lang="en-US" sz="1600" b="1" dirty="0" smtClean="0">
                <a:solidFill>
                  <a:srgbClr val="FF0000"/>
                </a:solidFill>
              </a:rPr>
              <a:t>CSU Minimum vs MSC</a:t>
            </a:r>
            <a:endParaRPr 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81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CS programs : MSCS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en-US" dirty="0" smtClean="0"/>
              <a:t>Latest Curriculum Update: Fall 2021</a:t>
            </a:r>
          </a:p>
          <a:p>
            <a:pPr marL="971550" lvl="1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ecatalog.calstatela.edu/preview_program.php?catoid=71&amp;poid=32082&amp;hl=computer+science&amp;returnto=search</a:t>
            </a:r>
            <a:endParaRPr lang="en-US" dirty="0" smtClean="0"/>
          </a:p>
          <a:p>
            <a:pPr marL="971550" lvl="1"/>
            <a:endParaRPr lang="en-US" dirty="0" smtClean="0"/>
          </a:p>
          <a:p>
            <a:r>
              <a:rPr lang="en-US" dirty="0" smtClean="0"/>
              <a:t>Sequence course and course offerings</a:t>
            </a:r>
          </a:p>
          <a:p>
            <a:pPr marL="971550"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349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Have Successful Fall 2022 semester!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Announcements &amp; Reminders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Overview of CS programs</a:t>
            </a:r>
          </a:p>
          <a:p>
            <a:pPr marL="971550" lvl="1" indent="-285750" fontAlgn="base"/>
            <a:r>
              <a:rPr lang="en-US" sz="1600" dirty="0" smtClean="0"/>
              <a:t>BXG (Integrated BS and MS)</a:t>
            </a:r>
          </a:p>
          <a:p>
            <a:pPr marL="971550" lvl="1" indent="-285750" fontAlgn="base"/>
            <a:r>
              <a:rPr lang="en-US" sz="1600" dirty="0" smtClean="0"/>
              <a:t>BSCS</a:t>
            </a:r>
          </a:p>
          <a:p>
            <a:pPr marL="971550" lvl="1" indent="-285750" fontAlgn="base"/>
            <a:r>
              <a:rPr lang="en-US" sz="1600" dirty="0"/>
              <a:t>MSCS</a:t>
            </a:r>
          </a:p>
          <a:p>
            <a:pPr lvl="1" indent="0" fontAlgn="base">
              <a:buNone/>
            </a:pPr>
            <a:endParaRPr lang="en-US" sz="1600" dirty="0"/>
          </a:p>
          <a:p>
            <a:pPr lvl="1" indent="0" fontAlgn="base">
              <a:buNone/>
            </a:pPr>
            <a:endParaRPr lang="en-US" sz="1600" dirty="0" smtClean="0"/>
          </a:p>
          <a:p>
            <a:pPr lvl="1" indent="0" fontAlgn="base">
              <a:buNone/>
            </a:pPr>
            <a:endParaRPr lang="en-US" sz="1600" dirty="0" smtClean="0"/>
          </a:p>
          <a:p>
            <a:pPr fontAlgn="base"/>
            <a:endParaRPr lang="en-US" sz="1800" dirty="0" smtClean="0"/>
          </a:p>
          <a:p>
            <a:pPr fontAlgn="base"/>
            <a:r>
              <a:rPr lang="en-US" sz="1800" dirty="0" smtClean="0"/>
              <a:t> 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0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Calendars and 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Academic Calendar: </a:t>
            </a:r>
            <a:r>
              <a:rPr lang="en-US" sz="1800" dirty="0" smtClean="0">
                <a:hlinkClick r:id="rId2"/>
              </a:rPr>
              <a:t>https</a:t>
            </a:r>
            <a:r>
              <a:rPr lang="en-US" sz="1800" dirty="0">
                <a:hlinkClick r:id="rId2"/>
              </a:rPr>
              <a:t>://www.calstatela.edu/academicresources/academic-calendar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Dates and deadlines</a:t>
            </a:r>
            <a:r>
              <a:rPr lang="en-US" sz="1800" dirty="0" smtClean="0"/>
              <a:t>: </a:t>
            </a:r>
            <a:r>
              <a:rPr lang="en-US" sz="1800" dirty="0" smtClean="0">
                <a:hlinkClick r:id="rId3"/>
              </a:rPr>
              <a:t>https</a:t>
            </a:r>
            <a:r>
              <a:rPr lang="en-US" sz="1800" dirty="0">
                <a:hlinkClick r:id="rId3"/>
              </a:rPr>
              <a:t>://</a:t>
            </a:r>
            <a:r>
              <a:rPr lang="en-US" sz="1800" dirty="0" smtClean="0">
                <a:hlinkClick r:id="rId3"/>
              </a:rPr>
              <a:t>www.calstatela.edu/registrar/dates-deadlines</a:t>
            </a: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smtClean="0"/>
              <a:t>RTP </a:t>
            </a:r>
            <a:r>
              <a:rPr lang="en-US" sz="1800" b="1" dirty="0"/>
              <a:t>calendar</a:t>
            </a:r>
            <a:r>
              <a:rPr lang="en-US" sz="1800" dirty="0"/>
              <a:t>: </a:t>
            </a:r>
            <a:r>
              <a:rPr lang="en-US" sz="1800" dirty="0">
                <a:hlinkClick r:id="rId4"/>
              </a:rPr>
              <a:t>https://</a:t>
            </a:r>
            <a:r>
              <a:rPr lang="en-US" sz="1800" dirty="0" smtClean="0">
                <a:hlinkClick r:id="rId4"/>
              </a:rPr>
              <a:t>www.calstatela.edu/sites/default/files/groups/Office%20of%20Faculty%20Affairs/rtp_re_calendar_2022-2023.pdf</a:t>
            </a:r>
            <a:endParaRPr lang="en-US" sz="1800" dirty="0" smtClean="0"/>
          </a:p>
          <a:p>
            <a:pPr marL="971550" lvl="1" indent="-285750"/>
            <a:r>
              <a:rPr lang="en-US" sz="1600" dirty="0" smtClean="0"/>
              <a:t>RTP Process</a:t>
            </a:r>
          </a:p>
          <a:p>
            <a:pPr marL="1257300" lvl="2"/>
            <a:r>
              <a:rPr lang="en-US" sz="1500" dirty="0" err="1" smtClean="0"/>
              <a:t>Interfolio</a:t>
            </a:r>
            <a:endParaRPr lang="en-US" sz="1500" dirty="0" smtClean="0"/>
          </a:p>
          <a:p>
            <a:pPr marL="1257300" lvl="2"/>
            <a:r>
              <a:rPr lang="en-US" sz="1500" dirty="0" smtClean="0"/>
              <a:t>Deadlines: 10/10/2022 or 02/06/2023</a:t>
            </a:r>
            <a:endParaRPr lang="en-US" sz="1500" dirty="0" smtClean="0"/>
          </a:p>
          <a:p>
            <a:pPr marL="1257300" lvl="2"/>
            <a:r>
              <a:rPr lang="en-US" sz="1500" dirty="0"/>
              <a:t>Direct communication from the </a:t>
            </a:r>
            <a:r>
              <a:rPr lang="en-US" sz="1500" dirty="0" smtClean="0"/>
              <a:t>University via Cal State LA email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0696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Meetings and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Department meeting: Wednesdays 10AM-11:30AM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en-US" sz="1400" b="1" dirty="0" smtClean="0"/>
              <a:t>Calendar invites were sent</a:t>
            </a:r>
            <a:r>
              <a:rPr lang="en-US" sz="1400" dirty="0" smtClean="0"/>
              <a:t>.)</a:t>
            </a:r>
          </a:p>
          <a:p>
            <a:pPr marL="971550" lvl="1" indent="-285750"/>
            <a:r>
              <a:rPr lang="en-US" sz="1400" dirty="0" smtClean="0"/>
              <a:t>9/7, </a:t>
            </a:r>
            <a:r>
              <a:rPr lang="en-US" sz="1400" b="1" dirty="0" smtClean="0"/>
              <a:t>9/21 (in-person), </a:t>
            </a:r>
            <a:r>
              <a:rPr lang="en-US" sz="1400" dirty="0" smtClean="0"/>
              <a:t>10/12, 10/26, </a:t>
            </a:r>
            <a:r>
              <a:rPr lang="en-US" sz="1400" b="1" dirty="0" smtClean="0"/>
              <a:t>11/9 (in-person), </a:t>
            </a:r>
            <a:r>
              <a:rPr lang="en-US" sz="1400" dirty="0" smtClean="0"/>
              <a:t>11/30, 12/14</a:t>
            </a:r>
            <a:endParaRPr lang="en-US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ECST Open house in Partnership with Boeing for Pre-College Students</a:t>
            </a:r>
          </a:p>
          <a:p>
            <a:pPr marL="971550" lvl="1" indent="-285750"/>
            <a:r>
              <a:rPr lang="en-US" sz="1400" dirty="0" smtClean="0"/>
              <a:t>Saturday, Oct 1</a:t>
            </a:r>
          </a:p>
          <a:p>
            <a:pPr marL="971550" lvl="1" indent="-285750"/>
            <a:r>
              <a:rPr lang="en-US" sz="1400" dirty="0" smtClean="0"/>
              <a:t>CS Workshop </a:t>
            </a:r>
            <a:r>
              <a:rPr lang="en-US" sz="1400" dirty="0"/>
              <a:t>in </a:t>
            </a:r>
            <a:r>
              <a:rPr lang="en-US" sz="1400" dirty="0" smtClean="0"/>
              <a:t>USU LA rooms - Led by </a:t>
            </a:r>
            <a:r>
              <a:rPr lang="en-US" sz="1400" dirty="0" err="1" smtClean="0"/>
              <a:t>Manveen</a:t>
            </a:r>
            <a:r>
              <a:rPr lang="en-US" sz="1400" dirty="0" smtClean="0"/>
              <a:t>, Soo, and Elaine</a:t>
            </a:r>
          </a:p>
          <a:p>
            <a:pPr marL="971550" lvl="1" indent="-285750"/>
            <a:r>
              <a:rPr lang="en-US" sz="1400" dirty="0" smtClean="0"/>
              <a:t>L</a:t>
            </a:r>
            <a:r>
              <a:rPr lang="en-US" sz="1400" dirty="0" smtClean="0"/>
              <a:t>ab Tour in ET C245 (VR &amp; Robotics Lab) – Led by David</a:t>
            </a:r>
            <a:endParaRPr lang="en-US" dirty="0"/>
          </a:p>
          <a:p>
            <a:pPr marL="971550" lvl="1" indent="-285750"/>
            <a:r>
              <a:rPr lang="en-US" sz="1400" dirty="0" smtClean="0"/>
              <a:t>Need to run for 3 sessions</a:t>
            </a:r>
          </a:p>
          <a:p>
            <a:pPr marL="1257300" lvl="2"/>
            <a:r>
              <a:rPr lang="en-US" sz="1200" dirty="0" smtClean="0"/>
              <a:t>Session </a:t>
            </a:r>
            <a:r>
              <a:rPr lang="en-US" sz="1200" dirty="0"/>
              <a:t>1:  9:40 – 10:20 </a:t>
            </a:r>
            <a:r>
              <a:rPr lang="en-US" sz="1200" dirty="0" smtClean="0"/>
              <a:t>am</a:t>
            </a:r>
            <a:endParaRPr lang="en-US" sz="1200" dirty="0"/>
          </a:p>
          <a:p>
            <a:pPr marL="1257300" lvl="2"/>
            <a:r>
              <a:rPr lang="en-US" sz="1200" dirty="0"/>
              <a:t>Session 2:  10:30 – 11:10 </a:t>
            </a:r>
            <a:r>
              <a:rPr lang="en-US" sz="1200" dirty="0" smtClean="0"/>
              <a:t>am</a:t>
            </a:r>
            <a:endParaRPr lang="en-US" sz="1200" dirty="0"/>
          </a:p>
          <a:p>
            <a:pPr marL="1257300" lvl="2"/>
            <a:r>
              <a:rPr lang="en-US" sz="1200" dirty="0"/>
              <a:t>Session 3:  11:20 – 12 pm</a:t>
            </a:r>
            <a:endParaRPr lang="en-US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ECST BBQ: Saturday, Oct 15 (Arcadia Park)</a:t>
            </a:r>
            <a:endParaRPr lang="en-US" sz="14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8336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Meetings and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CS IAB meeting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CS Senior Design Final Presentations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MSCS Thesis Presentations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MSCS Comp Exam</a:t>
            </a:r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6154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Liaison Reports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Dept</a:t>
            </a:r>
            <a:r>
              <a:rPr lang="en-US" dirty="0"/>
              <a:t> Committees</a:t>
            </a:r>
          </a:p>
          <a:p>
            <a:pPr marL="971550" lvl="1" indent="-285750"/>
            <a:r>
              <a:rPr lang="en-US" dirty="0" smtClean="0"/>
              <a:t>Search (In-Person vs Remote for Finalist Interviews)</a:t>
            </a:r>
          </a:p>
          <a:p>
            <a:pPr marL="971550" lvl="1" indent="-285750"/>
            <a:r>
              <a:rPr lang="en-US" dirty="0" smtClean="0"/>
              <a:t>Others?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College Committees</a:t>
            </a:r>
          </a:p>
          <a:p>
            <a:pPr marL="971550" lvl="1" indent="-285750"/>
            <a:r>
              <a:rPr lang="en-US" dirty="0" smtClean="0"/>
              <a:t>IAC</a:t>
            </a:r>
          </a:p>
          <a:p>
            <a:pPr marL="971550" lvl="1" indent="-285750"/>
            <a:r>
              <a:rPr lang="en-US" dirty="0" smtClean="0"/>
              <a:t>SAC</a:t>
            </a:r>
          </a:p>
          <a:p>
            <a:pPr marL="971550" lvl="1" indent="-285750"/>
            <a:r>
              <a:rPr lang="en-US" dirty="0" smtClean="0"/>
              <a:t>Others?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Univ</a:t>
            </a:r>
            <a:r>
              <a:rPr lang="en-US" dirty="0"/>
              <a:t> Committees</a:t>
            </a:r>
          </a:p>
          <a:p>
            <a:pPr marL="971550" lvl="1" indent="-285750"/>
            <a:r>
              <a:rPr lang="en-US" dirty="0"/>
              <a:t>Senate</a:t>
            </a:r>
          </a:p>
          <a:p>
            <a:pPr marL="971550" lvl="1" indent="-285750"/>
            <a:r>
              <a:rPr lang="en-US" dirty="0"/>
              <a:t>Education Policy</a:t>
            </a:r>
          </a:p>
          <a:p>
            <a:pPr marL="971550" lvl="1" indent="-285750"/>
            <a:r>
              <a:rPr lang="en-US" dirty="0"/>
              <a:t>Faculty Policy</a:t>
            </a:r>
          </a:p>
          <a:p>
            <a:pPr marL="971550" lvl="1" indent="-285750"/>
            <a:r>
              <a:rPr lang="en-US" dirty="0"/>
              <a:t>Others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75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Spring 2023 schedule: send me your preferences.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3067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CS programs : BXG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en-US" dirty="0" smtClean="0"/>
              <a:t>Catalog Program Description</a:t>
            </a:r>
          </a:p>
          <a:p>
            <a:pPr marL="971550" lvl="1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ecatalog.calstatela.edu/preview_program.php?catoid=71&amp;poid=32081&amp;hl=computer+science&amp;returnto=search</a:t>
            </a:r>
            <a:endParaRPr lang="en-US" dirty="0" smtClean="0"/>
          </a:p>
          <a:p>
            <a:pPr marL="971550" lvl="1"/>
            <a:endParaRPr lang="en-US" dirty="0" smtClean="0"/>
          </a:p>
          <a:p>
            <a:pPr marL="971550"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1249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BSCS/MSCS vs BXG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9</a:t>
            </a:fld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302707" y="1415441"/>
            <a:ext cx="2964628" cy="290356"/>
          </a:xfrm>
          <a:prstGeom prst="rect">
            <a:avLst/>
          </a:prstGeom>
          <a:solidFill>
            <a:srgbClr val="FCC90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BSCS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180580" y="1404582"/>
            <a:ext cx="1829820" cy="290356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MSCS (30 units)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216712" y="1271936"/>
            <a:ext cx="9292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BS Degree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10400" y="1404582"/>
            <a:ext cx="9853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M</a:t>
            </a:r>
            <a:r>
              <a:rPr lang="en-US" sz="1400" dirty="0" smtClean="0">
                <a:solidFill>
                  <a:srgbClr val="FF0000"/>
                </a:solidFill>
              </a:rPr>
              <a:t>S Degree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22" name="Straight Arrow Connector 21"/>
          <p:cNvCxnSpPr>
            <a:stCxn id="14" idx="3"/>
            <a:endCxn id="15" idx="1"/>
          </p:cNvCxnSpPr>
          <p:nvPr/>
        </p:nvCxnSpPr>
        <p:spPr>
          <a:xfrm flipV="1">
            <a:off x="4267335" y="1549760"/>
            <a:ext cx="913245" cy="108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1302707" y="2776535"/>
            <a:ext cx="2964628" cy="278621"/>
          </a:xfrm>
          <a:prstGeom prst="rect">
            <a:avLst/>
          </a:prstGeom>
          <a:solidFill>
            <a:srgbClr val="FCC90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BSCS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785136" y="3055156"/>
            <a:ext cx="1784391" cy="278621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MSCS (30 units)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569527" y="2775392"/>
            <a:ext cx="16994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Receive both BS </a:t>
            </a:r>
            <a:r>
              <a:rPr lang="en-US" sz="1400" dirty="0">
                <a:solidFill>
                  <a:srgbClr val="FF0000"/>
                </a:solidFill>
              </a:rPr>
              <a:t>Degree &amp; MS </a:t>
            </a:r>
            <a:r>
              <a:rPr lang="en-US" sz="1400" dirty="0" smtClean="0">
                <a:solidFill>
                  <a:srgbClr val="FF0000"/>
                </a:solidFill>
              </a:rPr>
              <a:t>Degrees at the same time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sp>
        <p:nvSpPr>
          <p:cNvPr id="30" name="Rectangle 29"/>
          <p:cNvSpPr/>
          <p:nvPr/>
        </p:nvSpPr>
        <p:spPr>
          <a:xfrm>
            <a:off x="3785136" y="2532812"/>
            <a:ext cx="1784391" cy="1044688"/>
          </a:xfrm>
          <a:prstGeom prst="rect">
            <a:avLst/>
          </a:prstGeom>
          <a:noFill/>
          <a:ln w="76200"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36408" y="1044288"/>
            <a:ext cx="1180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Traditional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36407" y="2348146"/>
            <a:ext cx="1412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BXG</a:t>
            </a:r>
            <a:r>
              <a:rPr lang="en-US" dirty="0" smtClean="0"/>
              <a:t> Program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3554883" y="3718696"/>
            <a:ext cx="25406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chemeClr val="tx2"/>
                </a:solidFill>
              </a:rPr>
              <a:t>Overlap BSCS and MSCS periods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u="sng" dirty="0" smtClean="0">
                <a:solidFill>
                  <a:schemeClr val="tx2"/>
                </a:solidFill>
              </a:rPr>
              <a:t>Maximum </a:t>
            </a:r>
            <a:r>
              <a:rPr lang="en-US" sz="1200" b="1" u="sng" dirty="0">
                <a:solidFill>
                  <a:schemeClr val="tx2"/>
                </a:solidFill>
              </a:rPr>
              <a:t>of 9 shared </a:t>
            </a:r>
            <a:r>
              <a:rPr lang="en-US" sz="1200" b="1" u="sng" dirty="0">
                <a:solidFill>
                  <a:srgbClr val="FF0000"/>
                </a:solidFill>
              </a:rPr>
              <a:t>elective</a:t>
            </a:r>
            <a:r>
              <a:rPr lang="en-US" sz="1200" b="1" u="sng" dirty="0">
                <a:solidFill>
                  <a:schemeClr val="tx2"/>
                </a:solidFill>
              </a:rPr>
              <a:t> units</a:t>
            </a:r>
            <a:r>
              <a:rPr lang="en-US" sz="1200" b="1" dirty="0">
                <a:solidFill>
                  <a:schemeClr val="tx2"/>
                </a:solidFill>
              </a:rPr>
              <a:t> between BS and MS programs.</a:t>
            </a:r>
          </a:p>
        </p:txBody>
      </p:sp>
    </p:spTree>
    <p:extLst>
      <p:ext uri="{BB962C8B-B14F-4D97-AF65-F5344CB8AC3E}">
        <p14:creationId xmlns:p14="http://schemas.microsoft.com/office/powerpoint/2010/main" val="199034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30075</TotalTime>
  <Words>628</Words>
  <Application>Microsoft Office PowerPoint</Application>
  <PresentationFormat>On-screen Show (16:9)</PresentationFormat>
  <Paragraphs>111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Courier New</vt:lpstr>
      <vt:lpstr>Office Theme</vt:lpstr>
      <vt:lpstr>Department Meeting</vt:lpstr>
      <vt:lpstr>Agenda</vt:lpstr>
      <vt:lpstr>Important Calendars and Dates</vt:lpstr>
      <vt:lpstr>Upcoming Meetings and Events</vt:lpstr>
      <vt:lpstr>Upcoming Meetings and Events</vt:lpstr>
      <vt:lpstr>Liaison Reports</vt:lpstr>
      <vt:lpstr>Reminders</vt:lpstr>
      <vt:lpstr>Overview of CS programs : BXG</vt:lpstr>
      <vt:lpstr>BSCS/MSCS vs BXG</vt:lpstr>
      <vt:lpstr>BXG: Benefits</vt:lpstr>
      <vt:lpstr>BXG: Application Eligibility</vt:lpstr>
      <vt:lpstr>BXG: Be reminded</vt:lpstr>
      <vt:lpstr>Overview of CS programs : BSCS</vt:lpstr>
      <vt:lpstr>Overview of CS programs : MSCS</vt:lpstr>
      <vt:lpstr>Have Successful Fall 2022 semester!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Kang, EunYoung</cp:lastModifiedBy>
  <cp:revision>1301</cp:revision>
  <dcterms:created xsi:type="dcterms:W3CDTF">2020-04-22T18:12:43Z</dcterms:created>
  <dcterms:modified xsi:type="dcterms:W3CDTF">2022-09-21T15:56:43Z</dcterms:modified>
</cp:coreProperties>
</file>