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617" r:id="rId2"/>
    <p:sldId id="295" r:id="rId3"/>
    <p:sldId id="634" r:id="rId4"/>
    <p:sldId id="635" r:id="rId5"/>
    <p:sldId id="543" r:id="rId6"/>
    <p:sldId id="544" r:id="rId7"/>
    <p:sldId id="514" r:id="rId8"/>
    <p:sldId id="515" r:id="rId9"/>
    <p:sldId id="516" r:id="rId10"/>
    <p:sldId id="518" r:id="rId11"/>
    <p:sldId id="529" r:id="rId12"/>
    <p:sldId id="643" r:id="rId13"/>
    <p:sldId id="527" r:id="rId14"/>
    <p:sldId id="519" r:id="rId15"/>
    <p:sldId id="532" r:id="rId16"/>
    <p:sldId id="533" r:id="rId17"/>
    <p:sldId id="539" r:id="rId18"/>
    <p:sldId id="534" r:id="rId19"/>
    <p:sldId id="545" r:id="rId20"/>
    <p:sldId id="636" r:id="rId21"/>
    <p:sldId id="630" r:id="rId22"/>
    <p:sldId id="631" r:id="rId23"/>
    <p:sldId id="632" r:id="rId24"/>
    <p:sldId id="633" r:id="rId25"/>
    <p:sldId id="629" r:id="rId26"/>
    <p:sldId id="637" r:id="rId27"/>
    <p:sldId id="624" r:id="rId28"/>
    <p:sldId id="638" r:id="rId29"/>
    <p:sldId id="548" r:id="rId30"/>
    <p:sldId id="549" r:id="rId31"/>
    <p:sldId id="550" r:id="rId32"/>
    <p:sldId id="639" r:id="rId33"/>
    <p:sldId id="640" r:id="rId34"/>
    <p:sldId id="641" r:id="rId35"/>
    <p:sldId id="620" r:id="rId36"/>
    <p:sldId id="642" r:id="rId37"/>
    <p:sldId id="537" r:id="rId3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h Cherniss" initials="MC" lastIdx="9" clrIdx="0"/>
  <p:cmAuthor id="2" name="Mara Mintz" initials="MM" lastIdx="6" clrIdx="1">
    <p:extLst>
      <p:ext uri="{19B8F6BF-5375-455C-9EA6-DF929625EA0E}">
        <p15:presenceInfo xmlns:p15="http://schemas.microsoft.com/office/powerpoint/2012/main" userId="25ea2eff5ac3ceb0" providerId="Windows Live"/>
      </p:ext>
    </p:extLst>
  </p:cmAuthor>
  <p:cmAuthor id="3" name="Jonathan Rutchik" initials="JR" lastIdx="1" clrIdx="2"/>
  <p:cmAuthor id="4" name="Pamula, Raj"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CC90A"/>
    <a:srgbClr val="4A4F55"/>
    <a:srgbClr val="272324"/>
    <a:srgbClr val="A58628"/>
    <a:srgbClr val="898989"/>
    <a:srgbClr val="3E5C94"/>
    <a:srgbClr val="3F5B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17" autoAdjust="0"/>
    <p:restoredTop sz="86854" autoAdjust="0"/>
  </p:normalViewPr>
  <p:slideViewPr>
    <p:cSldViewPr snapToGrid="0" snapToObjects="1">
      <p:cViewPr varScale="1">
        <p:scale>
          <a:sx n="75" d="100"/>
          <a:sy n="75" d="100"/>
        </p:scale>
        <p:origin x="300" y="40"/>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2876"/>
    </p:cViewPr>
  </p:sorterViewPr>
  <p:notesViewPr>
    <p:cSldViewPr snapToGrid="0" snapToObjects="1">
      <p:cViewPr varScale="1">
        <p:scale>
          <a:sx n="147" d="100"/>
          <a:sy n="147" d="100"/>
        </p:scale>
        <p:origin x="13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hyperlink" Target="https://ecatalog.calstatela.edu/preview_program.php?catoid=70&amp;poid=31554&amp;hl=%22computer+science%22&amp;returnto=search"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ecatalog.calstatela.edu/preview_program.php?catoid=70&amp;poid=31554&amp;hl=%22computer+science%22&amp;returnto=search"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A5C50B-159B-4012-9DB3-3164270F0D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E90FBBC7-ED05-4688-B17B-6BAA2891E5A7}">
      <dgm:prSet phldrT="[Text]"/>
      <dgm:spPr/>
      <dgm:t>
        <a:bodyPr/>
        <a:lstStyle/>
        <a:p>
          <a:r>
            <a:rPr lang="en-US" altLang="zh-TW" b="1" dirty="0">
              <a:solidFill>
                <a:schemeClr val="bg1"/>
              </a:solidFill>
              <a:ea typeface="PMingLiU" pitchFamily="18" charset="-120"/>
            </a:rPr>
            <a:t>CS Curriculum</a:t>
          </a:r>
        </a:p>
        <a:p>
          <a:r>
            <a:rPr lang="en-US" altLang="zh-TW" b="1" dirty="0">
              <a:solidFill>
                <a:schemeClr val="bg1"/>
              </a:solidFill>
              <a:ea typeface="PMingLiU" pitchFamily="18" charset="-120"/>
              <a:hlinkClick xmlns:r="http://schemas.openxmlformats.org/officeDocument/2006/relationships" r:id="rId1"/>
            </a:rPr>
            <a:t>Curriculum Info</a:t>
          </a:r>
          <a:endParaRPr lang="en-US" dirty="0">
            <a:solidFill>
              <a:schemeClr val="bg1"/>
            </a:solidFill>
          </a:endParaRPr>
        </a:p>
      </dgm:t>
    </dgm:pt>
    <dgm:pt modelId="{3E1413F1-9B66-4963-B40B-D241E318F5BC}" type="parTrans" cxnId="{E5F3B6F7-7D14-43EF-A30D-BE671E08A773}">
      <dgm:prSet/>
      <dgm:spPr/>
      <dgm:t>
        <a:bodyPr/>
        <a:lstStyle/>
        <a:p>
          <a:endParaRPr lang="en-US"/>
        </a:p>
      </dgm:t>
    </dgm:pt>
    <dgm:pt modelId="{5DD4D39F-0452-4FDD-A203-F74286E1BE1A}" type="sibTrans" cxnId="{E5F3B6F7-7D14-43EF-A30D-BE671E08A773}">
      <dgm:prSet/>
      <dgm:spPr/>
      <dgm:t>
        <a:bodyPr/>
        <a:lstStyle/>
        <a:p>
          <a:endParaRPr lang="en-US"/>
        </a:p>
      </dgm:t>
    </dgm:pt>
    <dgm:pt modelId="{CEEEBC47-4535-4C08-AD69-FBAEC561E013}">
      <dgm:prSet phldrT="[Text]"/>
      <dgm:spPr/>
      <dgm:t>
        <a:bodyPr/>
        <a:lstStyle/>
        <a:p>
          <a:r>
            <a:rPr lang="en-US" altLang="zh-TW" b="1" dirty="0">
              <a:solidFill>
                <a:schemeClr val="bg1"/>
              </a:solidFill>
              <a:ea typeface="PMingLiU" pitchFamily="18" charset="-120"/>
            </a:rPr>
            <a:t>General Education</a:t>
          </a:r>
          <a:endParaRPr lang="en-US" dirty="0">
            <a:solidFill>
              <a:schemeClr val="bg1"/>
            </a:solidFill>
          </a:endParaRPr>
        </a:p>
      </dgm:t>
    </dgm:pt>
    <dgm:pt modelId="{15C6FFF3-7560-4E61-85C5-2C95AAF0BBA9}" type="parTrans" cxnId="{FFF59831-7A90-49BF-AE2E-5BA4CD3D6ADC}">
      <dgm:prSet/>
      <dgm:spPr/>
      <dgm:t>
        <a:bodyPr/>
        <a:lstStyle/>
        <a:p>
          <a:endParaRPr lang="en-US"/>
        </a:p>
      </dgm:t>
    </dgm:pt>
    <dgm:pt modelId="{0279E8C9-9FB4-4C27-9A32-3C28C2E97ADD}" type="sibTrans" cxnId="{FFF59831-7A90-49BF-AE2E-5BA4CD3D6ADC}">
      <dgm:prSet/>
      <dgm:spPr/>
      <dgm:t>
        <a:bodyPr/>
        <a:lstStyle/>
        <a:p>
          <a:endParaRPr lang="en-US"/>
        </a:p>
      </dgm:t>
    </dgm:pt>
    <dgm:pt modelId="{F2274F6A-E535-4CA0-BCDA-DDE3E974DF87}">
      <dgm:prSet phldrT="[Text]"/>
      <dgm:spPr/>
      <dgm:t>
        <a:bodyPr/>
        <a:lstStyle/>
        <a:p>
          <a:r>
            <a:rPr lang="en-US" altLang="zh-TW" b="1" dirty="0">
              <a:solidFill>
                <a:schemeClr val="bg1"/>
              </a:solidFill>
              <a:ea typeface="PMingLiU" pitchFamily="18" charset="-120"/>
            </a:rPr>
            <a:t>CS Electives </a:t>
          </a:r>
          <a:endParaRPr lang="en-US" dirty="0">
            <a:solidFill>
              <a:schemeClr val="bg1"/>
            </a:solidFill>
          </a:endParaRPr>
        </a:p>
      </dgm:t>
    </dgm:pt>
    <dgm:pt modelId="{CD96C3A7-EAF6-4F30-9E4A-B57648920058}" type="parTrans" cxnId="{80DA2334-1AF5-4B5D-B33C-CFBD92A993AD}">
      <dgm:prSet/>
      <dgm:spPr/>
      <dgm:t>
        <a:bodyPr/>
        <a:lstStyle/>
        <a:p>
          <a:endParaRPr lang="en-US"/>
        </a:p>
      </dgm:t>
    </dgm:pt>
    <dgm:pt modelId="{162C8E03-B1DA-4BD8-9656-065DDE578D98}" type="sibTrans" cxnId="{80DA2334-1AF5-4B5D-B33C-CFBD92A993AD}">
      <dgm:prSet/>
      <dgm:spPr/>
      <dgm:t>
        <a:bodyPr/>
        <a:lstStyle/>
        <a:p>
          <a:endParaRPr lang="en-US"/>
        </a:p>
      </dgm:t>
    </dgm:pt>
    <dgm:pt modelId="{2B49A9CE-7919-4859-B5EC-5D836ED9502D}">
      <dgm:prSet phldrT="[Text]"/>
      <dgm:spPr>
        <a:solidFill>
          <a:schemeClr val="accent5">
            <a:lumMod val="40000"/>
            <a:lumOff val="60000"/>
          </a:schemeClr>
        </a:solidFill>
      </dgm:spPr>
      <dgm:t>
        <a:bodyPr/>
        <a:lstStyle/>
        <a:p>
          <a:r>
            <a:rPr lang="en-US" i="1" dirty="0">
              <a:solidFill>
                <a:schemeClr val="tx1"/>
              </a:solidFill>
            </a:rPr>
            <a:t>Research</a:t>
          </a:r>
        </a:p>
      </dgm:t>
    </dgm:pt>
    <dgm:pt modelId="{36B59C92-1412-4453-8579-7C0615639A93}" type="parTrans" cxnId="{2AEFB888-A380-4775-AFA0-4EE578EC81FF}">
      <dgm:prSet/>
      <dgm:spPr/>
      <dgm:t>
        <a:bodyPr/>
        <a:lstStyle/>
        <a:p>
          <a:endParaRPr lang="en-US"/>
        </a:p>
      </dgm:t>
    </dgm:pt>
    <dgm:pt modelId="{C85ADCC7-1589-447B-81F7-768FBAE0814F}" type="sibTrans" cxnId="{2AEFB888-A380-4775-AFA0-4EE578EC81FF}">
      <dgm:prSet/>
      <dgm:spPr/>
      <dgm:t>
        <a:bodyPr/>
        <a:lstStyle/>
        <a:p>
          <a:endParaRPr lang="en-US"/>
        </a:p>
      </dgm:t>
    </dgm:pt>
    <dgm:pt modelId="{D2C66D9C-7895-43EE-B9FF-4F79F0A275C1}">
      <dgm:prSet phldrT="[Text]"/>
      <dgm:spPr/>
      <dgm:t>
        <a:bodyPr/>
        <a:lstStyle/>
        <a:p>
          <a:r>
            <a:rPr lang="en-US" altLang="zh-TW" b="1" dirty="0">
              <a:solidFill>
                <a:schemeClr val="bg1"/>
              </a:solidFill>
              <a:ea typeface="PMingLiU" pitchFamily="18" charset="-120"/>
            </a:rPr>
            <a:t>CS Core + Senior Design </a:t>
          </a:r>
          <a:endParaRPr lang="en-US" dirty="0">
            <a:solidFill>
              <a:schemeClr val="bg1"/>
            </a:solidFill>
          </a:endParaRPr>
        </a:p>
      </dgm:t>
    </dgm:pt>
    <dgm:pt modelId="{77FED454-4528-4F0F-AD5D-7437C3D55D35}" type="parTrans" cxnId="{C6976938-A993-4D14-8866-CA68B0023469}">
      <dgm:prSet/>
      <dgm:spPr/>
      <dgm:t>
        <a:bodyPr/>
        <a:lstStyle/>
        <a:p>
          <a:endParaRPr lang="en-US"/>
        </a:p>
      </dgm:t>
    </dgm:pt>
    <dgm:pt modelId="{1698855D-50FE-4694-8EA3-F21F831BCB8C}" type="sibTrans" cxnId="{C6976938-A993-4D14-8866-CA68B0023469}">
      <dgm:prSet/>
      <dgm:spPr/>
      <dgm:t>
        <a:bodyPr/>
        <a:lstStyle/>
        <a:p>
          <a:endParaRPr lang="en-US"/>
        </a:p>
      </dgm:t>
    </dgm:pt>
    <dgm:pt modelId="{E43697D0-ADDD-4CD5-BF22-788E974FB8CB}" type="pres">
      <dgm:prSet presAssocID="{F6A5C50B-159B-4012-9DB3-3164270F0D20}" presName="cycle" presStyleCnt="0">
        <dgm:presLayoutVars>
          <dgm:chMax val="1"/>
          <dgm:dir/>
          <dgm:animLvl val="ctr"/>
          <dgm:resizeHandles val="exact"/>
        </dgm:presLayoutVars>
      </dgm:prSet>
      <dgm:spPr/>
      <dgm:t>
        <a:bodyPr/>
        <a:lstStyle/>
        <a:p>
          <a:endParaRPr lang="en-US"/>
        </a:p>
      </dgm:t>
    </dgm:pt>
    <dgm:pt modelId="{3E014C2D-8724-4BEF-A017-CDE436DE89A8}" type="pres">
      <dgm:prSet presAssocID="{E90FBBC7-ED05-4688-B17B-6BAA2891E5A7}" presName="centerShape" presStyleLbl="node0" presStyleIdx="0" presStyleCnt="1"/>
      <dgm:spPr/>
      <dgm:t>
        <a:bodyPr/>
        <a:lstStyle/>
        <a:p>
          <a:endParaRPr lang="en-US"/>
        </a:p>
      </dgm:t>
    </dgm:pt>
    <dgm:pt modelId="{2ED3A89D-9369-4747-91CF-82ACDD7202B8}" type="pres">
      <dgm:prSet presAssocID="{15C6FFF3-7560-4E61-85C5-2C95AAF0BBA9}" presName="Name9" presStyleLbl="parChTrans1D2" presStyleIdx="0" presStyleCnt="4"/>
      <dgm:spPr/>
      <dgm:t>
        <a:bodyPr/>
        <a:lstStyle/>
        <a:p>
          <a:endParaRPr lang="en-US"/>
        </a:p>
      </dgm:t>
    </dgm:pt>
    <dgm:pt modelId="{E15211C0-3F9F-4A52-AFE3-924C075158FE}" type="pres">
      <dgm:prSet presAssocID="{15C6FFF3-7560-4E61-85C5-2C95AAF0BBA9}" presName="connTx" presStyleLbl="parChTrans1D2" presStyleIdx="0" presStyleCnt="4"/>
      <dgm:spPr/>
      <dgm:t>
        <a:bodyPr/>
        <a:lstStyle/>
        <a:p>
          <a:endParaRPr lang="en-US"/>
        </a:p>
      </dgm:t>
    </dgm:pt>
    <dgm:pt modelId="{EF36CD56-C900-48E2-954C-9F57956945C7}" type="pres">
      <dgm:prSet presAssocID="{CEEEBC47-4535-4C08-AD69-FBAEC561E013}" presName="node" presStyleLbl="node1" presStyleIdx="0" presStyleCnt="4">
        <dgm:presLayoutVars>
          <dgm:bulletEnabled val="1"/>
        </dgm:presLayoutVars>
      </dgm:prSet>
      <dgm:spPr/>
      <dgm:t>
        <a:bodyPr/>
        <a:lstStyle/>
        <a:p>
          <a:endParaRPr lang="en-US"/>
        </a:p>
      </dgm:t>
    </dgm:pt>
    <dgm:pt modelId="{425745D3-3F81-4AB2-95F6-F5FE2C1F1811}" type="pres">
      <dgm:prSet presAssocID="{CD96C3A7-EAF6-4F30-9E4A-B57648920058}" presName="Name9" presStyleLbl="parChTrans1D2" presStyleIdx="1" presStyleCnt="4"/>
      <dgm:spPr/>
      <dgm:t>
        <a:bodyPr/>
        <a:lstStyle/>
        <a:p>
          <a:endParaRPr lang="en-US"/>
        </a:p>
      </dgm:t>
    </dgm:pt>
    <dgm:pt modelId="{6D8FC432-8908-43F5-A69A-95E5CDA14A2F}" type="pres">
      <dgm:prSet presAssocID="{CD96C3A7-EAF6-4F30-9E4A-B57648920058}" presName="connTx" presStyleLbl="parChTrans1D2" presStyleIdx="1" presStyleCnt="4"/>
      <dgm:spPr/>
      <dgm:t>
        <a:bodyPr/>
        <a:lstStyle/>
        <a:p>
          <a:endParaRPr lang="en-US"/>
        </a:p>
      </dgm:t>
    </dgm:pt>
    <dgm:pt modelId="{4F129EDF-D12D-4894-BF90-2E84C0E6F193}" type="pres">
      <dgm:prSet presAssocID="{F2274F6A-E535-4CA0-BCDA-DDE3E974DF87}" presName="node" presStyleLbl="node1" presStyleIdx="1" presStyleCnt="4">
        <dgm:presLayoutVars>
          <dgm:bulletEnabled val="1"/>
        </dgm:presLayoutVars>
      </dgm:prSet>
      <dgm:spPr/>
      <dgm:t>
        <a:bodyPr/>
        <a:lstStyle/>
        <a:p>
          <a:endParaRPr lang="en-US"/>
        </a:p>
      </dgm:t>
    </dgm:pt>
    <dgm:pt modelId="{655992B5-2184-4C4F-BA26-C0A1C0784298}" type="pres">
      <dgm:prSet presAssocID="{36B59C92-1412-4453-8579-7C0615639A93}" presName="Name9" presStyleLbl="parChTrans1D2" presStyleIdx="2" presStyleCnt="4"/>
      <dgm:spPr/>
      <dgm:t>
        <a:bodyPr/>
        <a:lstStyle/>
        <a:p>
          <a:endParaRPr lang="en-US"/>
        </a:p>
      </dgm:t>
    </dgm:pt>
    <dgm:pt modelId="{8414C57D-AAE4-44FA-830E-19E9E5442E99}" type="pres">
      <dgm:prSet presAssocID="{36B59C92-1412-4453-8579-7C0615639A93}" presName="connTx" presStyleLbl="parChTrans1D2" presStyleIdx="2" presStyleCnt="4"/>
      <dgm:spPr/>
      <dgm:t>
        <a:bodyPr/>
        <a:lstStyle/>
        <a:p>
          <a:endParaRPr lang="en-US"/>
        </a:p>
      </dgm:t>
    </dgm:pt>
    <dgm:pt modelId="{B5985CC7-B724-4F48-9B87-2BFC52F2BD61}" type="pres">
      <dgm:prSet presAssocID="{2B49A9CE-7919-4859-B5EC-5D836ED9502D}" presName="node" presStyleLbl="node1" presStyleIdx="2" presStyleCnt="4">
        <dgm:presLayoutVars>
          <dgm:bulletEnabled val="1"/>
        </dgm:presLayoutVars>
      </dgm:prSet>
      <dgm:spPr/>
      <dgm:t>
        <a:bodyPr/>
        <a:lstStyle/>
        <a:p>
          <a:endParaRPr lang="en-US"/>
        </a:p>
      </dgm:t>
    </dgm:pt>
    <dgm:pt modelId="{F5058357-E4DE-4020-A6F9-7F43FB6C4E3B}" type="pres">
      <dgm:prSet presAssocID="{77FED454-4528-4F0F-AD5D-7437C3D55D35}" presName="Name9" presStyleLbl="parChTrans1D2" presStyleIdx="3" presStyleCnt="4"/>
      <dgm:spPr/>
      <dgm:t>
        <a:bodyPr/>
        <a:lstStyle/>
        <a:p>
          <a:endParaRPr lang="en-US"/>
        </a:p>
      </dgm:t>
    </dgm:pt>
    <dgm:pt modelId="{C8924BF7-3507-4869-86B4-F373FFA11641}" type="pres">
      <dgm:prSet presAssocID="{77FED454-4528-4F0F-AD5D-7437C3D55D35}" presName="connTx" presStyleLbl="parChTrans1D2" presStyleIdx="3" presStyleCnt="4"/>
      <dgm:spPr/>
      <dgm:t>
        <a:bodyPr/>
        <a:lstStyle/>
        <a:p>
          <a:endParaRPr lang="en-US"/>
        </a:p>
      </dgm:t>
    </dgm:pt>
    <dgm:pt modelId="{6B174DB8-9E2A-49DD-9DD2-C10464BAC1E7}" type="pres">
      <dgm:prSet presAssocID="{D2C66D9C-7895-43EE-B9FF-4F79F0A275C1}" presName="node" presStyleLbl="node1" presStyleIdx="3" presStyleCnt="4">
        <dgm:presLayoutVars>
          <dgm:bulletEnabled val="1"/>
        </dgm:presLayoutVars>
      </dgm:prSet>
      <dgm:spPr/>
      <dgm:t>
        <a:bodyPr/>
        <a:lstStyle/>
        <a:p>
          <a:endParaRPr lang="en-US"/>
        </a:p>
      </dgm:t>
    </dgm:pt>
  </dgm:ptLst>
  <dgm:cxnLst>
    <dgm:cxn modelId="{65621C42-BA8E-4C7A-A8C0-D05FD54FB7D7}" type="presOf" srcId="{CD96C3A7-EAF6-4F30-9E4A-B57648920058}" destId="{6D8FC432-8908-43F5-A69A-95E5CDA14A2F}" srcOrd="1" destOrd="0" presId="urn:microsoft.com/office/officeart/2005/8/layout/radial1"/>
    <dgm:cxn modelId="{1428FE3E-4451-475B-9DE7-D1CD01EF17FE}" type="presOf" srcId="{F6A5C50B-159B-4012-9DB3-3164270F0D20}" destId="{E43697D0-ADDD-4CD5-BF22-788E974FB8CB}" srcOrd="0" destOrd="0" presId="urn:microsoft.com/office/officeart/2005/8/layout/radial1"/>
    <dgm:cxn modelId="{D7E31ACC-15FA-4199-843D-FC7E1A767437}" type="presOf" srcId="{77FED454-4528-4F0F-AD5D-7437C3D55D35}" destId="{F5058357-E4DE-4020-A6F9-7F43FB6C4E3B}" srcOrd="0" destOrd="0" presId="urn:microsoft.com/office/officeart/2005/8/layout/radial1"/>
    <dgm:cxn modelId="{925088DA-0822-46DD-B975-965E9175A5D9}" type="presOf" srcId="{15C6FFF3-7560-4E61-85C5-2C95AAF0BBA9}" destId="{E15211C0-3F9F-4A52-AFE3-924C075158FE}" srcOrd="1" destOrd="0" presId="urn:microsoft.com/office/officeart/2005/8/layout/radial1"/>
    <dgm:cxn modelId="{FFF59831-7A90-49BF-AE2E-5BA4CD3D6ADC}" srcId="{E90FBBC7-ED05-4688-B17B-6BAA2891E5A7}" destId="{CEEEBC47-4535-4C08-AD69-FBAEC561E013}" srcOrd="0" destOrd="0" parTransId="{15C6FFF3-7560-4E61-85C5-2C95AAF0BBA9}" sibTransId="{0279E8C9-9FB4-4C27-9A32-3C28C2E97ADD}"/>
    <dgm:cxn modelId="{24C27842-E27A-444D-8BDF-E697994F41E4}" type="presOf" srcId="{36B59C92-1412-4453-8579-7C0615639A93}" destId="{655992B5-2184-4C4F-BA26-C0A1C0784298}" srcOrd="0" destOrd="0" presId="urn:microsoft.com/office/officeart/2005/8/layout/radial1"/>
    <dgm:cxn modelId="{9DF66EEC-CEF6-48C7-9250-3B999ACF6E92}" type="presOf" srcId="{2B49A9CE-7919-4859-B5EC-5D836ED9502D}" destId="{B5985CC7-B724-4F48-9B87-2BFC52F2BD61}" srcOrd="0" destOrd="0" presId="urn:microsoft.com/office/officeart/2005/8/layout/radial1"/>
    <dgm:cxn modelId="{2C313E70-AE99-4A1C-B87E-D9B4E08BE63E}" type="presOf" srcId="{15C6FFF3-7560-4E61-85C5-2C95AAF0BBA9}" destId="{2ED3A89D-9369-4747-91CF-82ACDD7202B8}" srcOrd="0" destOrd="0" presId="urn:microsoft.com/office/officeart/2005/8/layout/radial1"/>
    <dgm:cxn modelId="{E5F3B6F7-7D14-43EF-A30D-BE671E08A773}" srcId="{F6A5C50B-159B-4012-9DB3-3164270F0D20}" destId="{E90FBBC7-ED05-4688-B17B-6BAA2891E5A7}" srcOrd="0" destOrd="0" parTransId="{3E1413F1-9B66-4963-B40B-D241E318F5BC}" sibTransId="{5DD4D39F-0452-4FDD-A203-F74286E1BE1A}"/>
    <dgm:cxn modelId="{66616F36-8766-487C-BCDB-280F13818B86}" type="presOf" srcId="{F2274F6A-E535-4CA0-BCDA-DDE3E974DF87}" destId="{4F129EDF-D12D-4894-BF90-2E84C0E6F193}" srcOrd="0" destOrd="0" presId="urn:microsoft.com/office/officeart/2005/8/layout/radial1"/>
    <dgm:cxn modelId="{9C2C1340-FCE4-42DD-8216-83135AD17AB5}" type="presOf" srcId="{D2C66D9C-7895-43EE-B9FF-4F79F0A275C1}" destId="{6B174DB8-9E2A-49DD-9DD2-C10464BAC1E7}" srcOrd="0" destOrd="0" presId="urn:microsoft.com/office/officeart/2005/8/layout/radial1"/>
    <dgm:cxn modelId="{C6976938-A993-4D14-8866-CA68B0023469}" srcId="{E90FBBC7-ED05-4688-B17B-6BAA2891E5A7}" destId="{D2C66D9C-7895-43EE-B9FF-4F79F0A275C1}" srcOrd="3" destOrd="0" parTransId="{77FED454-4528-4F0F-AD5D-7437C3D55D35}" sibTransId="{1698855D-50FE-4694-8EA3-F21F831BCB8C}"/>
    <dgm:cxn modelId="{423F137B-0E84-4D7E-BB54-9A8D8C9A9316}" type="presOf" srcId="{E90FBBC7-ED05-4688-B17B-6BAA2891E5A7}" destId="{3E014C2D-8724-4BEF-A017-CDE436DE89A8}" srcOrd="0" destOrd="0" presId="urn:microsoft.com/office/officeart/2005/8/layout/radial1"/>
    <dgm:cxn modelId="{80DA2334-1AF5-4B5D-B33C-CFBD92A993AD}" srcId="{E90FBBC7-ED05-4688-B17B-6BAA2891E5A7}" destId="{F2274F6A-E535-4CA0-BCDA-DDE3E974DF87}" srcOrd="1" destOrd="0" parTransId="{CD96C3A7-EAF6-4F30-9E4A-B57648920058}" sibTransId="{162C8E03-B1DA-4BD8-9656-065DDE578D98}"/>
    <dgm:cxn modelId="{81028838-7ACC-4737-90EE-CD2D65CD0FD6}" type="presOf" srcId="{CEEEBC47-4535-4C08-AD69-FBAEC561E013}" destId="{EF36CD56-C900-48E2-954C-9F57956945C7}" srcOrd="0" destOrd="0" presId="urn:microsoft.com/office/officeart/2005/8/layout/radial1"/>
    <dgm:cxn modelId="{2D959899-CB9F-4C94-9855-4B98713EC043}" type="presOf" srcId="{36B59C92-1412-4453-8579-7C0615639A93}" destId="{8414C57D-AAE4-44FA-830E-19E9E5442E99}" srcOrd="1" destOrd="0" presId="urn:microsoft.com/office/officeart/2005/8/layout/radial1"/>
    <dgm:cxn modelId="{2AEFB888-A380-4775-AFA0-4EE578EC81FF}" srcId="{E90FBBC7-ED05-4688-B17B-6BAA2891E5A7}" destId="{2B49A9CE-7919-4859-B5EC-5D836ED9502D}" srcOrd="2" destOrd="0" parTransId="{36B59C92-1412-4453-8579-7C0615639A93}" sibTransId="{C85ADCC7-1589-447B-81F7-768FBAE0814F}"/>
    <dgm:cxn modelId="{BA4703B0-0EA8-45CE-BAAC-A9C4DA79F241}" type="presOf" srcId="{CD96C3A7-EAF6-4F30-9E4A-B57648920058}" destId="{425745D3-3F81-4AB2-95F6-F5FE2C1F1811}" srcOrd="0" destOrd="0" presId="urn:microsoft.com/office/officeart/2005/8/layout/radial1"/>
    <dgm:cxn modelId="{341804DE-B54F-4B1E-96D5-F048F4E9E15A}" type="presOf" srcId="{77FED454-4528-4F0F-AD5D-7437C3D55D35}" destId="{C8924BF7-3507-4869-86B4-F373FFA11641}" srcOrd="1" destOrd="0" presId="urn:microsoft.com/office/officeart/2005/8/layout/radial1"/>
    <dgm:cxn modelId="{38F13290-CD26-45EC-BAAF-D7963640E279}" type="presParOf" srcId="{E43697D0-ADDD-4CD5-BF22-788E974FB8CB}" destId="{3E014C2D-8724-4BEF-A017-CDE436DE89A8}" srcOrd="0" destOrd="0" presId="urn:microsoft.com/office/officeart/2005/8/layout/radial1"/>
    <dgm:cxn modelId="{37D73BB5-F059-456C-9517-E442BC2B72C2}" type="presParOf" srcId="{E43697D0-ADDD-4CD5-BF22-788E974FB8CB}" destId="{2ED3A89D-9369-4747-91CF-82ACDD7202B8}" srcOrd="1" destOrd="0" presId="urn:microsoft.com/office/officeart/2005/8/layout/radial1"/>
    <dgm:cxn modelId="{3149F5C5-2820-4F63-90A3-85048AC6584B}" type="presParOf" srcId="{2ED3A89D-9369-4747-91CF-82ACDD7202B8}" destId="{E15211C0-3F9F-4A52-AFE3-924C075158FE}" srcOrd="0" destOrd="0" presId="urn:microsoft.com/office/officeart/2005/8/layout/radial1"/>
    <dgm:cxn modelId="{9438E219-B94D-48A2-80FA-3B968EDE5831}" type="presParOf" srcId="{E43697D0-ADDD-4CD5-BF22-788E974FB8CB}" destId="{EF36CD56-C900-48E2-954C-9F57956945C7}" srcOrd="2" destOrd="0" presId="urn:microsoft.com/office/officeart/2005/8/layout/radial1"/>
    <dgm:cxn modelId="{6A6E9BB4-BB01-45D5-8AD2-0860D90BBFF0}" type="presParOf" srcId="{E43697D0-ADDD-4CD5-BF22-788E974FB8CB}" destId="{425745D3-3F81-4AB2-95F6-F5FE2C1F1811}" srcOrd="3" destOrd="0" presId="urn:microsoft.com/office/officeart/2005/8/layout/radial1"/>
    <dgm:cxn modelId="{A57601ED-E360-42AA-99C6-82CD632ADA82}" type="presParOf" srcId="{425745D3-3F81-4AB2-95F6-F5FE2C1F1811}" destId="{6D8FC432-8908-43F5-A69A-95E5CDA14A2F}" srcOrd="0" destOrd="0" presId="urn:microsoft.com/office/officeart/2005/8/layout/radial1"/>
    <dgm:cxn modelId="{FB1B1718-FE2E-4EEE-9D76-FB13FB5B0CFA}" type="presParOf" srcId="{E43697D0-ADDD-4CD5-BF22-788E974FB8CB}" destId="{4F129EDF-D12D-4894-BF90-2E84C0E6F193}" srcOrd="4" destOrd="0" presId="urn:microsoft.com/office/officeart/2005/8/layout/radial1"/>
    <dgm:cxn modelId="{69A2029D-58EC-48CE-8456-C69072175FBA}" type="presParOf" srcId="{E43697D0-ADDD-4CD5-BF22-788E974FB8CB}" destId="{655992B5-2184-4C4F-BA26-C0A1C0784298}" srcOrd="5" destOrd="0" presId="urn:microsoft.com/office/officeart/2005/8/layout/radial1"/>
    <dgm:cxn modelId="{1855B475-F2B2-4F77-A54C-4D0BFFC9569B}" type="presParOf" srcId="{655992B5-2184-4C4F-BA26-C0A1C0784298}" destId="{8414C57D-AAE4-44FA-830E-19E9E5442E99}" srcOrd="0" destOrd="0" presId="urn:microsoft.com/office/officeart/2005/8/layout/radial1"/>
    <dgm:cxn modelId="{A658681B-32B4-4AAF-B245-C958C9ACD40B}" type="presParOf" srcId="{E43697D0-ADDD-4CD5-BF22-788E974FB8CB}" destId="{B5985CC7-B724-4F48-9B87-2BFC52F2BD61}" srcOrd="6" destOrd="0" presId="urn:microsoft.com/office/officeart/2005/8/layout/radial1"/>
    <dgm:cxn modelId="{0EE3EEFB-2CFA-4579-97EE-74FE6B3C0092}" type="presParOf" srcId="{E43697D0-ADDD-4CD5-BF22-788E974FB8CB}" destId="{F5058357-E4DE-4020-A6F9-7F43FB6C4E3B}" srcOrd="7" destOrd="0" presId="urn:microsoft.com/office/officeart/2005/8/layout/radial1"/>
    <dgm:cxn modelId="{E174BC42-3309-4C0A-9DAD-1A1239762CD5}" type="presParOf" srcId="{F5058357-E4DE-4020-A6F9-7F43FB6C4E3B}" destId="{C8924BF7-3507-4869-86B4-F373FFA11641}" srcOrd="0" destOrd="0" presId="urn:microsoft.com/office/officeart/2005/8/layout/radial1"/>
    <dgm:cxn modelId="{6182986E-6340-4B28-8BAD-91F7DACFCC08}" type="presParOf" srcId="{E43697D0-ADDD-4CD5-BF22-788E974FB8CB}" destId="{6B174DB8-9E2A-49DD-9DD2-C10464BAC1E7}"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14C2D-8724-4BEF-A017-CDE436DE89A8}">
      <dsp:nvSpPr>
        <dsp:cNvPr id="0" name=""/>
        <dsp:cNvSpPr/>
      </dsp:nvSpPr>
      <dsp:spPr>
        <a:xfrm>
          <a:off x="2103443" y="1228797"/>
          <a:ext cx="933963" cy="9339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altLang="zh-TW" sz="1000" b="1" kern="1200" dirty="0">
              <a:solidFill>
                <a:schemeClr val="bg1"/>
              </a:solidFill>
              <a:ea typeface="PMingLiU" pitchFamily="18" charset="-120"/>
            </a:rPr>
            <a:t>CS Curriculum</a:t>
          </a:r>
        </a:p>
        <a:p>
          <a:pPr lvl="0" algn="ctr" defTabSz="444500">
            <a:lnSpc>
              <a:spcPct val="90000"/>
            </a:lnSpc>
            <a:spcBef>
              <a:spcPct val="0"/>
            </a:spcBef>
            <a:spcAft>
              <a:spcPct val="35000"/>
            </a:spcAft>
          </a:pPr>
          <a:r>
            <a:rPr lang="en-US" altLang="zh-TW" sz="1000" b="1" kern="1200" dirty="0">
              <a:solidFill>
                <a:schemeClr val="bg1"/>
              </a:solidFill>
              <a:ea typeface="PMingLiU" pitchFamily="18" charset="-120"/>
              <a:hlinkClick xmlns:r="http://schemas.openxmlformats.org/officeDocument/2006/relationships" r:id="rId1"/>
            </a:rPr>
            <a:t>Curriculum Info</a:t>
          </a:r>
          <a:endParaRPr lang="en-US" sz="1000" kern="1200" dirty="0">
            <a:solidFill>
              <a:schemeClr val="bg1"/>
            </a:solidFill>
          </a:endParaRPr>
        </a:p>
      </dsp:txBody>
      <dsp:txXfrm>
        <a:off x="2240219" y="1365573"/>
        <a:ext cx="660411" cy="660411"/>
      </dsp:txXfrm>
    </dsp:sp>
    <dsp:sp modelId="{2ED3A89D-9369-4747-91CF-82ACDD7202B8}">
      <dsp:nvSpPr>
        <dsp:cNvPr id="0" name=""/>
        <dsp:cNvSpPr/>
      </dsp:nvSpPr>
      <dsp:spPr>
        <a:xfrm rot="16200000">
          <a:off x="2429518" y="1071539"/>
          <a:ext cx="281813" cy="32701"/>
        </a:xfrm>
        <a:custGeom>
          <a:avLst/>
          <a:gdLst/>
          <a:ahLst/>
          <a:cxnLst/>
          <a:rect l="0" t="0" r="0" b="0"/>
          <a:pathLst>
            <a:path>
              <a:moveTo>
                <a:pt x="0" y="16350"/>
              </a:moveTo>
              <a:lnTo>
                <a:pt x="281813" y="163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3379" y="1080844"/>
        <a:ext cx="14090" cy="14090"/>
      </dsp:txXfrm>
    </dsp:sp>
    <dsp:sp modelId="{EF36CD56-C900-48E2-954C-9F57956945C7}">
      <dsp:nvSpPr>
        <dsp:cNvPr id="0" name=""/>
        <dsp:cNvSpPr/>
      </dsp:nvSpPr>
      <dsp:spPr>
        <a:xfrm>
          <a:off x="2103443" y="13019"/>
          <a:ext cx="933963" cy="9339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TW" sz="1200" b="1" kern="1200" dirty="0">
              <a:solidFill>
                <a:schemeClr val="bg1"/>
              </a:solidFill>
              <a:ea typeface="PMingLiU" pitchFamily="18" charset="-120"/>
            </a:rPr>
            <a:t>General Education</a:t>
          </a:r>
          <a:endParaRPr lang="en-US" sz="1200" kern="1200" dirty="0">
            <a:solidFill>
              <a:schemeClr val="bg1"/>
            </a:solidFill>
          </a:endParaRPr>
        </a:p>
      </dsp:txBody>
      <dsp:txXfrm>
        <a:off x="2240219" y="149795"/>
        <a:ext cx="660411" cy="660411"/>
      </dsp:txXfrm>
    </dsp:sp>
    <dsp:sp modelId="{425745D3-3F81-4AB2-95F6-F5FE2C1F1811}">
      <dsp:nvSpPr>
        <dsp:cNvPr id="0" name=""/>
        <dsp:cNvSpPr/>
      </dsp:nvSpPr>
      <dsp:spPr>
        <a:xfrm>
          <a:off x="3037406" y="1679428"/>
          <a:ext cx="281813" cy="32701"/>
        </a:xfrm>
        <a:custGeom>
          <a:avLst/>
          <a:gdLst/>
          <a:ahLst/>
          <a:cxnLst/>
          <a:rect l="0" t="0" r="0" b="0"/>
          <a:pathLst>
            <a:path>
              <a:moveTo>
                <a:pt x="0" y="16350"/>
              </a:moveTo>
              <a:lnTo>
                <a:pt x="281813" y="163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71268" y="1688733"/>
        <a:ext cx="14090" cy="14090"/>
      </dsp:txXfrm>
    </dsp:sp>
    <dsp:sp modelId="{4F129EDF-D12D-4894-BF90-2E84C0E6F193}">
      <dsp:nvSpPr>
        <dsp:cNvPr id="0" name=""/>
        <dsp:cNvSpPr/>
      </dsp:nvSpPr>
      <dsp:spPr>
        <a:xfrm>
          <a:off x="3319220" y="1228797"/>
          <a:ext cx="933963" cy="9339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TW" sz="1200" b="1" kern="1200" dirty="0">
              <a:solidFill>
                <a:schemeClr val="bg1"/>
              </a:solidFill>
              <a:ea typeface="PMingLiU" pitchFamily="18" charset="-120"/>
            </a:rPr>
            <a:t>CS Electives </a:t>
          </a:r>
          <a:endParaRPr lang="en-US" sz="1200" kern="1200" dirty="0">
            <a:solidFill>
              <a:schemeClr val="bg1"/>
            </a:solidFill>
          </a:endParaRPr>
        </a:p>
      </dsp:txBody>
      <dsp:txXfrm>
        <a:off x="3455996" y="1365573"/>
        <a:ext cx="660411" cy="660411"/>
      </dsp:txXfrm>
    </dsp:sp>
    <dsp:sp modelId="{655992B5-2184-4C4F-BA26-C0A1C0784298}">
      <dsp:nvSpPr>
        <dsp:cNvPr id="0" name=""/>
        <dsp:cNvSpPr/>
      </dsp:nvSpPr>
      <dsp:spPr>
        <a:xfrm rot="5400000">
          <a:off x="2429518" y="2287316"/>
          <a:ext cx="281813" cy="32701"/>
        </a:xfrm>
        <a:custGeom>
          <a:avLst/>
          <a:gdLst/>
          <a:ahLst/>
          <a:cxnLst/>
          <a:rect l="0" t="0" r="0" b="0"/>
          <a:pathLst>
            <a:path>
              <a:moveTo>
                <a:pt x="0" y="16350"/>
              </a:moveTo>
              <a:lnTo>
                <a:pt x="281813" y="163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3379" y="2296622"/>
        <a:ext cx="14090" cy="14090"/>
      </dsp:txXfrm>
    </dsp:sp>
    <dsp:sp modelId="{B5985CC7-B724-4F48-9B87-2BFC52F2BD61}">
      <dsp:nvSpPr>
        <dsp:cNvPr id="0" name=""/>
        <dsp:cNvSpPr/>
      </dsp:nvSpPr>
      <dsp:spPr>
        <a:xfrm>
          <a:off x="2103443" y="2444574"/>
          <a:ext cx="933963" cy="933963"/>
        </a:xfrm>
        <a:prstGeom prst="ellips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i="1" kern="1200" dirty="0">
              <a:solidFill>
                <a:schemeClr val="tx1"/>
              </a:solidFill>
            </a:rPr>
            <a:t>Research</a:t>
          </a:r>
        </a:p>
      </dsp:txBody>
      <dsp:txXfrm>
        <a:off x="2240219" y="2581350"/>
        <a:ext cx="660411" cy="660411"/>
      </dsp:txXfrm>
    </dsp:sp>
    <dsp:sp modelId="{F5058357-E4DE-4020-A6F9-7F43FB6C4E3B}">
      <dsp:nvSpPr>
        <dsp:cNvPr id="0" name=""/>
        <dsp:cNvSpPr/>
      </dsp:nvSpPr>
      <dsp:spPr>
        <a:xfrm rot="10800000">
          <a:off x="1821629" y="1679428"/>
          <a:ext cx="281813" cy="32701"/>
        </a:xfrm>
        <a:custGeom>
          <a:avLst/>
          <a:gdLst/>
          <a:ahLst/>
          <a:cxnLst/>
          <a:rect l="0" t="0" r="0" b="0"/>
          <a:pathLst>
            <a:path>
              <a:moveTo>
                <a:pt x="0" y="16350"/>
              </a:moveTo>
              <a:lnTo>
                <a:pt x="281813" y="163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955490" y="1688733"/>
        <a:ext cx="14090" cy="14090"/>
      </dsp:txXfrm>
    </dsp:sp>
    <dsp:sp modelId="{6B174DB8-9E2A-49DD-9DD2-C10464BAC1E7}">
      <dsp:nvSpPr>
        <dsp:cNvPr id="0" name=""/>
        <dsp:cNvSpPr/>
      </dsp:nvSpPr>
      <dsp:spPr>
        <a:xfrm>
          <a:off x="887665" y="1228797"/>
          <a:ext cx="933963" cy="9339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zh-TW" sz="1200" b="1" kern="1200" dirty="0">
              <a:solidFill>
                <a:schemeClr val="bg1"/>
              </a:solidFill>
              <a:ea typeface="PMingLiU" pitchFamily="18" charset="-120"/>
            </a:rPr>
            <a:t>CS Core + Senior Design </a:t>
          </a:r>
          <a:endParaRPr lang="en-US" sz="1200" kern="1200" dirty="0">
            <a:solidFill>
              <a:schemeClr val="bg1"/>
            </a:solidFill>
          </a:endParaRPr>
        </a:p>
      </dsp:txBody>
      <dsp:txXfrm>
        <a:off x="1024441" y="1365573"/>
        <a:ext cx="660411" cy="66041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CECE4-DAC3-184B-ACA5-FE13628ADDE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E505-AACC-A441-A0A2-862C839087B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C07F553-0B52-9542-A9FE-C4F2764AF8D6}" type="datetimeFigureOut">
              <a:rPr lang="en-US" smtClean="0"/>
              <a:t>11/4/2021</a:t>
            </a:fld>
            <a:endParaRPr lang="en-US"/>
          </a:p>
        </p:txBody>
      </p:sp>
      <p:sp>
        <p:nvSpPr>
          <p:cNvPr id="4" name="Footer Placeholder 3">
            <a:extLst>
              <a:ext uri="{FF2B5EF4-FFF2-40B4-BE49-F238E27FC236}">
                <a16:creationId xmlns:a16="http://schemas.microsoft.com/office/drawing/2014/main" id="{AE4C9671-94C8-3642-890C-0ACE75469B9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B7DE89-E275-1E4D-940A-CDC79AFEA87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A2F86C5-3458-7741-98E4-0944E36345AA}" type="slidenum">
              <a:rPr lang="en-US" smtClean="0"/>
              <a:t>‹#›</a:t>
            </a:fld>
            <a:endParaRPr lang="en-US"/>
          </a:p>
        </p:txBody>
      </p:sp>
    </p:spTree>
    <p:extLst>
      <p:ext uri="{BB962C8B-B14F-4D97-AF65-F5344CB8AC3E}">
        <p14:creationId xmlns:p14="http://schemas.microsoft.com/office/powerpoint/2010/main" val="362181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C307840-2B3D-544B-89F3-FB0965DC6458}" type="datetimeFigureOut">
              <a:rPr lang="en-US" smtClean="0"/>
              <a:t>11/4/2021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FFD51F-2C2B-9E40-86B6-19E5372E5CE4}" type="slidenum">
              <a:rPr lang="en-US" smtClean="0"/>
              <a:t>‹#›</a:t>
            </a:fld>
            <a:endParaRPr lang="en-US"/>
          </a:p>
        </p:txBody>
      </p:sp>
    </p:spTree>
    <p:extLst>
      <p:ext uri="{BB962C8B-B14F-4D97-AF65-F5344CB8AC3E}">
        <p14:creationId xmlns:p14="http://schemas.microsoft.com/office/powerpoint/2010/main" val="4053621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alstatela.edu/research/data-scienc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sns.cysun.org/department/cs/survey/response/edit?surveyId=788541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a:t>
            </a:fld>
            <a:endParaRPr lang="en-US"/>
          </a:p>
        </p:txBody>
      </p:sp>
    </p:spTree>
    <p:extLst>
      <p:ext uri="{BB962C8B-B14F-4D97-AF65-F5344CB8AC3E}">
        <p14:creationId xmlns:p14="http://schemas.microsoft.com/office/powerpoint/2010/main" val="376276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10</a:t>
            </a:fld>
            <a:endParaRPr lang="en-US"/>
          </a:p>
        </p:txBody>
      </p:sp>
    </p:spTree>
    <p:extLst>
      <p:ext uri="{BB962C8B-B14F-4D97-AF65-F5344CB8AC3E}">
        <p14:creationId xmlns:p14="http://schemas.microsoft.com/office/powerpoint/2010/main" val="385042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11</a:t>
            </a:fld>
            <a:endParaRPr lang="en-US"/>
          </a:p>
        </p:txBody>
      </p:sp>
    </p:spTree>
    <p:extLst>
      <p:ext uri="{BB962C8B-B14F-4D97-AF65-F5344CB8AC3E}">
        <p14:creationId xmlns:p14="http://schemas.microsoft.com/office/powerpoint/2010/main" val="298961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13</a:t>
            </a:fld>
            <a:endParaRPr lang="en-US"/>
          </a:p>
        </p:txBody>
      </p:sp>
    </p:spTree>
    <p:extLst>
      <p:ext uri="{BB962C8B-B14F-4D97-AF65-F5344CB8AC3E}">
        <p14:creationId xmlns:p14="http://schemas.microsoft.com/office/powerpoint/2010/main" val="310499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14</a:t>
            </a:fld>
            <a:endParaRPr lang="en-US"/>
          </a:p>
        </p:txBody>
      </p:sp>
    </p:spTree>
    <p:extLst>
      <p:ext uri="{BB962C8B-B14F-4D97-AF65-F5344CB8AC3E}">
        <p14:creationId xmlns:p14="http://schemas.microsoft.com/office/powerpoint/2010/main" val="120186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Behzad</a:t>
            </a:r>
          </a:p>
        </p:txBody>
      </p:sp>
      <p:sp>
        <p:nvSpPr>
          <p:cNvPr id="4" name="Slide Number Placeholder 3"/>
          <p:cNvSpPr>
            <a:spLocks noGrp="1"/>
          </p:cNvSpPr>
          <p:nvPr>
            <p:ph type="sldNum" sz="quarter" idx="10"/>
          </p:nvPr>
        </p:nvSpPr>
        <p:spPr/>
        <p:txBody>
          <a:bodyPr/>
          <a:lstStyle/>
          <a:p>
            <a:fld id="{7FFFD51F-2C2B-9E40-86B6-19E5372E5CE4}" type="slidenum">
              <a:rPr lang="en-US" smtClean="0"/>
              <a:t>15</a:t>
            </a:fld>
            <a:endParaRPr lang="en-US"/>
          </a:p>
        </p:txBody>
      </p:sp>
    </p:spTree>
    <p:extLst>
      <p:ext uri="{BB962C8B-B14F-4D97-AF65-F5344CB8AC3E}">
        <p14:creationId xmlns:p14="http://schemas.microsoft.com/office/powerpoint/2010/main" val="322199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Behzad</a:t>
            </a:r>
          </a:p>
        </p:txBody>
      </p:sp>
      <p:sp>
        <p:nvSpPr>
          <p:cNvPr id="4" name="Slide Number Placeholder 3"/>
          <p:cNvSpPr>
            <a:spLocks noGrp="1"/>
          </p:cNvSpPr>
          <p:nvPr>
            <p:ph type="sldNum" sz="quarter" idx="10"/>
          </p:nvPr>
        </p:nvSpPr>
        <p:spPr/>
        <p:txBody>
          <a:bodyPr/>
          <a:lstStyle/>
          <a:p>
            <a:fld id="{7FFFD51F-2C2B-9E40-86B6-19E5372E5CE4}" type="slidenum">
              <a:rPr lang="en-US" smtClean="0"/>
              <a:t>16</a:t>
            </a:fld>
            <a:endParaRPr lang="en-US"/>
          </a:p>
        </p:txBody>
      </p:sp>
    </p:spTree>
    <p:extLst>
      <p:ext uri="{BB962C8B-B14F-4D97-AF65-F5344CB8AC3E}">
        <p14:creationId xmlns:p14="http://schemas.microsoft.com/office/powerpoint/2010/main" val="3317400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Behzad</a:t>
            </a:r>
          </a:p>
        </p:txBody>
      </p:sp>
      <p:sp>
        <p:nvSpPr>
          <p:cNvPr id="4" name="Slide Number Placeholder 3"/>
          <p:cNvSpPr>
            <a:spLocks noGrp="1"/>
          </p:cNvSpPr>
          <p:nvPr>
            <p:ph type="sldNum" sz="quarter" idx="5"/>
          </p:nvPr>
        </p:nvSpPr>
        <p:spPr/>
        <p:txBody>
          <a:bodyPr/>
          <a:lstStyle/>
          <a:p>
            <a:fld id="{7FFFD51F-2C2B-9E40-86B6-19E5372E5CE4}" type="slidenum">
              <a:rPr lang="en-US" smtClean="0"/>
              <a:t>17</a:t>
            </a:fld>
            <a:endParaRPr lang="en-US"/>
          </a:p>
        </p:txBody>
      </p:sp>
    </p:spTree>
    <p:extLst>
      <p:ext uri="{BB962C8B-B14F-4D97-AF65-F5344CB8AC3E}">
        <p14:creationId xmlns:p14="http://schemas.microsoft.com/office/powerpoint/2010/main" val="47918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Behzad</a:t>
            </a:r>
          </a:p>
        </p:txBody>
      </p:sp>
      <p:sp>
        <p:nvSpPr>
          <p:cNvPr id="4" name="Slide Number Placeholder 3"/>
          <p:cNvSpPr>
            <a:spLocks noGrp="1"/>
          </p:cNvSpPr>
          <p:nvPr>
            <p:ph type="sldNum" sz="quarter" idx="10"/>
          </p:nvPr>
        </p:nvSpPr>
        <p:spPr/>
        <p:txBody>
          <a:bodyPr/>
          <a:lstStyle/>
          <a:p>
            <a:fld id="{7FFFD51F-2C2B-9E40-86B6-19E5372E5CE4}" type="slidenum">
              <a:rPr lang="en-US" smtClean="0"/>
              <a:t>18</a:t>
            </a:fld>
            <a:endParaRPr lang="en-US"/>
          </a:p>
        </p:txBody>
      </p:sp>
    </p:spTree>
    <p:extLst>
      <p:ext uri="{BB962C8B-B14F-4D97-AF65-F5344CB8AC3E}">
        <p14:creationId xmlns:p14="http://schemas.microsoft.com/office/powerpoint/2010/main" val="299639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Behzad</a:t>
            </a:r>
          </a:p>
        </p:txBody>
      </p:sp>
      <p:sp>
        <p:nvSpPr>
          <p:cNvPr id="4" name="Slide Number Placeholder 3"/>
          <p:cNvSpPr>
            <a:spLocks noGrp="1"/>
          </p:cNvSpPr>
          <p:nvPr>
            <p:ph type="sldNum" sz="quarter" idx="5"/>
          </p:nvPr>
        </p:nvSpPr>
        <p:spPr/>
        <p:txBody>
          <a:bodyPr/>
          <a:lstStyle/>
          <a:p>
            <a:fld id="{7FFFD51F-2C2B-9E40-86B6-19E5372E5CE4}" type="slidenum">
              <a:rPr lang="en-US" smtClean="0"/>
              <a:t>19</a:t>
            </a:fld>
            <a:endParaRPr lang="en-US"/>
          </a:p>
        </p:txBody>
      </p:sp>
    </p:spTree>
    <p:extLst>
      <p:ext uri="{BB962C8B-B14F-4D97-AF65-F5344CB8AC3E}">
        <p14:creationId xmlns:p14="http://schemas.microsoft.com/office/powerpoint/2010/main" val="350694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10"/>
          </p:nvPr>
        </p:nvSpPr>
        <p:spPr/>
        <p:txBody>
          <a:bodyPr/>
          <a:lstStyle/>
          <a:p>
            <a:fld id="{7FFFD51F-2C2B-9E40-86B6-19E5372E5CE4}" type="slidenum">
              <a:rPr lang="en-US" smtClean="0"/>
              <a:t>20</a:t>
            </a:fld>
            <a:endParaRPr lang="en-US"/>
          </a:p>
        </p:txBody>
      </p:sp>
    </p:spTree>
    <p:extLst>
      <p:ext uri="{BB962C8B-B14F-4D97-AF65-F5344CB8AC3E}">
        <p14:creationId xmlns:p14="http://schemas.microsoft.com/office/powerpoint/2010/main" val="119276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a:t>
            </a:r>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2</a:t>
            </a:fld>
            <a:endParaRPr lang="en-US"/>
          </a:p>
        </p:txBody>
      </p:sp>
    </p:spTree>
    <p:extLst>
      <p:ext uri="{BB962C8B-B14F-4D97-AF65-F5344CB8AC3E}">
        <p14:creationId xmlns:p14="http://schemas.microsoft.com/office/powerpoint/2010/main" val="345863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Navid</a:t>
            </a:r>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21</a:t>
            </a:fld>
            <a:endParaRPr lang="en-US"/>
          </a:p>
        </p:txBody>
      </p:sp>
    </p:spTree>
    <p:extLst>
      <p:ext uri="{BB962C8B-B14F-4D97-AF65-F5344CB8AC3E}">
        <p14:creationId xmlns:p14="http://schemas.microsoft.com/office/powerpoint/2010/main" val="33900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Negin</a:t>
            </a:r>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22</a:t>
            </a:fld>
            <a:endParaRPr lang="en-US"/>
          </a:p>
        </p:txBody>
      </p:sp>
    </p:spTree>
    <p:extLst>
      <p:ext uri="{BB962C8B-B14F-4D97-AF65-F5344CB8AC3E}">
        <p14:creationId xmlns:p14="http://schemas.microsoft.com/office/powerpoint/2010/main" val="158106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fld id="{7FFFD51F-2C2B-9E40-86B6-19E5372E5CE4}" type="slidenum">
              <a:rPr lang="en-US" smtClean="0"/>
              <a:t>23</a:t>
            </a:fld>
            <a:endParaRPr lang="en-US"/>
          </a:p>
        </p:txBody>
      </p:sp>
    </p:spTree>
    <p:extLst>
      <p:ext uri="{BB962C8B-B14F-4D97-AF65-F5344CB8AC3E}">
        <p14:creationId xmlns:p14="http://schemas.microsoft.com/office/powerpoint/2010/main" val="311234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www.calstatela.edu/research/data-science</a:t>
            </a:r>
            <a:endParaRPr lang="en-US" sz="1200" dirty="0"/>
          </a:p>
        </p:txBody>
      </p:sp>
      <p:sp>
        <p:nvSpPr>
          <p:cNvPr id="4" name="Slide Number Placeholder 3"/>
          <p:cNvSpPr>
            <a:spLocks noGrp="1"/>
          </p:cNvSpPr>
          <p:nvPr>
            <p:ph type="sldNum" sz="quarter" idx="5"/>
          </p:nvPr>
        </p:nvSpPr>
        <p:spPr/>
        <p:txBody>
          <a:bodyPr/>
          <a:lstStyle/>
          <a:p>
            <a:fld id="{7FFFD51F-2C2B-9E40-86B6-19E5372E5CE4}" type="slidenum">
              <a:rPr lang="en-US" smtClean="0"/>
              <a:t>24</a:t>
            </a:fld>
            <a:endParaRPr lang="en-US"/>
          </a:p>
        </p:txBody>
      </p:sp>
    </p:spTree>
    <p:extLst>
      <p:ext uri="{BB962C8B-B14F-4D97-AF65-F5344CB8AC3E}">
        <p14:creationId xmlns:p14="http://schemas.microsoft.com/office/powerpoint/2010/main" val="3677298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Jiang</a:t>
            </a:r>
          </a:p>
        </p:txBody>
      </p:sp>
      <p:sp>
        <p:nvSpPr>
          <p:cNvPr id="4" name="Slide Number Placeholder 3"/>
          <p:cNvSpPr>
            <a:spLocks noGrp="1"/>
          </p:cNvSpPr>
          <p:nvPr>
            <p:ph type="sldNum" sz="quarter" idx="5"/>
          </p:nvPr>
        </p:nvSpPr>
        <p:spPr/>
        <p:txBody>
          <a:bodyPr/>
          <a:lstStyle/>
          <a:p>
            <a:fld id="{7FFFD51F-2C2B-9E40-86B6-19E5372E5CE4}" type="slidenum">
              <a:rPr lang="en-US" smtClean="0"/>
              <a:t>25</a:t>
            </a:fld>
            <a:endParaRPr lang="en-US"/>
          </a:p>
        </p:txBody>
      </p:sp>
    </p:spTree>
    <p:extLst>
      <p:ext uri="{BB962C8B-B14F-4D97-AF65-F5344CB8AC3E}">
        <p14:creationId xmlns:p14="http://schemas.microsoft.com/office/powerpoint/2010/main" val="3783310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10"/>
          </p:nvPr>
        </p:nvSpPr>
        <p:spPr/>
        <p:txBody>
          <a:bodyPr/>
          <a:lstStyle/>
          <a:p>
            <a:fld id="{7FFFD51F-2C2B-9E40-86B6-19E5372E5CE4}" type="slidenum">
              <a:rPr lang="en-US" smtClean="0"/>
              <a:t>26</a:t>
            </a:fld>
            <a:endParaRPr lang="en-US"/>
          </a:p>
        </p:txBody>
      </p:sp>
    </p:spTree>
    <p:extLst>
      <p:ext uri="{BB962C8B-B14F-4D97-AF65-F5344CB8AC3E}">
        <p14:creationId xmlns:p14="http://schemas.microsoft.com/office/powerpoint/2010/main" val="1836729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a:t>
            </a:r>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27</a:t>
            </a:fld>
            <a:endParaRPr lang="en-US"/>
          </a:p>
        </p:txBody>
      </p:sp>
    </p:spTree>
    <p:extLst>
      <p:ext uri="{BB962C8B-B14F-4D97-AF65-F5344CB8AC3E}">
        <p14:creationId xmlns:p14="http://schemas.microsoft.com/office/powerpoint/2010/main" val="2803570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Intro</a:t>
            </a:r>
          </a:p>
        </p:txBody>
      </p:sp>
      <p:sp>
        <p:nvSpPr>
          <p:cNvPr id="4" name="Slide Number Placeholder 3"/>
          <p:cNvSpPr>
            <a:spLocks noGrp="1"/>
          </p:cNvSpPr>
          <p:nvPr>
            <p:ph type="sldNum" sz="quarter" idx="10"/>
          </p:nvPr>
        </p:nvSpPr>
        <p:spPr/>
        <p:txBody>
          <a:bodyPr/>
          <a:lstStyle/>
          <a:p>
            <a:fld id="{7FFFD51F-2C2B-9E40-86B6-19E5372E5CE4}" type="slidenum">
              <a:rPr lang="en-US" smtClean="0"/>
              <a:t>28</a:t>
            </a:fld>
            <a:endParaRPr lang="en-US"/>
          </a:p>
        </p:txBody>
      </p:sp>
    </p:spTree>
    <p:extLst>
      <p:ext uri="{BB962C8B-B14F-4D97-AF65-F5344CB8AC3E}">
        <p14:creationId xmlns:p14="http://schemas.microsoft.com/office/powerpoint/2010/main" val="4249407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Chengyu</a:t>
            </a:r>
          </a:p>
        </p:txBody>
      </p:sp>
      <p:sp>
        <p:nvSpPr>
          <p:cNvPr id="4" name="Slide Number Placeholder 3"/>
          <p:cNvSpPr>
            <a:spLocks noGrp="1"/>
          </p:cNvSpPr>
          <p:nvPr>
            <p:ph type="sldNum" sz="quarter" idx="5"/>
          </p:nvPr>
        </p:nvSpPr>
        <p:spPr/>
        <p:txBody>
          <a:bodyPr/>
          <a:lstStyle/>
          <a:p>
            <a:fld id="{7FFFD51F-2C2B-9E40-86B6-19E5372E5CE4}" type="slidenum">
              <a:rPr lang="en-US" smtClean="0"/>
              <a:t>29</a:t>
            </a:fld>
            <a:endParaRPr lang="en-US"/>
          </a:p>
        </p:txBody>
      </p:sp>
    </p:spTree>
    <p:extLst>
      <p:ext uri="{BB962C8B-B14F-4D97-AF65-F5344CB8AC3E}">
        <p14:creationId xmlns:p14="http://schemas.microsoft.com/office/powerpoint/2010/main" val="3950387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Chengyu</a:t>
            </a:r>
          </a:p>
        </p:txBody>
      </p:sp>
      <p:sp>
        <p:nvSpPr>
          <p:cNvPr id="4" name="Slide Number Placeholder 3"/>
          <p:cNvSpPr>
            <a:spLocks noGrp="1"/>
          </p:cNvSpPr>
          <p:nvPr>
            <p:ph type="sldNum" sz="quarter" idx="5"/>
          </p:nvPr>
        </p:nvSpPr>
        <p:spPr/>
        <p:txBody>
          <a:bodyPr/>
          <a:lstStyle/>
          <a:p>
            <a:fld id="{7FFFD51F-2C2B-9E40-86B6-19E5372E5CE4}" type="slidenum">
              <a:rPr lang="en-US" smtClean="0"/>
              <a:t>30</a:t>
            </a:fld>
            <a:endParaRPr lang="en-US"/>
          </a:p>
        </p:txBody>
      </p:sp>
    </p:spTree>
    <p:extLst>
      <p:ext uri="{BB962C8B-B14F-4D97-AF65-F5344CB8AC3E}">
        <p14:creationId xmlns:p14="http://schemas.microsoft.com/office/powerpoint/2010/main" val="130658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fld id="{7FFFD51F-2C2B-9E40-86B6-19E5372E5CE4}" type="slidenum">
              <a:rPr lang="en-US" smtClean="0"/>
              <a:t>3</a:t>
            </a:fld>
            <a:endParaRPr lang="en-US"/>
          </a:p>
        </p:txBody>
      </p:sp>
    </p:spTree>
    <p:extLst>
      <p:ext uri="{BB962C8B-B14F-4D97-AF65-F5344CB8AC3E}">
        <p14:creationId xmlns:p14="http://schemas.microsoft.com/office/powerpoint/2010/main" val="1952785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Chengyu</a:t>
            </a:r>
            <a:endParaRPr lang="en-US" altLang="zh-CN"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hlinkClick r:id="rId3"/>
              </a:rPr>
              <a:t>https://csns.cysun.org/department/cs/survey/response/edit?surveyId=7885411</a:t>
            </a:r>
            <a:endParaRPr lang="zh-CN" altLang="en-US" dirty="0"/>
          </a:p>
          <a:p>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31</a:t>
            </a:fld>
            <a:endParaRPr lang="en-US"/>
          </a:p>
        </p:txBody>
      </p:sp>
    </p:spTree>
    <p:extLst>
      <p:ext uri="{BB962C8B-B14F-4D97-AF65-F5344CB8AC3E}">
        <p14:creationId xmlns:p14="http://schemas.microsoft.com/office/powerpoint/2010/main" val="3624679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Feedback about our programs </a:t>
            </a:r>
            <a:r>
              <a:rPr lang="en-US" altLang="en-US" sz="1200" dirty="0"/>
              <a:t>(Guo, J.)</a:t>
            </a:r>
            <a:endParaRPr lang="en-US" sz="1200" dirty="0"/>
          </a:p>
          <a:p>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32</a:t>
            </a:fld>
            <a:endParaRPr lang="en-US"/>
          </a:p>
        </p:txBody>
      </p:sp>
    </p:spTree>
    <p:extLst>
      <p:ext uri="{BB962C8B-B14F-4D97-AF65-F5344CB8AC3E}">
        <p14:creationId xmlns:p14="http://schemas.microsoft.com/office/powerpoint/2010/main" val="1691320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285750">
              <a:spcBef>
                <a:spcPts val="0"/>
              </a:spcBef>
              <a:spcAft>
                <a:spcPts val="600"/>
              </a:spcAft>
            </a:pPr>
            <a:r>
              <a:rPr lang="en-US" sz="1400" dirty="0" err="1"/>
              <a:t>Navid</a:t>
            </a:r>
            <a:endParaRPr lang="en-US" sz="1400" dirty="0"/>
          </a:p>
        </p:txBody>
      </p:sp>
      <p:sp>
        <p:nvSpPr>
          <p:cNvPr id="4" name="Slide Number Placeholder 3"/>
          <p:cNvSpPr>
            <a:spLocks noGrp="1"/>
          </p:cNvSpPr>
          <p:nvPr>
            <p:ph type="sldNum" sz="quarter" idx="5"/>
          </p:nvPr>
        </p:nvSpPr>
        <p:spPr/>
        <p:txBody>
          <a:bodyPr/>
          <a:lstStyle/>
          <a:p>
            <a:fld id="{7FFFD51F-2C2B-9E40-86B6-19E5372E5CE4}" type="slidenum">
              <a:rPr lang="en-US" smtClean="0"/>
              <a:t>33</a:t>
            </a:fld>
            <a:endParaRPr lang="en-US"/>
          </a:p>
        </p:txBody>
      </p:sp>
    </p:spTree>
    <p:extLst>
      <p:ext uri="{BB962C8B-B14F-4D97-AF65-F5344CB8AC3E}">
        <p14:creationId xmlns:p14="http://schemas.microsoft.com/office/powerpoint/2010/main" val="2360857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285750">
              <a:spcBef>
                <a:spcPts val="0"/>
              </a:spcBef>
              <a:spcAft>
                <a:spcPts val="600"/>
              </a:spcAft>
            </a:pPr>
            <a:r>
              <a:rPr lang="en-US" sz="1400" dirty="0" err="1"/>
              <a:t>Amini</a:t>
            </a:r>
            <a:endParaRPr lang="en-US" sz="1400" dirty="0"/>
          </a:p>
        </p:txBody>
      </p:sp>
      <p:sp>
        <p:nvSpPr>
          <p:cNvPr id="4" name="Slide Number Placeholder 3"/>
          <p:cNvSpPr>
            <a:spLocks noGrp="1"/>
          </p:cNvSpPr>
          <p:nvPr>
            <p:ph type="sldNum" sz="quarter" idx="5"/>
          </p:nvPr>
        </p:nvSpPr>
        <p:spPr/>
        <p:txBody>
          <a:bodyPr/>
          <a:lstStyle/>
          <a:p>
            <a:fld id="{7FFFD51F-2C2B-9E40-86B6-19E5372E5CE4}" type="slidenum">
              <a:rPr lang="en-US" smtClean="0"/>
              <a:t>34</a:t>
            </a:fld>
            <a:endParaRPr lang="en-US"/>
          </a:p>
        </p:txBody>
      </p:sp>
    </p:spTree>
    <p:extLst>
      <p:ext uri="{BB962C8B-B14F-4D97-AF65-F5344CB8AC3E}">
        <p14:creationId xmlns:p14="http://schemas.microsoft.com/office/powerpoint/2010/main" val="1180842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Negin</a:t>
            </a:r>
            <a:endParaRPr lang="en-US" dirty="0"/>
          </a:p>
          <a:p>
            <a:endParaRPr lang="en-US" dirty="0"/>
          </a:p>
          <a:p>
            <a:r>
              <a:rPr lang="en-US" dirty="0"/>
              <a:t>Donating: https://</a:t>
            </a:r>
            <a:r>
              <a:rPr lang="en-US" dirty="0" err="1"/>
              <a:t>www.calstatela.edu</a:t>
            </a:r>
            <a:r>
              <a:rPr lang="en-US" dirty="0"/>
              <a:t>/</a:t>
            </a:r>
            <a:r>
              <a:rPr lang="en-US" dirty="0" err="1"/>
              <a:t>ecst</a:t>
            </a:r>
            <a:r>
              <a:rPr lang="en-US" dirty="0"/>
              <a:t>/give-</a:t>
            </a:r>
            <a:r>
              <a:rPr lang="en-US" dirty="0" err="1"/>
              <a:t>ecst</a:t>
            </a:r>
            <a:endParaRPr lang="en-US" dirty="0"/>
          </a:p>
          <a:p>
            <a:r>
              <a:rPr lang="en-US" dirty="0"/>
              <a:t>Senior Design Projects: https://</a:t>
            </a:r>
            <a:r>
              <a:rPr lang="en-US" dirty="0" err="1"/>
              <a:t>csns.cysun.org</a:t>
            </a:r>
            <a:r>
              <a:rPr lang="en-US" dirty="0"/>
              <a:t>/department/cs/</a:t>
            </a:r>
            <a:r>
              <a:rPr lang="en-US" dirty="0" err="1"/>
              <a:t>projects?year</a:t>
            </a:r>
            <a:r>
              <a:rPr lang="en-US" dirty="0"/>
              <a:t>=2022</a:t>
            </a:r>
          </a:p>
          <a:p>
            <a:r>
              <a:rPr lang="en-US" dirty="0"/>
              <a:t>Recruitment: https://</a:t>
            </a:r>
            <a:r>
              <a:rPr lang="en-US" dirty="0" err="1"/>
              <a:t>www.calstatela.edu</a:t>
            </a:r>
            <a:r>
              <a:rPr lang="en-US" dirty="0"/>
              <a:t>/</a:t>
            </a:r>
            <a:r>
              <a:rPr lang="en-US" dirty="0" err="1"/>
              <a:t>ecst</a:t>
            </a:r>
            <a:r>
              <a:rPr lang="en-US" dirty="0"/>
              <a:t>/success/careers-and-development</a:t>
            </a:r>
          </a:p>
          <a:p>
            <a:r>
              <a:rPr lang="en-US" dirty="0"/>
              <a:t>Special Topics: https://</a:t>
            </a:r>
            <a:r>
              <a:rPr lang="en-US" dirty="0" err="1"/>
              <a:t>ecatalog.calstatela.edu</a:t>
            </a:r>
            <a:r>
              <a:rPr lang="en-US" dirty="0"/>
              <a:t>/</a:t>
            </a:r>
            <a:r>
              <a:rPr lang="en-US" dirty="0" err="1"/>
              <a:t>preview_course_nopop.php?catoid</a:t>
            </a:r>
            <a:r>
              <a:rPr lang="en-US" dirty="0"/>
              <a:t>=70&amp;coid=510737</a:t>
            </a:r>
          </a:p>
          <a:p>
            <a:endParaRPr lang="en-US" dirty="0"/>
          </a:p>
          <a:p>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35</a:t>
            </a:fld>
            <a:endParaRPr lang="en-US"/>
          </a:p>
        </p:txBody>
      </p:sp>
    </p:spTree>
    <p:extLst>
      <p:ext uri="{BB962C8B-B14F-4D97-AF65-F5344CB8AC3E}">
        <p14:creationId xmlns:p14="http://schemas.microsoft.com/office/powerpoint/2010/main" val="2048977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285750">
              <a:spcBef>
                <a:spcPts val="0"/>
              </a:spcBef>
              <a:spcAft>
                <a:spcPts val="600"/>
              </a:spcAft>
            </a:pPr>
            <a:r>
              <a:rPr lang="en-US" sz="1400" dirty="0" err="1"/>
              <a:t>Negin</a:t>
            </a:r>
            <a:endParaRPr lang="en-US" sz="1400" dirty="0"/>
          </a:p>
        </p:txBody>
      </p:sp>
      <p:sp>
        <p:nvSpPr>
          <p:cNvPr id="4" name="Slide Number Placeholder 3"/>
          <p:cNvSpPr>
            <a:spLocks noGrp="1"/>
          </p:cNvSpPr>
          <p:nvPr>
            <p:ph type="sldNum" sz="quarter" idx="5"/>
          </p:nvPr>
        </p:nvSpPr>
        <p:spPr/>
        <p:txBody>
          <a:bodyPr/>
          <a:lstStyle/>
          <a:p>
            <a:fld id="{7FFFD51F-2C2B-9E40-86B6-19E5372E5CE4}" type="slidenum">
              <a:rPr lang="en-US" smtClean="0"/>
              <a:t>36</a:t>
            </a:fld>
            <a:endParaRPr lang="en-US"/>
          </a:p>
        </p:txBody>
      </p:sp>
    </p:spTree>
    <p:extLst>
      <p:ext uri="{BB962C8B-B14F-4D97-AF65-F5344CB8AC3E}">
        <p14:creationId xmlns:p14="http://schemas.microsoft.com/office/powerpoint/2010/main" val="547129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fld id="{7FFFD51F-2C2B-9E40-86B6-19E5372E5CE4}" type="slidenum">
              <a:rPr lang="en-US" smtClean="0"/>
              <a:t>37</a:t>
            </a:fld>
            <a:endParaRPr lang="en-US"/>
          </a:p>
        </p:txBody>
      </p:sp>
    </p:spTree>
    <p:extLst>
      <p:ext uri="{BB962C8B-B14F-4D97-AF65-F5344CB8AC3E}">
        <p14:creationId xmlns:p14="http://schemas.microsoft.com/office/powerpoint/2010/main" val="43726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10"/>
          </p:nvPr>
        </p:nvSpPr>
        <p:spPr/>
        <p:txBody>
          <a:bodyPr/>
          <a:lstStyle/>
          <a:p>
            <a:fld id="{7FFFD51F-2C2B-9E40-86B6-19E5372E5CE4}" type="slidenum">
              <a:rPr lang="en-US" smtClean="0"/>
              <a:t>4</a:t>
            </a:fld>
            <a:endParaRPr lang="en-US"/>
          </a:p>
        </p:txBody>
      </p:sp>
    </p:spTree>
    <p:extLst>
      <p:ext uri="{BB962C8B-B14F-4D97-AF65-F5344CB8AC3E}">
        <p14:creationId xmlns:p14="http://schemas.microsoft.com/office/powerpoint/2010/main" val="298757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fld id="{7FFFD51F-2C2B-9E40-86B6-19E5372E5CE4}" type="slidenum">
              <a:rPr lang="en-US" smtClean="0"/>
              <a:t>5</a:t>
            </a:fld>
            <a:endParaRPr lang="en-US"/>
          </a:p>
        </p:txBody>
      </p:sp>
    </p:spTree>
    <p:extLst>
      <p:ext uri="{BB962C8B-B14F-4D97-AF65-F5344CB8AC3E}">
        <p14:creationId xmlns:p14="http://schemas.microsoft.com/office/powerpoint/2010/main" val="219278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fld id="{7FFFD51F-2C2B-9E40-86B6-19E5372E5CE4}" type="slidenum">
              <a:rPr lang="en-US" smtClean="0"/>
              <a:t>6</a:t>
            </a:fld>
            <a:endParaRPr lang="en-US"/>
          </a:p>
        </p:txBody>
      </p:sp>
    </p:spTree>
    <p:extLst>
      <p:ext uri="{BB962C8B-B14F-4D97-AF65-F5344CB8AC3E}">
        <p14:creationId xmlns:p14="http://schemas.microsoft.com/office/powerpoint/2010/main" val="2263351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7</a:t>
            </a:fld>
            <a:endParaRPr lang="en-US"/>
          </a:p>
        </p:txBody>
      </p:sp>
    </p:spTree>
    <p:extLst>
      <p:ext uri="{BB962C8B-B14F-4D97-AF65-F5344CB8AC3E}">
        <p14:creationId xmlns:p14="http://schemas.microsoft.com/office/powerpoint/2010/main" val="103015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8</a:t>
            </a:fld>
            <a:endParaRPr lang="en-US"/>
          </a:p>
        </p:txBody>
      </p:sp>
    </p:spTree>
    <p:extLst>
      <p:ext uri="{BB962C8B-B14F-4D97-AF65-F5344CB8AC3E}">
        <p14:creationId xmlns:p14="http://schemas.microsoft.com/office/powerpoint/2010/main" val="217868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9</a:t>
            </a:fld>
            <a:endParaRPr lang="en-US"/>
          </a:p>
        </p:txBody>
      </p:sp>
    </p:spTree>
    <p:extLst>
      <p:ext uri="{BB962C8B-B14F-4D97-AF65-F5344CB8AC3E}">
        <p14:creationId xmlns:p14="http://schemas.microsoft.com/office/powerpoint/2010/main" val="303328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6195" y="2318983"/>
            <a:ext cx="5654749" cy="552380"/>
          </a:xfrm>
        </p:spPr>
        <p:txBody>
          <a:bodyPr>
            <a:noAutofit/>
          </a:bodyPr>
          <a:lstStyle>
            <a:lvl1pPr>
              <a:defRPr sz="2400"/>
            </a:lvl1pPr>
          </a:lstStyle>
          <a:p>
            <a:r>
              <a:rPr lang="en-US" dirty="0"/>
              <a:t>Click to edit Master title style</a:t>
            </a:r>
          </a:p>
        </p:txBody>
      </p:sp>
      <p:sp>
        <p:nvSpPr>
          <p:cNvPr id="3" name="Subtitle 2"/>
          <p:cNvSpPr>
            <a:spLocks noGrp="1"/>
          </p:cNvSpPr>
          <p:nvPr>
            <p:ph type="subTitle" idx="1"/>
          </p:nvPr>
        </p:nvSpPr>
        <p:spPr>
          <a:xfrm>
            <a:off x="1136195" y="2894946"/>
            <a:ext cx="565474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pic>
        <p:nvPicPr>
          <p:cNvPr id="18" name="Picture 17" descr="A close up of a logo&#10;&#10;Description automatically generated">
            <a:extLst>
              <a:ext uri="{FF2B5EF4-FFF2-40B4-BE49-F238E27FC236}">
                <a16:creationId xmlns:a16="http://schemas.microsoft.com/office/drawing/2014/main" id="{D24B268C-D757-234C-A337-CFEB3D4199CC}"/>
              </a:ext>
            </a:extLst>
          </p:cNvPr>
          <p:cNvPicPr>
            <a:picLocks noChangeAspect="1"/>
          </p:cNvPicPr>
          <p:nvPr userDrawn="1"/>
        </p:nvPicPr>
        <p:blipFill>
          <a:blip r:embed="rId2"/>
          <a:stretch>
            <a:fillRect/>
          </a:stretch>
        </p:blipFill>
        <p:spPr>
          <a:xfrm>
            <a:off x="0" y="0"/>
            <a:ext cx="9144000" cy="1262063"/>
          </a:xfrm>
          <a:prstGeom prst="rect">
            <a:avLst/>
          </a:prstGeom>
        </p:spPr>
      </p:pic>
      <p:pic>
        <p:nvPicPr>
          <p:cNvPr id="6" name="Picture 5">
            <a:extLst>
              <a:ext uri="{FF2B5EF4-FFF2-40B4-BE49-F238E27FC236}">
                <a16:creationId xmlns:a16="http://schemas.microsoft.com/office/drawing/2014/main" id="{83A395EF-4307-9C45-A995-09970D74C4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299504" y="184149"/>
            <a:ext cx="1819687" cy="1937259"/>
          </a:xfrm>
          <a:prstGeom prst="rect">
            <a:avLst/>
          </a:prstGeom>
        </p:spPr>
      </p:pic>
      <p:pic>
        <p:nvPicPr>
          <p:cNvPr id="20" name="Picture 19" descr="A close up of a logo&#10;&#10;Description automatically generated">
            <a:extLst>
              <a:ext uri="{FF2B5EF4-FFF2-40B4-BE49-F238E27FC236}">
                <a16:creationId xmlns:a16="http://schemas.microsoft.com/office/drawing/2014/main" id="{998402E4-6B09-6C46-9E46-BA6D15131A3C}"/>
              </a:ext>
            </a:extLst>
          </p:cNvPr>
          <p:cNvPicPr>
            <a:picLocks noChangeAspect="1"/>
          </p:cNvPicPr>
          <p:nvPr userDrawn="1"/>
        </p:nvPicPr>
        <p:blipFill>
          <a:blip r:embed="rId4"/>
          <a:stretch>
            <a:fillRect/>
          </a:stretch>
        </p:blipFill>
        <p:spPr>
          <a:xfrm>
            <a:off x="2096677" y="934104"/>
            <a:ext cx="6928451" cy="538523"/>
          </a:xfrm>
          <a:prstGeom prst="rect">
            <a:avLst/>
          </a:prstGeom>
        </p:spPr>
      </p:pic>
      <p:pic>
        <p:nvPicPr>
          <p:cNvPr id="22" name="Picture 21">
            <a:extLst>
              <a:ext uri="{FF2B5EF4-FFF2-40B4-BE49-F238E27FC236}">
                <a16:creationId xmlns:a16="http://schemas.microsoft.com/office/drawing/2014/main" id="{9E9183DE-11EC-A147-BC99-6165131F50F9}"/>
              </a:ext>
            </a:extLst>
          </p:cNvPr>
          <p:cNvPicPr>
            <a:picLocks noChangeAspect="1"/>
          </p:cNvPicPr>
          <p:nvPr userDrawn="1"/>
        </p:nvPicPr>
        <p:blipFill rotWithShape="1">
          <a:blip r:embed="rId5" cstate="print">
            <a:alphaModFix amt="12000"/>
            <a:extLst>
              <a:ext uri="{28A0092B-C50C-407E-A947-70E740481C1C}">
                <a14:useLocalDpi xmlns:a14="http://schemas.microsoft.com/office/drawing/2010/main"/>
              </a:ext>
            </a:extLst>
          </a:blip>
          <a:srcRect l="4752" t="1941" r="-4752" b="51083"/>
          <a:stretch/>
        </p:blipFill>
        <p:spPr>
          <a:xfrm>
            <a:off x="6864096" y="1829521"/>
            <a:ext cx="1924301" cy="3313979"/>
          </a:xfrm>
          <a:prstGeom prst="rect">
            <a:avLst/>
          </a:prstGeom>
          <a:effectLst/>
        </p:spPr>
      </p:pic>
    </p:spTree>
    <p:extLst>
      <p:ext uri="{BB962C8B-B14F-4D97-AF65-F5344CB8AC3E}">
        <p14:creationId xmlns:p14="http://schemas.microsoft.com/office/powerpoint/2010/main" val="1540873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9" name="Picture 18" descr="A group of people posing for the camera&#10;&#10;Description automatically generated">
            <a:extLst>
              <a:ext uri="{FF2B5EF4-FFF2-40B4-BE49-F238E27FC236}">
                <a16:creationId xmlns:a16="http://schemas.microsoft.com/office/drawing/2014/main" id="{64EBAC9A-3243-7948-A0A3-A3D1B55301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563"/>
            <a:ext cx="5387332" cy="5161997"/>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rot="10800000">
            <a:off x="2071688" y="-10886"/>
            <a:ext cx="6399490" cy="51435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rot="10800000">
            <a:off x="2589184" y="-16820"/>
            <a:ext cx="6548803" cy="5169255"/>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2780000">
            <a:off x="4208375" y="-421296"/>
            <a:ext cx="153842" cy="452761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20564" y="2612014"/>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4520564" y="3633570"/>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318395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descr="A group of people walking down a street&#10;&#10;Description automatically generated">
            <a:extLst>
              <a:ext uri="{FF2B5EF4-FFF2-40B4-BE49-F238E27FC236}">
                <a16:creationId xmlns:a16="http://schemas.microsoft.com/office/drawing/2014/main" id="{4C3BCBD3-1B37-C444-A54B-35A2627DAFC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2" b="-176"/>
          <a:stretch/>
        </p:blipFill>
        <p:spPr>
          <a:xfrm>
            <a:off x="3369971" y="-17293"/>
            <a:ext cx="5774029" cy="5160793"/>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a:off x="439200" y="0"/>
            <a:ext cx="6377353" cy="5154356"/>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a:off x="-80647" y="-2"/>
            <a:ext cx="6377353" cy="5156081"/>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956373">
            <a:off x="4575729" y="1038850"/>
            <a:ext cx="133535" cy="4514253"/>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358" y="470882"/>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601358" y="1492438"/>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7404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8" name="Picture 7" descr="A group of people walking down a street next to a building&#10;&#10;Description automatically generated">
            <a:extLst>
              <a:ext uri="{FF2B5EF4-FFF2-40B4-BE49-F238E27FC236}">
                <a16:creationId xmlns:a16="http://schemas.microsoft.com/office/drawing/2014/main" id="{4EF181C8-10ED-D64D-8EDB-E368145339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07449" y="0"/>
            <a:ext cx="4536551" cy="5125355"/>
          </a:xfrm>
          <a:prstGeom prst="rect">
            <a:avLst/>
          </a:prstGeom>
        </p:spPr>
      </p:pic>
      <p:sp>
        <p:nvSpPr>
          <p:cNvPr id="2" name="Title 1"/>
          <p:cNvSpPr>
            <a:spLocks noGrp="1"/>
          </p:cNvSpPr>
          <p:nvPr>
            <p:ph type="title"/>
          </p:nvPr>
        </p:nvSpPr>
        <p:spPr>
          <a:xfrm>
            <a:off x="512001" y="644503"/>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512001" y="1666059"/>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userDrawn="1"/>
        </p:nvSpPr>
        <p:spPr>
          <a:xfrm flipH="1">
            <a:off x="4607449" y="729324"/>
            <a:ext cx="147431"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87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2" name="Group 1">
            <a:extLst>
              <a:ext uri="{FF2B5EF4-FFF2-40B4-BE49-F238E27FC236}">
                <a16:creationId xmlns:a16="http://schemas.microsoft.com/office/drawing/2014/main" id="{4116547D-614F-E549-97A4-850E8651FC57}"/>
              </a:ext>
            </a:extLst>
          </p:cNvPr>
          <p:cNvGrpSpPr/>
          <p:nvPr userDrawn="1"/>
        </p:nvGrpSpPr>
        <p:grpSpPr>
          <a:xfrm>
            <a:off x="182346" y="104249"/>
            <a:ext cx="570006" cy="4473696"/>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EB6B52A0-3685-A54B-B54D-60133004576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E7433753-A008-7742-B793-CE86E61CD2B1}"/>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051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er &amp;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sp>
        <p:nvSpPr>
          <p:cNvPr id="7" name="Text Placeholder 2">
            <a:extLst>
              <a:ext uri="{FF2B5EF4-FFF2-40B4-BE49-F238E27FC236}">
                <a16:creationId xmlns:a16="http://schemas.microsoft.com/office/drawing/2014/main" id="{A6A4B992-B89F-1746-AFCC-EC7631249786}"/>
              </a:ext>
            </a:extLst>
          </p:cNvPr>
          <p:cNvSpPr>
            <a:spLocks noGrp="1"/>
          </p:cNvSpPr>
          <p:nvPr>
            <p:ph type="body" idx="1"/>
          </p:nvPr>
        </p:nvSpPr>
        <p:spPr>
          <a:xfrm>
            <a:off x="536408" y="1146189"/>
            <a:ext cx="8140628"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grpSp>
        <p:nvGrpSpPr>
          <p:cNvPr id="8" name="Group 7">
            <a:extLst>
              <a:ext uri="{FF2B5EF4-FFF2-40B4-BE49-F238E27FC236}">
                <a16:creationId xmlns:a16="http://schemas.microsoft.com/office/drawing/2014/main" id="{CAF38B7F-7A6E-D741-A5F1-754C88A627FC}"/>
              </a:ext>
            </a:extLst>
          </p:cNvPr>
          <p:cNvGrpSpPr/>
          <p:nvPr userDrawn="1"/>
        </p:nvGrpSpPr>
        <p:grpSpPr>
          <a:xfrm>
            <a:off x="182346" y="104249"/>
            <a:ext cx="570006" cy="4473696"/>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CA90C820-AC80-524A-B30C-0F492D7CA1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1" name="Rectangle 10">
              <a:extLst>
                <a:ext uri="{FF2B5EF4-FFF2-40B4-BE49-F238E27FC236}">
                  <a16:creationId xmlns:a16="http://schemas.microsoft.com/office/drawing/2014/main" id="{6AAD71DB-6346-2144-85C6-F4CEF58B34C5}"/>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81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408" y="237636"/>
            <a:ext cx="8140628" cy="857250"/>
          </a:xfrm>
        </p:spPr>
        <p:txBody>
          <a:bodyPr/>
          <a:lstStyle/>
          <a:p>
            <a:r>
              <a:rPr lang="en-US" dirty="0"/>
              <a:t>CLICK TO EDIT MASTER TITLE STYLE</a:t>
            </a:r>
          </a:p>
        </p:txBody>
      </p:sp>
      <p:sp>
        <p:nvSpPr>
          <p:cNvPr id="3" name="Content Placeholder 2"/>
          <p:cNvSpPr>
            <a:spLocks noGrp="1"/>
          </p:cNvSpPr>
          <p:nvPr>
            <p:ph idx="1"/>
          </p:nvPr>
        </p:nvSpPr>
        <p:spPr>
          <a:xfrm>
            <a:off x="536408" y="1177748"/>
            <a:ext cx="8140628" cy="33944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close up of a logo&#10;&#10;Description automatically generated">
            <a:extLst>
              <a:ext uri="{FF2B5EF4-FFF2-40B4-BE49-F238E27FC236}">
                <a16:creationId xmlns:a16="http://schemas.microsoft.com/office/drawing/2014/main" id="{8521E6B9-4F77-584D-BA4E-D0E7EA0B28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8" name="Group 7">
            <a:extLst>
              <a:ext uri="{FF2B5EF4-FFF2-40B4-BE49-F238E27FC236}">
                <a16:creationId xmlns:a16="http://schemas.microsoft.com/office/drawing/2014/main" id="{9C712D0E-A2E0-5842-B6AA-14AF1C23D9BC}"/>
              </a:ext>
            </a:extLst>
          </p:cNvPr>
          <p:cNvGrpSpPr/>
          <p:nvPr userDrawn="1"/>
        </p:nvGrpSpPr>
        <p:grpSpPr>
          <a:xfrm>
            <a:off x="182346" y="104249"/>
            <a:ext cx="570006" cy="4473696"/>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53215066-D693-314A-9B0D-E690BD56D5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0" name="Rectangle 9">
              <a:extLst>
                <a:ext uri="{FF2B5EF4-FFF2-40B4-BE49-F238E27FC236}">
                  <a16:creationId xmlns:a16="http://schemas.microsoft.com/office/drawing/2014/main" id="{7D841E4F-2415-0A4F-8ECD-001D43698B78}"/>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1697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4842687B-E34E-4B47-BB16-2DB39BC066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2718" y="0"/>
            <a:ext cx="876601" cy="796293"/>
          </a:xfrm>
          <a:prstGeom prst="rect">
            <a:avLst/>
          </a:prstGeom>
        </p:spPr>
      </p:pic>
      <p:grpSp>
        <p:nvGrpSpPr>
          <p:cNvPr id="11" name="Group 10">
            <a:extLst>
              <a:ext uri="{FF2B5EF4-FFF2-40B4-BE49-F238E27FC236}">
                <a16:creationId xmlns:a16="http://schemas.microsoft.com/office/drawing/2014/main" id="{C07CFB3C-9636-0A4F-8178-A1ABF0298AF8}"/>
              </a:ext>
            </a:extLst>
          </p:cNvPr>
          <p:cNvGrpSpPr/>
          <p:nvPr userDrawn="1"/>
        </p:nvGrpSpPr>
        <p:grpSpPr>
          <a:xfrm>
            <a:off x="198023" y="147081"/>
            <a:ext cx="8503920" cy="543191"/>
            <a:chOff x="198023" y="147081"/>
            <a:chExt cx="8700480" cy="543191"/>
          </a:xfrm>
        </p:grpSpPr>
        <p:pic>
          <p:nvPicPr>
            <p:cNvPr id="5" name="Picture 4" descr="A close up of a logo&#10;&#10;Description automatically generated">
              <a:extLst>
                <a:ext uri="{FF2B5EF4-FFF2-40B4-BE49-F238E27FC236}">
                  <a16:creationId xmlns:a16="http://schemas.microsoft.com/office/drawing/2014/main" id="{29D15242-825A-344E-9167-CF27804226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023" y="151749"/>
              <a:ext cx="492246" cy="538523"/>
            </a:xfrm>
            <a:prstGeom prst="rect">
              <a:avLst/>
            </a:prstGeom>
          </p:spPr>
        </p:pic>
        <p:sp>
          <p:nvSpPr>
            <p:cNvPr id="7" name="Rectangle 6">
              <a:extLst>
                <a:ext uri="{FF2B5EF4-FFF2-40B4-BE49-F238E27FC236}">
                  <a16:creationId xmlns:a16="http://schemas.microsoft.com/office/drawing/2014/main" id="{7E1567C5-D584-7341-917B-F0C864D6E96C}"/>
                </a:ext>
              </a:extLst>
            </p:cNvPr>
            <p:cNvSpPr/>
            <p:nvPr userDrawn="1"/>
          </p:nvSpPr>
          <p:spPr>
            <a:xfrm>
              <a:off x="690269" y="147081"/>
              <a:ext cx="8208234" cy="64008"/>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57BD343E-BB60-1846-957C-EF5784C57135}"/>
              </a:ext>
            </a:extLst>
          </p:cNvPr>
          <p:cNvSpPr>
            <a:spLocks noGrp="1"/>
          </p:cNvSpPr>
          <p:nvPr>
            <p:ph type="title" hasCustomPrompt="1"/>
          </p:nvPr>
        </p:nvSpPr>
        <p:spPr>
          <a:xfrm>
            <a:off x="536408" y="229323"/>
            <a:ext cx="8140628" cy="857250"/>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E6F385B3-52AD-1F49-A990-25AE7ABF37B7}"/>
              </a:ext>
            </a:extLst>
          </p:cNvPr>
          <p:cNvSpPr>
            <a:spLocks noGrp="1"/>
          </p:cNvSpPr>
          <p:nvPr>
            <p:ph idx="1"/>
          </p:nvPr>
        </p:nvSpPr>
        <p:spPr>
          <a:xfrm>
            <a:off x="536408" y="1169435"/>
            <a:ext cx="8140628" cy="33944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35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6408" y="1200151"/>
            <a:ext cx="395939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7408" y="1200151"/>
            <a:ext cx="395939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B220BBC-8879-E844-B35B-0F806738ECBE}" type="slidenum">
              <a:rPr lang="en-US" smtClean="0"/>
              <a:t>‹#›</a:t>
            </a:fld>
            <a:endParaRPr lang="en-US"/>
          </a:p>
        </p:txBody>
      </p:sp>
      <p:sp>
        <p:nvSpPr>
          <p:cNvPr id="6" name="Title 1">
            <a:extLst>
              <a:ext uri="{FF2B5EF4-FFF2-40B4-BE49-F238E27FC236}">
                <a16:creationId xmlns:a16="http://schemas.microsoft.com/office/drawing/2014/main" id="{4F3610E8-A726-8449-8F78-DA2F7ACC9820}"/>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9" name="Picture 8" descr="A close up of a logo&#10;&#10;Description automatically generated">
            <a:extLst>
              <a:ext uri="{FF2B5EF4-FFF2-40B4-BE49-F238E27FC236}">
                <a16:creationId xmlns:a16="http://schemas.microsoft.com/office/drawing/2014/main" id="{4418BBB7-7D3A-EF42-ADCA-F5DFC970C2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12" name="Group 11">
            <a:extLst>
              <a:ext uri="{FF2B5EF4-FFF2-40B4-BE49-F238E27FC236}">
                <a16:creationId xmlns:a16="http://schemas.microsoft.com/office/drawing/2014/main" id="{C6BB865F-C183-4546-9810-D99750BE1204}"/>
              </a:ext>
            </a:extLst>
          </p:cNvPr>
          <p:cNvGrpSpPr/>
          <p:nvPr userDrawn="1"/>
        </p:nvGrpSpPr>
        <p:grpSpPr>
          <a:xfrm>
            <a:off x="182346" y="104249"/>
            <a:ext cx="570006" cy="4473696"/>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C1326A71-8846-1644-B377-66996DE3D0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C45CE7F6-2C34-3740-9B4C-56FD5B3EA2FC}"/>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08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6408" y="1151335"/>
            <a:ext cx="3960980" cy="479822"/>
          </a:xfrm>
        </p:spPr>
        <p:txBody>
          <a:bodyPr anchor="b"/>
          <a:lstStyle>
            <a:lvl1pPr marL="0" indent="0">
              <a:buNone/>
              <a:defRPr sz="1800" b="1">
                <a:solidFill>
                  <a:srgbClr val="FCC90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36408" y="1631156"/>
            <a:ext cx="396098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4265" y="1151335"/>
            <a:ext cx="3962536" cy="479822"/>
          </a:xfrm>
        </p:spPr>
        <p:txBody>
          <a:bodyPr anchor="b"/>
          <a:lstStyle>
            <a:lvl1pPr marL="0" indent="0">
              <a:buNone/>
              <a:defRPr sz="1800" b="1">
                <a:solidFill>
                  <a:srgbClr val="FCC90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24265" y="1631156"/>
            <a:ext cx="396253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84E2CA30-05C0-3D47-841D-BC4D8B15AD74}"/>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E0435E06-3DC2-2841-B93E-196B9DC38B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14" name="Group 13">
            <a:extLst>
              <a:ext uri="{FF2B5EF4-FFF2-40B4-BE49-F238E27FC236}">
                <a16:creationId xmlns:a16="http://schemas.microsoft.com/office/drawing/2014/main" id="{1ECD72CA-61EB-4A4C-8093-436A3464D051}"/>
              </a:ext>
            </a:extLst>
          </p:cNvPr>
          <p:cNvGrpSpPr/>
          <p:nvPr userDrawn="1"/>
        </p:nvGrpSpPr>
        <p:grpSpPr>
          <a:xfrm>
            <a:off x="182346" y="104249"/>
            <a:ext cx="570006" cy="4473696"/>
            <a:chOff x="182346" y="104249"/>
            <a:chExt cx="570006" cy="4473696"/>
          </a:xfrm>
        </p:grpSpPr>
        <p:pic>
          <p:nvPicPr>
            <p:cNvPr id="15" name="Picture 14" descr="A close up of a logo&#10;&#10;Description automatically generated">
              <a:extLst>
                <a:ext uri="{FF2B5EF4-FFF2-40B4-BE49-F238E27FC236}">
                  <a16:creationId xmlns:a16="http://schemas.microsoft.com/office/drawing/2014/main" id="{F88AF9A5-C125-F347-97C5-E074CF5BD0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6" name="Rectangle 15">
              <a:extLst>
                <a:ext uri="{FF2B5EF4-FFF2-40B4-BE49-F238E27FC236}">
                  <a16:creationId xmlns:a16="http://schemas.microsoft.com/office/drawing/2014/main" id="{9C3EEEA6-D6CD-7F4A-89B6-5F1C74A362F6}"/>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9695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330450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0"/>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a:stretch/>
        </p:blipFill>
        <p:spPr>
          <a:xfrm>
            <a:off x="4976603" y="556528"/>
            <a:ext cx="4167397" cy="458697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19854"/>
          <a:stretch/>
        </p:blipFill>
        <p:spPr>
          <a:xfrm>
            <a:off x="4840586" y="2791962"/>
            <a:ext cx="818534" cy="2200843"/>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userDrawn="1"/>
        </p:nvPicPr>
        <p:blipFill>
          <a:blip r:embed="rId6"/>
          <a:stretch>
            <a:fillRect/>
          </a:stretch>
        </p:blipFill>
        <p:spPr>
          <a:xfrm>
            <a:off x="6606209" y="1407073"/>
            <a:ext cx="1332108" cy="87780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04816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00E29-2A61-4600-9C43-DA1329B274E9}" type="slidenum">
              <a:rPr lang="en-US" altLang="en-US"/>
              <a:pPr/>
              <a:t>‹#›</a:t>
            </a:fld>
            <a:endParaRPr lang="en-US" altLang="en-US"/>
          </a:p>
        </p:txBody>
      </p:sp>
    </p:spTree>
    <p:extLst>
      <p:ext uri="{BB962C8B-B14F-4D97-AF65-F5344CB8AC3E}">
        <p14:creationId xmlns:p14="http://schemas.microsoft.com/office/powerpoint/2010/main" val="313722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5332353" y="9004"/>
            <a:ext cx="3788497"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r="16119"/>
          <a:stretch/>
        </p:blipFill>
        <p:spPr>
          <a:xfrm>
            <a:off x="5625197" y="556528"/>
            <a:ext cx="3495654" cy="458697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19854"/>
          <a:stretch/>
        </p:blipFill>
        <p:spPr>
          <a:xfrm>
            <a:off x="5489179" y="2791962"/>
            <a:ext cx="818534" cy="2200843"/>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userDrawn="1"/>
        </p:nvPicPr>
        <p:blipFill>
          <a:blip r:embed="rId6"/>
          <a:stretch>
            <a:fillRect/>
          </a:stretch>
        </p:blipFill>
        <p:spPr>
          <a:xfrm>
            <a:off x="7254802" y="1407073"/>
            <a:ext cx="1332108" cy="87780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4536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pic>
        <p:nvPicPr>
          <p:cNvPr id="10" name="Picture 9" descr="A tree lined street&#10;&#10;Description automatically generated">
            <a:extLst>
              <a:ext uri="{FF2B5EF4-FFF2-40B4-BE49-F238E27FC236}">
                <a16:creationId xmlns:a16="http://schemas.microsoft.com/office/drawing/2014/main" id="{43FCBB59-884B-D241-A30C-1EB82F8BEC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83760" y="702216"/>
            <a:ext cx="3865880" cy="4450287"/>
          </a:xfrm>
          <a:prstGeom prst="rect">
            <a:avLst/>
          </a:prstGeom>
        </p:spPr>
      </p:pic>
      <p:sp>
        <p:nvSpPr>
          <p:cNvPr id="11" name="Freeform 10">
            <a:extLst>
              <a:ext uri="{FF2B5EF4-FFF2-40B4-BE49-F238E27FC236}">
                <a16:creationId xmlns:a16="http://schemas.microsoft.com/office/drawing/2014/main" id="{2330FA8F-24E2-1046-8F3F-5CEA52CA6025}"/>
              </a:ext>
            </a:extLst>
          </p:cNvPr>
          <p:cNvSpPr/>
          <p:nvPr userDrawn="1"/>
        </p:nvSpPr>
        <p:spPr>
          <a:xfrm flipH="1">
            <a:off x="4683073" y="720320"/>
            <a:ext cx="199495"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7736668" y="9004"/>
            <a:ext cx="1407332" cy="1498261"/>
          </a:xfrm>
          <a:prstGeom prst="rect">
            <a:avLst/>
          </a:prstGeom>
        </p:spPr>
      </p:pic>
    </p:spTree>
    <p:extLst>
      <p:ext uri="{BB962C8B-B14F-4D97-AF65-F5344CB8AC3E}">
        <p14:creationId xmlns:p14="http://schemas.microsoft.com/office/powerpoint/2010/main" val="343098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8" name="Picture 17" descr="A tree lined street&#10;&#10;Description automatically generated">
            <a:extLst>
              <a:ext uri="{FF2B5EF4-FFF2-40B4-BE49-F238E27FC236}">
                <a16:creationId xmlns:a16="http://schemas.microsoft.com/office/drawing/2014/main" id="{A20A685D-D3DD-1E41-9703-9693AA53E89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836" y="0"/>
            <a:ext cx="4536037" cy="5143500"/>
          </a:xfrm>
          <a:prstGeom prst="rect">
            <a:avLst/>
          </a:prstGeom>
        </p:spPr>
      </p:pic>
      <p:sp>
        <p:nvSpPr>
          <p:cNvPr id="2" name="Title 1"/>
          <p:cNvSpPr>
            <a:spLocks noGrp="1"/>
          </p:cNvSpPr>
          <p:nvPr>
            <p:ph type="title"/>
          </p:nvPr>
        </p:nvSpPr>
        <p:spPr>
          <a:xfrm>
            <a:off x="4791393" y="644503"/>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4791393" y="1666059"/>
            <a:ext cx="3592512" cy="344090"/>
          </a:xfrm>
        </p:spPr>
        <p:txBody>
          <a:bodyPr anchor="b">
            <a:noAutofit/>
          </a:bodyPr>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userDrawn="1"/>
        </p:nvSpPr>
        <p:spPr>
          <a:xfrm>
            <a:off x="4427668" y="729324"/>
            <a:ext cx="143205"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37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group of palm trees on the side of a building&#10;&#10;Description automatically generated">
            <a:extLst>
              <a:ext uri="{FF2B5EF4-FFF2-40B4-BE49-F238E27FC236}">
                <a16:creationId xmlns:a16="http://schemas.microsoft.com/office/drawing/2014/main" id="{8E7532AB-4B30-E042-8D7B-78C8B9D48D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86"/>
          <a:stretch/>
        </p:blipFill>
        <p:spPr>
          <a:xfrm>
            <a:off x="4677507" y="914401"/>
            <a:ext cx="4466494" cy="4229100"/>
          </a:xfrm>
          <a:prstGeom prst="rect">
            <a:avLst/>
          </a:prstGeom>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9854"/>
          <a:stretch/>
        </p:blipFill>
        <p:spPr>
          <a:xfrm rot="12748497">
            <a:off x="5255191" y="465522"/>
            <a:ext cx="930293" cy="2422736"/>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sp>
        <p:nvSpPr>
          <p:cNvPr id="14" name="Rectangle 13">
            <a:extLst>
              <a:ext uri="{FF2B5EF4-FFF2-40B4-BE49-F238E27FC236}">
                <a16:creationId xmlns:a16="http://schemas.microsoft.com/office/drawing/2014/main" id="{63ABF1A3-412D-2E41-A382-E44849C8EAE8}"/>
              </a:ext>
            </a:extLst>
          </p:cNvPr>
          <p:cNvSpPr/>
          <p:nvPr userDrawn="1"/>
        </p:nvSpPr>
        <p:spPr>
          <a:xfrm>
            <a:off x="4677505" y="0"/>
            <a:ext cx="4466495" cy="914400"/>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spTree>
    <p:extLst>
      <p:ext uri="{BB962C8B-B14F-4D97-AF65-F5344CB8AC3E}">
        <p14:creationId xmlns:p14="http://schemas.microsoft.com/office/powerpoint/2010/main" val="393429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AB08A533-6574-A540-92FF-907EE5DBE4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58" y="2670664"/>
            <a:ext cx="804339" cy="810773"/>
          </a:xfrm>
          <a:prstGeom prst="rect">
            <a:avLst/>
          </a:prstGeom>
        </p:spPr>
      </p:pic>
      <p:sp>
        <p:nvSpPr>
          <p:cNvPr id="2" name="Title 1"/>
          <p:cNvSpPr>
            <a:spLocks noGrp="1"/>
          </p:cNvSpPr>
          <p:nvPr>
            <p:ph type="ctrTitle" hasCustomPrompt="1"/>
          </p:nvPr>
        </p:nvSpPr>
        <p:spPr>
          <a:xfrm>
            <a:off x="330905" y="295171"/>
            <a:ext cx="2249504" cy="551260"/>
          </a:xfrm>
        </p:spPr>
        <p:txBody>
          <a:bodyPr>
            <a:noAutofit/>
          </a:bodyPr>
          <a:lstStyle>
            <a:lvl1pPr>
              <a:defRPr sz="2400"/>
            </a:lvl1pPr>
          </a:lstStyle>
          <a:p>
            <a:r>
              <a:rPr lang="en-US" dirty="0"/>
              <a:t>CONTENTS</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CF59A3BB-7934-8E4E-90BB-53AADD295E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5433" y="642359"/>
            <a:ext cx="804339" cy="810773"/>
          </a:xfrm>
          <a:prstGeom prst="rect">
            <a:avLst/>
          </a:prstGeom>
        </p:spPr>
      </p:pic>
      <p:pic>
        <p:nvPicPr>
          <p:cNvPr id="10" name="Picture 9" descr="A close up of a logo&#10;&#10;Description automatically generated">
            <a:extLst>
              <a:ext uri="{FF2B5EF4-FFF2-40B4-BE49-F238E27FC236}">
                <a16:creationId xmlns:a16="http://schemas.microsoft.com/office/drawing/2014/main" id="{C534658D-14AC-8C43-A3A9-7A2B3642AD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15433" y="1660176"/>
            <a:ext cx="804339" cy="810773"/>
          </a:xfrm>
          <a:prstGeom prst="rect">
            <a:avLst/>
          </a:prstGeom>
        </p:spPr>
      </p:pic>
      <p:sp>
        <p:nvSpPr>
          <p:cNvPr id="11" name="TextBox 10">
            <a:extLst>
              <a:ext uri="{FF2B5EF4-FFF2-40B4-BE49-F238E27FC236}">
                <a16:creationId xmlns:a16="http://schemas.microsoft.com/office/drawing/2014/main" id="{55A705A7-C575-794C-AE0C-A8B106BB2FC8}"/>
              </a:ext>
            </a:extLst>
          </p:cNvPr>
          <p:cNvSpPr txBox="1"/>
          <p:nvPr userDrawn="1"/>
        </p:nvSpPr>
        <p:spPr>
          <a:xfrm>
            <a:off x="3163311" y="665781"/>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EBA61812-6D7B-FB4E-926E-525E53ACD10E}"/>
              </a:ext>
            </a:extLst>
          </p:cNvPr>
          <p:cNvSpPr txBox="1"/>
          <p:nvPr userDrawn="1"/>
        </p:nvSpPr>
        <p:spPr>
          <a:xfrm>
            <a:off x="3186250" y="1700688"/>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78257B0D-51C9-A749-8EBE-5E43EA58581E}"/>
              </a:ext>
            </a:extLst>
          </p:cNvPr>
          <p:cNvSpPr txBox="1"/>
          <p:nvPr userDrawn="1"/>
        </p:nvSpPr>
        <p:spPr>
          <a:xfrm>
            <a:off x="3194563" y="2706528"/>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3</a:t>
            </a:r>
          </a:p>
        </p:txBody>
      </p:sp>
      <p:pic>
        <p:nvPicPr>
          <p:cNvPr id="18" name="Picture 17" descr="A close up of a logo&#10;&#10;Description automatically generated">
            <a:extLst>
              <a:ext uri="{FF2B5EF4-FFF2-40B4-BE49-F238E27FC236}">
                <a16:creationId xmlns:a16="http://schemas.microsoft.com/office/drawing/2014/main" id="{57BAB96F-2F85-204B-B203-D0A9157E7B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23746" y="3663543"/>
            <a:ext cx="804339" cy="810773"/>
          </a:xfrm>
          <a:prstGeom prst="rect">
            <a:avLst/>
          </a:prstGeom>
        </p:spPr>
      </p:pic>
      <p:sp>
        <p:nvSpPr>
          <p:cNvPr id="19" name="TextBox 18">
            <a:extLst>
              <a:ext uri="{FF2B5EF4-FFF2-40B4-BE49-F238E27FC236}">
                <a16:creationId xmlns:a16="http://schemas.microsoft.com/office/drawing/2014/main" id="{C74C7958-7000-3C4E-A7F1-AFD335A05DA4}"/>
              </a:ext>
            </a:extLst>
          </p:cNvPr>
          <p:cNvSpPr txBox="1"/>
          <p:nvPr userDrawn="1"/>
        </p:nvSpPr>
        <p:spPr>
          <a:xfrm>
            <a:off x="3186250" y="3704055"/>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39843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4" name="Picture 13" descr="A group of palm trees on the side of a building&#10;&#10;Description automatically generated">
            <a:extLst>
              <a:ext uri="{FF2B5EF4-FFF2-40B4-BE49-F238E27FC236}">
                <a16:creationId xmlns:a16="http://schemas.microsoft.com/office/drawing/2014/main" id="{7127EAD5-8285-D940-8CC3-E78991F226C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86"/>
          <a:stretch/>
        </p:blipFill>
        <p:spPr>
          <a:xfrm>
            <a:off x="-26057" y="-9562"/>
            <a:ext cx="5432223" cy="51435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rot="10800000">
            <a:off x="2071688" y="-10886"/>
            <a:ext cx="6399490" cy="51435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rot="10800000">
            <a:off x="2589184" y="-16820"/>
            <a:ext cx="6548803" cy="5169255"/>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2780000">
            <a:off x="4208375" y="-421296"/>
            <a:ext cx="153842" cy="452761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20564" y="2612014"/>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4520564" y="3633570"/>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272473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F064E63-0BE7-CC46-8B5A-DB42D6CACF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193" t="295" r="2532" b="-295"/>
          <a:stretch/>
        </p:blipFill>
        <p:spPr>
          <a:xfrm>
            <a:off x="1793311" y="0"/>
            <a:ext cx="7350689" cy="51435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a:off x="439200" y="0"/>
            <a:ext cx="6377353" cy="5154356"/>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a:off x="-80647" y="-2"/>
            <a:ext cx="6377353" cy="5156081"/>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956373">
            <a:off x="4575729" y="1038850"/>
            <a:ext cx="133535" cy="4514253"/>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358" y="470882"/>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601358" y="1492438"/>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219157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70261"/>
            <a:ext cx="8769096"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126999"/>
            <a:ext cx="8769096"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75564" y="4826111"/>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C1F7AE-D849-6747-AC2F-07C188C11FA6}" type="slidenum">
              <a:rPr lang="en-US" smtClean="0"/>
              <a:pPr/>
              <a:t>‹#›</a:t>
            </a:fld>
            <a:endParaRPr lang="en-US" dirty="0"/>
          </a:p>
        </p:txBody>
      </p:sp>
      <p:pic>
        <p:nvPicPr>
          <p:cNvPr id="8" name="Picture 7">
            <a:extLst>
              <a:ext uri="{FF2B5EF4-FFF2-40B4-BE49-F238E27FC236}">
                <a16:creationId xmlns:a16="http://schemas.microsoft.com/office/drawing/2014/main" id="{FBEC4FA4-4568-9343-B71F-2B1283623F2C}"/>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a:stretch/>
        </p:blipFill>
        <p:spPr>
          <a:xfrm>
            <a:off x="80509" y="4720046"/>
            <a:ext cx="320286" cy="340980"/>
          </a:xfrm>
          <a:prstGeom prst="rect">
            <a:avLst/>
          </a:prstGeom>
        </p:spPr>
      </p:pic>
      <p:sp>
        <p:nvSpPr>
          <p:cNvPr id="9" name="TextBox 8">
            <a:extLst>
              <a:ext uri="{FF2B5EF4-FFF2-40B4-BE49-F238E27FC236}">
                <a16:creationId xmlns:a16="http://schemas.microsoft.com/office/drawing/2014/main" id="{770223E0-54EE-634F-BECA-9B4238B46D6E}"/>
              </a:ext>
            </a:extLst>
          </p:cNvPr>
          <p:cNvSpPr txBox="1"/>
          <p:nvPr userDrawn="1"/>
        </p:nvSpPr>
        <p:spPr>
          <a:xfrm>
            <a:off x="357250" y="4806164"/>
            <a:ext cx="2673331" cy="184666"/>
          </a:xfrm>
          <a:prstGeom prst="rect">
            <a:avLst/>
          </a:prstGeom>
          <a:noFill/>
        </p:spPr>
        <p:txBody>
          <a:bodyPr wrap="square" rtlCol="0">
            <a:spAutoFit/>
          </a:bodyPr>
          <a:lstStyle/>
          <a:p>
            <a:r>
              <a:rPr lang="en-US" sz="600" spc="100" baseline="0" dirty="0">
                <a:latin typeface="Arial" panose="020B0604020202020204" pitchFamily="34" charset="0"/>
                <a:cs typeface="Arial" panose="020B0604020202020204" pitchFamily="34" charset="0"/>
              </a:rPr>
              <a:t>CAL STATE LA </a:t>
            </a:r>
            <a:r>
              <a:rPr lang="en-US" sz="600" spc="100" baseline="0" dirty="0">
                <a:solidFill>
                  <a:srgbClr val="FCC90A"/>
                </a:solidFill>
                <a:latin typeface="Arial" panose="020B0604020202020204" pitchFamily="34" charset="0"/>
                <a:cs typeface="Arial" panose="020B0604020202020204" pitchFamily="34" charset="0"/>
              </a:rPr>
              <a:t> |   </a:t>
            </a:r>
            <a:r>
              <a:rPr lang="en-US" sz="600" spc="100" baseline="0" dirty="0">
                <a:latin typeface="Arial" panose="020B0604020202020204" pitchFamily="34" charset="0"/>
                <a:cs typeface="Arial" panose="020B0604020202020204" pitchFamily="34" charset="0"/>
              </a:rPr>
              <a:t>Department of Computer Science</a:t>
            </a:r>
          </a:p>
        </p:txBody>
      </p:sp>
    </p:spTree>
    <p:extLst>
      <p:ext uri="{BB962C8B-B14F-4D97-AF65-F5344CB8AC3E}">
        <p14:creationId xmlns:p14="http://schemas.microsoft.com/office/powerpoint/2010/main" val="3677370207"/>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9" r:id="rId3"/>
    <p:sldLayoutId id="2147483668" r:id="rId4"/>
    <p:sldLayoutId id="2147483651" r:id="rId5"/>
    <p:sldLayoutId id="2147483667" r:id="rId6"/>
    <p:sldLayoutId id="2147483658" r:id="rId7"/>
    <p:sldLayoutId id="2147483660" r:id="rId8"/>
    <p:sldLayoutId id="2147483659" r:id="rId9"/>
    <p:sldLayoutId id="2147483665" r:id="rId10"/>
    <p:sldLayoutId id="2147483664" r:id="rId11"/>
    <p:sldLayoutId id="2147483663" r:id="rId12"/>
    <p:sldLayoutId id="2147483654" r:id="rId13"/>
    <p:sldLayoutId id="2147483662" r:id="rId14"/>
    <p:sldLayoutId id="2147483661" r:id="rId15"/>
    <p:sldLayoutId id="2147483650" r:id="rId16"/>
    <p:sldLayoutId id="2147483652" r:id="rId17"/>
    <p:sldLayoutId id="2147483653" r:id="rId18"/>
    <p:sldLayoutId id="2147483655" r:id="rId19"/>
    <p:sldLayoutId id="2147483670" r:id="rId20"/>
  </p:sldLayoutIdLst>
  <p:hf hdr="0" ftr="0" dt="0"/>
  <p:txStyles>
    <p:titleStyle>
      <a:lvl1pPr algn="l" defTabSz="342900" rtl="0" eaLnBrk="1" latinLnBrk="0" hangingPunct="1">
        <a:spcBef>
          <a:spcPct val="0"/>
        </a:spcBef>
        <a:buNone/>
        <a:defRPr sz="2200" b="1" i="0" kern="1200">
          <a:solidFill>
            <a:schemeClr val="tx1"/>
          </a:solidFill>
          <a:latin typeface="Arial"/>
          <a:ea typeface="+mj-ea"/>
          <a:cs typeface="Arial"/>
        </a:defRPr>
      </a:lvl1pPr>
    </p:titleStyle>
    <p:bodyStyle>
      <a:lvl1pPr marL="0" indent="0" algn="l" defTabSz="342900" rtl="0" eaLnBrk="1" latinLnBrk="0" hangingPunct="1">
        <a:spcBef>
          <a:spcPct val="20000"/>
        </a:spcBef>
        <a:buFont typeface="Arial"/>
        <a:buNone/>
        <a:defRPr sz="1700" kern="1200">
          <a:solidFill>
            <a:schemeClr val="tx1"/>
          </a:solidFill>
          <a:latin typeface="Arial"/>
          <a:ea typeface="+mn-ea"/>
          <a:cs typeface="Arial"/>
        </a:defRPr>
      </a:lvl1pPr>
      <a:lvl2pPr marL="685800" indent="-342900" algn="l" defTabSz="342900" rtl="0" eaLnBrk="1" latinLnBrk="0" hangingPunct="1">
        <a:spcBef>
          <a:spcPct val="20000"/>
        </a:spcBef>
        <a:buFont typeface="Arial" panose="020B0604020202020204" pitchFamily="34" charset="0"/>
        <a:buChar char="•"/>
        <a:defRPr sz="1500" kern="1200">
          <a:solidFill>
            <a:schemeClr val="tx1"/>
          </a:solidFill>
          <a:latin typeface="Arial"/>
          <a:ea typeface="+mn-ea"/>
          <a:cs typeface="Arial"/>
        </a:defRPr>
      </a:lvl2pPr>
      <a:lvl3pPr marL="971550" indent="-285750" algn="l" defTabSz="342900" rtl="0" eaLnBrk="1" latinLnBrk="0" hangingPunct="1">
        <a:spcBef>
          <a:spcPct val="20000"/>
        </a:spcBef>
        <a:buFont typeface="Courier New" panose="02070309020205020404" pitchFamily="49" charset="0"/>
        <a:buChar char="o"/>
        <a:defRPr sz="14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50000"/>
              <a:lumOff val="50000"/>
            </a:schemeClr>
          </a:solidFill>
          <a:latin typeface="Arial"/>
          <a:ea typeface="+mn-ea"/>
          <a:cs typeface="Arial"/>
        </a:defRPr>
      </a:lvl4pPr>
      <a:lvl5pPr marL="1543050" indent="-171450" algn="l" defTabSz="342900" rtl="0" eaLnBrk="1" latinLnBrk="0" hangingPunct="1">
        <a:spcBef>
          <a:spcPct val="20000"/>
        </a:spcBef>
        <a:buFont typeface="Arial"/>
        <a:buChar char="»"/>
        <a:defRPr sz="10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file:////C:/var/folders/c9/x74gd03s3w3c90szgjrndqxw0000gn/T/com.microsoft.Word/WebArchiveCopyPasteTempFiles/unknown.png"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 Id="rId9" Type="http://schemas.openxmlformats.org/officeDocument/2006/relationships/hyperlink" Target="https://csns.cysun.org/department/cs/projects?year=2022"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ecatalog.calstatela.edu/preview_program.php?catoid=70&amp;poid=31556&amp;hl=%22computer+science%22&amp;returnto=search"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www.calstatela.edu/research/data-science" TargetMode="External"/><Relationship Id="rId7" Type="http://schemas.openxmlformats.org/officeDocument/2006/relationships/hyperlink" Target="https://www.calstatela.edu/centers/machine-learning" TargetMode="External"/><Relationship Id="rId12"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www.calstatela.edu/research/visualmedia-laboratory" TargetMode="External"/><Relationship Id="rId11" Type="http://schemas.openxmlformats.org/officeDocument/2006/relationships/image" Target="../media/image38.png"/><Relationship Id="rId5" Type="http://schemas.openxmlformats.org/officeDocument/2006/relationships/hyperlink" Target="http://www.calstatela.edu/research/network-research-lab" TargetMode="External"/><Relationship Id="rId10" Type="http://schemas.openxmlformats.org/officeDocument/2006/relationships/image" Target="../media/image37.png"/><Relationship Id="rId4" Type="http://schemas.openxmlformats.org/officeDocument/2006/relationships/hyperlink" Target="https://www.calstatela.edu/research/xplab" TargetMode="External"/><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csns.cysun.org/wiki/content/department/cs/assessment/iab/"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tiff"/></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xp-lab.org/" TargetMode="External"/><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50.png"/><Relationship Id="rId7"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2.gif"/><Relationship Id="rId5" Type="http://schemas.openxmlformats.org/officeDocument/2006/relationships/image" Target="../media/image51.tiff"/><Relationship Id="rId4" Type="http://schemas.openxmlformats.org/officeDocument/2006/relationships/hyperlink" Target="http://www.calstatela.edu/research/data-sc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csns.cysun.org/department/cs/survey/response/edit?surveyId=7885411"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lstatela.edu/ecst/give-ecst"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hyperlink" Target="https://ecatalog.calstatela.edu/preview_course_nopop.php?catoid=70&amp;coid=510737" TargetMode="External"/><Relationship Id="rId5" Type="http://schemas.openxmlformats.org/officeDocument/2006/relationships/hyperlink" Target="https://www.calstatela.edu/ecst/success/careers-and-development" TargetMode="External"/><Relationship Id="rId4" Type="http://schemas.openxmlformats.org/officeDocument/2006/relationships/hyperlink" Target="https://csns.cysun.org/department/cs/projects?year=2022"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abet.org/"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IAB Agenda (Fall 2021): 9-10:30am, Friday, 11/5/2021</a:t>
            </a:r>
          </a:p>
        </p:txBody>
      </p:sp>
      <p:sp>
        <p:nvSpPr>
          <p:cNvPr id="6" name="Content Placeholder 5"/>
          <p:cNvSpPr>
            <a:spLocks noGrp="1"/>
          </p:cNvSpPr>
          <p:nvPr>
            <p:ph idx="1"/>
          </p:nvPr>
        </p:nvSpPr>
        <p:spPr/>
        <p:txBody>
          <a:bodyPr>
            <a:normAutofit fontScale="70000" lnSpcReduction="20000"/>
          </a:bodyPr>
          <a:lstStyle/>
          <a:p>
            <a:pPr marL="285750" indent="-285750">
              <a:spcBef>
                <a:spcPts val="0"/>
              </a:spcBef>
              <a:spcAft>
                <a:spcPts val="600"/>
              </a:spcAft>
              <a:buFont typeface="Arial" panose="020B0604020202020204" pitchFamily="34" charset="0"/>
              <a:buChar char="•"/>
            </a:pPr>
            <a:r>
              <a:rPr lang="en-US" altLang="en-US" sz="1800" dirty="0"/>
              <a:t>9.00am – 09.05am : Welcome (Kang, Krum)</a:t>
            </a:r>
          </a:p>
          <a:p>
            <a:pPr marL="285750" indent="-285750">
              <a:spcBef>
                <a:spcPts val="0"/>
              </a:spcBef>
              <a:spcAft>
                <a:spcPts val="600"/>
              </a:spcAft>
              <a:buFont typeface="Arial" panose="020B0604020202020204" pitchFamily="34" charset="0"/>
              <a:buChar char="•"/>
            </a:pPr>
            <a:r>
              <a:rPr lang="en-US" altLang="en-US" sz="1800" dirty="0"/>
              <a:t>Program Overview</a:t>
            </a:r>
          </a:p>
          <a:p>
            <a:pPr marL="971550" lvl="1" indent="-285750">
              <a:spcBef>
                <a:spcPts val="0"/>
              </a:spcBef>
              <a:spcAft>
                <a:spcPts val="600"/>
              </a:spcAft>
            </a:pPr>
            <a:r>
              <a:rPr lang="en-US" altLang="en-US" sz="1600" dirty="0"/>
              <a:t>9.05am – 09.15am : Undergraduate Curriculum (Kang) </a:t>
            </a:r>
          </a:p>
          <a:p>
            <a:pPr marL="971550" lvl="1" indent="-285750">
              <a:spcBef>
                <a:spcPts val="0"/>
              </a:spcBef>
              <a:spcAft>
                <a:spcPts val="600"/>
              </a:spcAft>
            </a:pPr>
            <a:r>
              <a:rPr lang="en-US" altLang="en-US" sz="1600" dirty="0"/>
              <a:t>9.15am – 09.22am : Graduate Curriculum (</a:t>
            </a:r>
            <a:r>
              <a:rPr lang="en-US" altLang="en-US" sz="1600" dirty="0" err="1"/>
              <a:t>Parviz</a:t>
            </a:r>
            <a:r>
              <a:rPr lang="en-US" altLang="en-US" sz="1600" dirty="0"/>
              <a:t>)</a:t>
            </a:r>
          </a:p>
          <a:p>
            <a:pPr marL="285750" indent="-285750">
              <a:spcBef>
                <a:spcPts val="0"/>
              </a:spcBef>
              <a:spcAft>
                <a:spcPts val="600"/>
              </a:spcAft>
              <a:buFont typeface="Arial" panose="020B0604020202020204" pitchFamily="34" charset="0"/>
              <a:buChar char="•"/>
            </a:pPr>
            <a:r>
              <a:rPr lang="en-US" altLang="en-US" sz="1800" dirty="0"/>
              <a:t>9.</a:t>
            </a:r>
            <a:r>
              <a:rPr lang="en-US" sz="1800" dirty="0"/>
              <a:t>25am </a:t>
            </a:r>
            <a:r>
              <a:rPr lang="en-US" altLang="en-US" sz="1800" dirty="0"/>
              <a:t>–</a:t>
            </a:r>
            <a:r>
              <a:rPr lang="en-US" sz="1800" dirty="0"/>
              <a:t> 9.40am :  Additional Topics</a:t>
            </a:r>
          </a:p>
          <a:p>
            <a:pPr marL="971550" lvl="1" indent="-285750">
              <a:spcBef>
                <a:spcPts val="0"/>
              </a:spcBef>
              <a:spcAft>
                <a:spcPts val="600"/>
              </a:spcAft>
            </a:pPr>
            <a:r>
              <a:rPr lang="en-US" sz="1600" dirty="0"/>
              <a:t>Research Opportunities for Students, presentation (Krum)</a:t>
            </a:r>
          </a:p>
          <a:p>
            <a:pPr marL="971550" lvl="1" indent="-285750">
              <a:spcBef>
                <a:spcPts val="0"/>
              </a:spcBef>
              <a:spcAft>
                <a:spcPts val="600"/>
              </a:spcAft>
            </a:pPr>
            <a:r>
              <a:rPr lang="en-US" sz="1600" dirty="0"/>
              <a:t>New Trends/Feedback Survey Results, presentation </a:t>
            </a:r>
            <a:r>
              <a:rPr lang="en-US" altLang="en-US" sz="1600" dirty="0"/>
              <a:t>(Krum)</a:t>
            </a:r>
            <a:endParaRPr lang="en-US" altLang="en-US" sz="1800" dirty="0"/>
          </a:p>
          <a:p>
            <a:pPr marL="285750" indent="-285750">
              <a:spcBef>
                <a:spcPts val="0"/>
              </a:spcBef>
              <a:spcAft>
                <a:spcPts val="600"/>
              </a:spcAft>
              <a:buFont typeface="Arial" panose="020B0604020202020204" pitchFamily="34" charset="0"/>
              <a:buChar char="•"/>
            </a:pPr>
            <a:r>
              <a:rPr lang="en-US" altLang="en-US" sz="1800" dirty="0"/>
              <a:t>9.40am – 10.30am : Discussion</a:t>
            </a:r>
          </a:p>
          <a:p>
            <a:pPr marL="971550" lvl="1" indent="-285750">
              <a:spcBef>
                <a:spcPts val="0"/>
              </a:spcBef>
              <a:spcAft>
                <a:spcPts val="600"/>
              </a:spcAft>
            </a:pPr>
            <a:r>
              <a:rPr lang="en-US" altLang="en-US" sz="1400" dirty="0"/>
              <a:t>PEO Review/Feedback (Sun)</a:t>
            </a:r>
          </a:p>
          <a:p>
            <a:pPr marL="971550" lvl="1" indent="-285750">
              <a:spcBef>
                <a:spcPts val="0"/>
              </a:spcBef>
              <a:spcAft>
                <a:spcPts val="600"/>
              </a:spcAft>
            </a:pPr>
            <a:r>
              <a:rPr lang="en-US" sz="1400" dirty="0"/>
              <a:t>Feedback about our programs </a:t>
            </a:r>
            <a:r>
              <a:rPr lang="en-US" altLang="en-US" sz="1400" dirty="0"/>
              <a:t>(Guo, J.)</a:t>
            </a:r>
            <a:endParaRPr lang="en-US" sz="1400" dirty="0"/>
          </a:p>
          <a:p>
            <a:pPr marL="971550" lvl="1" indent="-285750">
              <a:spcBef>
                <a:spcPts val="0"/>
              </a:spcBef>
              <a:spcAft>
                <a:spcPts val="600"/>
              </a:spcAft>
            </a:pPr>
            <a:r>
              <a:rPr lang="en-US" sz="1400" dirty="0"/>
              <a:t>New Trends in Computing (</a:t>
            </a:r>
            <a:r>
              <a:rPr lang="en-US" sz="1400" dirty="0" err="1"/>
              <a:t>Amini</a:t>
            </a:r>
            <a:r>
              <a:rPr lang="en-US" sz="1400" dirty="0"/>
              <a:t>)</a:t>
            </a:r>
          </a:p>
          <a:p>
            <a:pPr marL="971550" lvl="1" indent="-285750">
              <a:spcBef>
                <a:spcPts val="0"/>
              </a:spcBef>
              <a:spcAft>
                <a:spcPts val="600"/>
              </a:spcAft>
            </a:pPr>
            <a:r>
              <a:rPr lang="en-US" sz="1400" dirty="0"/>
              <a:t>Internship/full-time opportunities for our BS and MS students (</a:t>
            </a:r>
            <a:r>
              <a:rPr lang="en-US" sz="1400" dirty="0" err="1"/>
              <a:t>Amini</a:t>
            </a:r>
            <a:r>
              <a:rPr lang="en-US" sz="1400" dirty="0"/>
              <a:t>)</a:t>
            </a:r>
          </a:p>
          <a:p>
            <a:pPr marL="971550" lvl="1" indent="-285750">
              <a:spcBef>
                <a:spcPts val="0"/>
              </a:spcBef>
              <a:spcAft>
                <a:spcPts val="600"/>
              </a:spcAft>
            </a:pPr>
            <a:r>
              <a:rPr lang="en-US" sz="1400" dirty="0"/>
              <a:t>Future Collaboration Opportunities (</a:t>
            </a:r>
            <a:r>
              <a:rPr lang="en-US" altLang="en-US" sz="1400" dirty="0" err="1"/>
              <a:t>Forouzesh</a:t>
            </a:r>
            <a:r>
              <a:rPr lang="en-US" sz="1400" dirty="0"/>
              <a:t>)</a:t>
            </a:r>
          </a:p>
          <a:p>
            <a:pPr marL="971550" lvl="1" indent="-285750">
              <a:spcBef>
                <a:spcPts val="0"/>
              </a:spcBef>
              <a:spcAft>
                <a:spcPts val="600"/>
              </a:spcAft>
            </a:pPr>
            <a:r>
              <a:rPr lang="en-US" sz="1400" dirty="0"/>
              <a:t>Open Discussion (</a:t>
            </a:r>
            <a:r>
              <a:rPr lang="en-US" altLang="en-US" sz="1400" dirty="0" err="1"/>
              <a:t>Forouzesh</a:t>
            </a:r>
            <a:r>
              <a:rPr lang="en-US" altLang="en-US" sz="1400" dirty="0"/>
              <a:t>)</a:t>
            </a:r>
            <a:endParaRPr lang="en-US" sz="1400" dirty="0"/>
          </a:p>
          <a:p>
            <a:pPr marL="285750" indent="-285750">
              <a:spcBef>
                <a:spcPts val="0"/>
              </a:spcBef>
              <a:spcAft>
                <a:spcPts val="600"/>
              </a:spcAft>
              <a:buFont typeface="Arial" panose="020B0604020202020204" pitchFamily="34" charset="0"/>
              <a:buChar char="•"/>
            </a:pPr>
            <a:r>
              <a:rPr lang="en-US" altLang="en-US" sz="1800" dirty="0"/>
              <a:t>10.30am: Adjourn (David)</a:t>
            </a:r>
          </a:p>
        </p:txBody>
      </p:sp>
      <p:sp>
        <p:nvSpPr>
          <p:cNvPr id="2" name="Slide Number Placeholder 1"/>
          <p:cNvSpPr>
            <a:spLocks noGrp="1"/>
          </p:cNvSpPr>
          <p:nvPr>
            <p:ph type="sldNum" sz="quarter" idx="4294967295"/>
          </p:nvPr>
        </p:nvSpPr>
        <p:spPr>
          <a:xfrm>
            <a:off x="7010400" y="4868863"/>
            <a:ext cx="2133600" cy="274637"/>
          </a:xfrm>
        </p:spPr>
        <p:txBody>
          <a:bodyPr/>
          <a:lstStyle/>
          <a:p>
            <a:fld id="{BB220BBC-8879-E844-B35B-0F806738ECBE}" type="slidenum">
              <a:rPr lang="en-US" smtClean="0"/>
              <a:t>1</a:t>
            </a:fld>
            <a:endParaRPr lang="en-US"/>
          </a:p>
        </p:txBody>
      </p:sp>
    </p:spTree>
    <p:extLst>
      <p:ext uri="{BB962C8B-B14F-4D97-AF65-F5344CB8AC3E}">
        <p14:creationId xmlns:p14="http://schemas.microsoft.com/office/powerpoint/2010/main" val="964237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871" y="74112"/>
            <a:ext cx="6130282" cy="857250"/>
          </a:xfrm>
        </p:spPr>
        <p:txBody>
          <a:bodyPr>
            <a:normAutofit/>
          </a:bodyPr>
          <a:lstStyle/>
          <a:p>
            <a:r>
              <a:rPr lang="en-US" altLang="zh-TW" sz="2400" kern="0" dirty="0">
                <a:solidFill>
                  <a:srgbClr val="000000"/>
                </a:solidFill>
                <a:ea typeface="PMingLiU" pitchFamily="18" charset="-120"/>
              </a:rPr>
              <a:t>BS CS – Comprehensive Curriculum</a:t>
            </a:r>
            <a:endParaRPr lang="en-US" dirty="0"/>
          </a:p>
        </p:txBody>
      </p:sp>
      <p:graphicFrame>
        <p:nvGraphicFramePr>
          <p:cNvPr id="7" name="Diagram 6"/>
          <p:cNvGraphicFramePr/>
          <p:nvPr/>
        </p:nvGraphicFramePr>
        <p:xfrm>
          <a:off x="403915" y="931362"/>
          <a:ext cx="5140850" cy="339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092102" y="3391112"/>
            <a:ext cx="4773038" cy="781752"/>
          </a:xfrm>
          <a:prstGeom prst="rect">
            <a:avLst/>
          </a:prstGeom>
        </p:spPr>
        <p:txBody>
          <a:bodyPr wrap="square">
            <a:spAutoFit/>
          </a:bodyPr>
          <a:lstStyle/>
          <a:p>
            <a:pPr marL="57150" indent="-285750">
              <a:buClr>
                <a:srgbClr val="B2B2B2"/>
              </a:buClr>
              <a:buFont typeface="Wingdings" pitchFamily="2" charset="2"/>
              <a:buChar char="§"/>
              <a:defRPr/>
            </a:pPr>
            <a:r>
              <a:rPr lang="en-US" altLang="zh-TW" sz="1600" kern="0" dirty="0">
                <a:solidFill>
                  <a:srgbClr val="000000"/>
                </a:solidFill>
                <a:ea typeface="PMingLiU" pitchFamily="18" charset="-120"/>
              </a:rPr>
              <a:t>120 units</a:t>
            </a:r>
          </a:p>
          <a:p>
            <a:pPr marL="800100" lvl="1" indent="-342900">
              <a:lnSpc>
                <a:spcPct val="90000"/>
              </a:lnSpc>
              <a:buFont typeface="Arial" panose="020B0604020202020204" pitchFamily="34" charset="0"/>
              <a:buChar char="•"/>
              <a:defRPr/>
            </a:pPr>
            <a:r>
              <a:rPr lang="en-US" altLang="zh-TW" sz="1600" dirty="0">
                <a:solidFill>
                  <a:srgbClr val="000000"/>
                </a:solidFill>
                <a:ea typeface="PMingLiU" pitchFamily="18" charset="-120"/>
              </a:rPr>
              <a:t>GE (39+9) + Major (72) = 120 units (Univ.)</a:t>
            </a:r>
          </a:p>
          <a:p>
            <a:pPr marL="800100" lvl="1" indent="-342900">
              <a:lnSpc>
                <a:spcPct val="90000"/>
              </a:lnSpc>
              <a:buFont typeface="Arial" panose="020B0604020202020204" pitchFamily="34" charset="0"/>
              <a:buChar char="•"/>
              <a:defRPr/>
            </a:pPr>
            <a:r>
              <a:rPr lang="en-US" altLang="zh-TW" sz="1600" dirty="0">
                <a:solidFill>
                  <a:srgbClr val="000000"/>
                </a:solidFill>
                <a:ea typeface="PMingLiU" pitchFamily="18" charset="-120"/>
              </a:rPr>
              <a:t>GE (24+0) + Major (96) = 120 units (CS)</a:t>
            </a:r>
          </a:p>
        </p:txBody>
      </p:sp>
    </p:spTree>
    <p:extLst>
      <p:ext uri="{BB962C8B-B14F-4D97-AF65-F5344CB8AC3E}">
        <p14:creationId xmlns:p14="http://schemas.microsoft.com/office/powerpoint/2010/main" val="265415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sz="1200" b="1" dirty="0"/>
              <a:t>Lower Division Required Courses</a:t>
            </a:r>
          </a:p>
          <a:p>
            <a:r>
              <a:rPr lang="en-US" sz="1200" dirty="0"/>
              <a:t>CS 1222 Introduction to Relational Databases</a:t>
            </a:r>
          </a:p>
          <a:p>
            <a:r>
              <a:rPr lang="en-US" sz="1200" dirty="0"/>
              <a:t>CS 2011 Introduction to Programming I</a:t>
            </a:r>
          </a:p>
          <a:p>
            <a:r>
              <a:rPr lang="en-US" sz="1200" dirty="0"/>
              <a:t>CS 2012 Introduction to Programming II</a:t>
            </a:r>
          </a:p>
          <a:p>
            <a:r>
              <a:rPr lang="en-US" sz="1200" dirty="0"/>
              <a:t>CS 2013 Programming with Data Structures</a:t>
            </a:r>
          </a:p>
          <a:p>
            <a:r>
              <a:rPr lang="en-US" sz="1200" dirty="0"/>
              <a:t>CS 2148 Discrete Structures</a:t>
            </a:r>
          </a:p>
          <a:p>
            <a:r>
              <a:rPr lang="en-US" sz="1200" dirty="0"/>
              <a:t>CS 2445 Introduction to Computer Systems</a:t>
            </a:r>
          </a:p>
          <a:p>
            <a:r>
              <a:rPr lang="en-US" sz="1200" dirty="0"/>
              <a:t>CS 2470 Fundamentals of Network Systems and Cybersecurity</a:t>
            </a:r>
          </a:p>
          <a:p>
            <a:r>
              <a:rPr lang="en-US" sz="1200" dirty="0"/>
              <a:t>ENGL 2030 Introduction to Technical Writing</a:t>
            </a:r>
          </a:p>
          <a:p>
            <a:r>
              <a:rPr lang="en-US" sz="1200" dirty="0"/>
              <a:t>MATH 2110 Calculus I</a:t>
            </a:r>
          </a:p>
          <a:p>
            <a:r>
              <a:rPr lang="en-US" sz="1200" dirty="0"/>
              <a:t>MATH 2120 Calculus II</a:t>
            </a:r>
          </a:p>
          <a:p>
            <a:r>
              <a:rPr lang="en-US" sz="1200" dirty="0"/>
              <a:t>MATH 2550 Introduction to Linear Algebra</a:t>
            </a:r>
          </a:p>
          <a:p>
            <a:r>
              <a:rPr lang="en-US" sz="1200" dirty="0"/>
              <a:t>PHYS 2100 General Physics I: Mechanics</a:t>
            </a:r>
          </a:p>
          <a:p>
            <a:endParaRPr lang="en-US" sz="1200" dirty="0"/>
          </a:p>
        </p:txBody>
      </p:sp>
      <p:sp>
        <p:nvSpPr>
          <p:cNvPr id="5" name="Content Placeholder 4"/>
          <p:cNvSpPr>
            <a:spLocks noGrp="1"/>
          </p:cNvSpPr>
          <p:nvPr>
            <p:ph sz="half" idx="2"/>
          </p:nvPr>
        </p:nvSpPr>
        <p:spPr/>
        <p:txBody>
          <a:bodyPr/>
          <a:lstStyle/>
          <a:p>
            <a:r>
              <a:rPr lang="en-US" sz="1200" b="1" dirty="0"/>
              <a:t>Upper Division Required Courses</a:t>
            </a:r>
          </a:p>
          <a:p>
            <a:r>
              <a:rPr lang="en-US" sz="1200" dirty="0"/>
              <a:t>CS 3035 Programming Language Paradigms</a:t>
            </a:r>
          </a:p>
          <a:p>
            <a:r>
              <a:rPr lang="en-US" sz="1200" dirty="0"/>
              <a:t>CS 3112 Analysis of Algorithms</a:t>
            </a:r>
          </a:p>
          <a:p>
            <a:r>
              <a:rPr lang="en-US" sz="1200" dirty="0"/>
              <a:t>CS 3186 Introduction to Automata Theory</a:t>
            </a:r>
          </a:p>
          <a:p>
            <a:r>
              <a:rPr lang="en-US" sz="1200" dirty="0"/>
              <a:t>CS 3220 Web and Internet Programming</a:t>
            </a:r>
          </a:p>
          <a:p>
            <a:r>
              <a:rPr lang="en-US" sz="1200" dirty="0"/>
              <a:t>CS 3337 Software Engineering</a:t>
            </a:r>
          </a:p>
          <a:p>
            <a:r>
              <a:rPr lang="en-US" sz="1200" dirty="0"/>
              <a:t>CS 3801 Societal and Ethical Issues in Computing</a:t>
            </a:r>
          </a:p>
          <a:p>
            <a:r>
              <a:rPr lang="en-US" sz="1200" dirty="0"/>
              <a:t>CS 4440 Introduction to Operating Systems</a:t>
            </a:r>
          </a:p>
          <a:p>
            <a:r>
              <a:rPr lang="en-US" sz="1200" dirty="0"/>
              <a:t>CS 4961 Software Design Laboratory I</a:t>
            </a:r>
          </a:p>
          <a:p>
            <a:r>
              <a:rPr lang="en-US" sz="1200" dirty="0"/>
              <a:t>CS 4962 Software Design Laboratory II</a:t>
            </a:r>
          </a:p>
          <a:p>
            <a:r>
              <a:rPr lang="en-US" sz="1200" dirty="0"/>
              <a:t>CS 4963 Computer Science Recapitulation</a:t>
            </a:r>
          </a:p>
          <a:p>
            <a:endParaRPr lang="en-US" sz="1200" dirty="0"/>
          </a:p>
          <a:p>
            <a:r>
              <a:rPr lang="en-US" sz="1200" b="1" dirty="0"/>
              <a:t>Electives (18 units)</a:t>
            </a:r>
          </a:p>
          <a:p>
            <a:endParaRPr lang="en-US" sz="1200" dirty="0"/>
          </a:p>
        </p:txBody>
      </p:sp>
      <p:sp>
        <p:nvSpPr>
          <p:cNvPr id="2" name="Title 1"/>
          <p:cNvSpPr>
            <a:spLocks noGrp="1"/>
          </p:cNvSpPr>
          <p:nvPr>
            <p:ph type="title"/>
          </p:nvPr>
        </p:nvSpPr>
        <p:spPr/>
        <p:txBody>
          <a:bodyPr/>
          <a:lstStyle/>
          <a:p>
            <a:r>
              <a:rPr lang="en-US" altLang="zh-TW" sz="2000" kern="0" dirty="0">
                <a:solidFill>
                  <a:srgbClr val="000000"/>
                </a:solidFill>
                <a:ea typeface="PMingLiU" pitchFamily="18" charset="-120"/>
              </a:rPr>
              <a:t>BS Curriculum (Fall 2021)</a:t>
            </a:r>
            <a:endParaRPr lang="en-US" dirty="0"/>
          </a:p>
        </p:txBody>
      </p:sp>
    </p:spTree>
    <p:extLst>
      <p:ext uri="{BB962C8B-B14F-4D97-AF65-F5344CB8AC3E}">
        <p14:creationId xmlns:p14="http://schemas.microsoft.com/office/powerpoint/2010/main" val="1182701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220BBC-8879-E844-B35B-0F806738ECBE}" type="slidenum">
              <a:rPr lang="en-US" smtClean="0"/>
              <a:t>12</a:t>
            </a:fld>
            <a:endParaRPr lang="en-US"/>
          </a:p>
        </p:txBody>
      </p:sp>
      <p:pic>
        <p:nvPicPr>
          <p:cNvPr id="1026" name="Picture 2" descr="major course flow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11" y="248219"/>
            <a:ext cx="7716096" cy="417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636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pPr marL="285750" indent="-285750">
              <a:buFont typeface="Arial" panose="020B0604020202020204" pitchFamily="34" charset="0"/>
              <a:buChar char="•"/>
            </a:pPr>
            <a:r>
              <a:rPr lang="en-US" sz="1200" dirty="0"/>
              <a:t>CS 3034 - Widely-used Programming Languages</a:t>
            </a:r>
          </a:p>
          <a:p>
            <a:pPr marL="285750" indent="-285750">
              <a:buFont typeface="Arial" panose="020B0604020202020204" pitchFamily="34" charset="0"/>
              <a:buChar char="•"/>
            </a:pPr>
            <a:r>
              <a:rPr lang="en-US" sz="1200" dirty="0"/>
              <a:t>CS 3660 - Complex Social and Economic Systems</a:t>
            </a:r>
          </a:p>
          <a:p>
            <a:pPr marL="285750" indent="-285750">
              <a:buFont typeface="Arial" panose="020B0604020202020204" pitchFamily="34" charset="0"/>
              <a:buChar char="•"/>
            </a:pPr>
            <a:r>
              <a:rPr lang="en-US" sz="1200" dirty="0"/>
              <a:t>CS 4075 - Concurrent and Distributed Programming</a:t>
            </a:r>
          </a:p>
          <a:p>
            <a:pPr marL="285750" indent="-285750">
              <a:buFont typeface="Arial" panose="020B0604020202020204" pitchFamily="34" charset="0"/>
              <a:buChar char="•"/>
            </a:pPr>
            <a:r>
              <a:rPr lang="en-US" sz="1200" dirty="0"/>
              <a:t>CS 4112 - Competitive Programming</a:t>
            </a:r>
          </a:p>
          <a:p>
            <a:pPr marL="285750" indent="-285750">
              <a:buFont typeface="Arial" panose="020B0604020202020204" pitchFamily="34" charset="0"/>
              <a:buChar char="•"/>
            </a:pPr>
            <a:r>
              <a:rPr lang="en-US" sz="1200" dirty="0"/>
              <a:t>CS 4188 - Compilers</a:t>
            </a:r>
          </a:p>
          <a:p>
            <a:pPr marL="285750" indent="-285750">
              <a:buFont typeface="Arial" panose="020B0604020202020204" pitchFamily="34" charset="0"/>
              <a:buChar char="•"/>
            </a:pPr>
            <a:r>
              <a:rPr lang="en-US" sz="1200" dirty="0"/>
              <a:t>CS 4220 - Current Trends in Web Design and Development</a:t>
            </a:r>
          </a:p>
          <a:p>
            <a:pPr marL="285750" indent="-285750">
              <a:buFont typeface="Arial" panose="020B0604020202020204" pitchFamily="34" charset="0"/>
              <a:buChar char="•"/>
            </a:pPr>
            <a:r>
              <a:rPr lang="en-US" sz="1200" dirty="0"/>
              <a:t>CS 4222 - Principles of Data Base Systems</a:t>
            </a:r>
          </a:p>
          <a:p>
            <a:pPr marL="285750" indent="-285750">
              <a:buFont typeface="Arial" panose="020B0604020202020204" pitchFamily="34" charset="0"/>
              <a:buChar char="•"/>
            </a:pPr>
            <a:r>
              <a:rPr lang="en-US" sz="1200" dirty="0"/>
              <a:t>CS 4470 - Computer Networking Protocols</a:t>
            </a:r>
          </a:p>
          <a:p>
            <a:pPr marL="285750" indent="-285750">
              <a:buFont typeface="Arial" panose="020B0604020202020204" pitchFamily="34" charset="0"/>
              <a:buChar char="•"/>
            </a:pPr>
            <a:r>
              <a:rPr lang="en-US" sz="1200" dirty="0"/>
              <a:t>CS 4471 - Computer Networks Configuration and </a:t>
            </a:r>
            <a:r>
              <a:rPr lang="en-US" sz="1200" dirty="0" smtClean="0"/>
              <a:t>Management</a:t>
            </a:r>
          </a:p>
          <a:p>
            <a:pPr marL="285750" indent="-285750">
              <a:buFont typeface="Arial" panose="020B0604020202020204" pitchFamily="34" charset="0"/>
              <a:buChar char="•"/>
            </a:pPr>
            <a:r>
              <a:rPr lang="en-US" sz="1200" dirty="0"/>
              <a:t>CS 4540 - Topics in Advanced Computer Science (Data Visualization, Mobile/Cloud Computing, Cybersecurity, Robotics, Human Centered Computing)</a:t>
            </a:r>
          </a:p>
          <a:p>
            <a:pPr marL="285750" indent="-285750">
              <a:buFont typeface="Arial" panose="020B0604020202020204" pitchFamily="34" charset="0"/>
              <a:buChar char="•"/>
            </a:pPr>
            <a:endParaRPr lang="en-US" sz="1200" dirty="0"/>
          </a:p>
        </p:txBody>
      </p:sp>
      <p:sp>
        <p:nvSpPr>
          <p:cNvPr id="2" name="Content Placeholder 1"/>
          <p:cNvSpPr>
            <a:spLocks noGrp="1"/>
          </p:cNvSpPr>
          <p:nvPr>
            <p:ph sz="half" idx="2"/>
          </p:nvPr>
        </p:nvSpPr>
        <p:spPr>
          <a:xfrm>
            <a:off x="4727408" y="2162665"/>
            <a:ext cx="3959392" cy="2431958"/>
          </a:xfrm>
        </p:spPr>
        <p:txBody>
          <a:bodyPr/>
          <a:lstStyle/>
          <a:p>
            <a:pPr marL="285750" indent="-285750">
              <a:buFont typeface="Arial" panose="020B0604020202020204" pitchFamily="34" charset="0"/>
              <a:buChar char="•"/>
            </a:pPr>
            <a:r>
              <a:rPr lang="en-US" sz="1200" dirty="0" smtClean="0"/>
              <a:t>CS </a:t>
            </a:r>
            <a:r>
              <a:rPr lang="en-US" sz="1200" dirty="0"/>
              <a:t>4550 - Computer Graphics</a:t>
            </a:r>
          </a:p>
          <a:p>
            <a:pPr marL="285750" indent="-285750">
              <a:buFont typeface="Arial" panose="020B0604020202020204" pitchFamily="34" charset="0"/>
              <a:buChar char="•"/>
            </a:pPr>
            <a:r>
              <a:rPr lang="en-US" sz="1200" dirty="0"/>
              <a:t>CS 4551 - Multimedia Software Systems</a:t>
            </a:r>
          </a:p>
          <a:p>
            <a:pPr marL="285750" indent="-285750">
              <a:buFont typeface="Arial" panose="020B0604020202020204" pitchFamily="34" charset="0"/>
              <a:buChar char="•"/>
            </a:pPr>
            <a:r>
              <a:rPr lang="en-US" sz="1200" dirty="0"/>
              <a:t>CS 4555 - Introduction to 3D Computer Game Programming</a:t>
            </a:r>
          </a:p>
          <a:p>
            <a:pPr marL="285750" indent="-285750">
              <a:buFont typeface="Arial" panose="020B0604020202020204" pitchFamily="34" charset="0"/>
              <a:buChar char="•"/>
            </a:pPr>
            <a:r>
              <a:rPr lang="en-US" sz="1200" dirty="0"/>
              <a:t>CS 4556 - Multiplayer Online Game Design and Development </a:t>
            </a:r>
          </a:p>
          <a:p>
            <a:pPr marL="285750" indent="-285750">
              <a:buFont typeface="Arial" panose="020B0604020202020204" pitchFamily="34" charset="0"/>
              <a:buChar char="•"/>
            </a:pPr>
            <a:r>
              <a:rPr lang="en-US" sz="1200" dirty="0"/>
              <a:t>CS 4635 - Modeling and Simulation</a:t>
            </a:r>
          </a:p>
          <a:p>
            <a:pPr marL="285750" indent="-285750">
              <a:buFont typeface="Arial" panose="020B0604020202020204" pitchFamily="34" charset="0"/>
              <a:buChar char="•"/>
            </a:pPr>
            <a:r>
              <a:rPr lang="en-US" sz="1200" dirty="0"/>
              <a:t>CS 4660 - Artificial Intelligence </a:t>
            </a:r>
          </a:p>
          <a:p>
            <a:pPr marL="285750" indent="-285750">
              <a:buFont typeface="Arial" panose="020B0604020202020204" pitchFamily="34" charset="0"/>
              <a:buChar char="•"/>
            </a:pPr>
            <a:r>
              <a:rPr lang="en-US" sz="1200" dirty="0"/>
              <a:t>CS 4661 - Introduction to Data Science </a:t>
            </a:r>
          </a:p>
          <a:p>
            <a:pPr marL="285750" indent="-285750">
              <a:buFont typeface="Arial" panose="020B0604020202020204" pitchFamily="34" charset="0"/>
              <a:buChar char="•"/>
            </a:pPr>
            <a:r>
              <a:rPr lang="en-US" sz="1200" dirty="0"/>
              <a:t>CS 4662 - Advanced Machine Learning</a:t>
            </a:r>
          </a:p>
          <a:p>
            <a:pPr marL="285750" indent="-285750">
              <a:buFont typeface="Arial" panose="020B0604020202020204" pitchFamily="34" charset="0"/>
              <a:buChar char="•"/>
            </a:pPr>
            <a:r>
              <a:rPr lang="en-US" sz="1200" dirty="0"/>
              <a:t>CS 4780 - Cryptography and Information Security</a:t>
            </a:r>
          </a:p>
          <a:p>
            <a:endParaRPr lang="en-US" sz="1200" dirty="0"/>
          </a:p>
          <a:p>
            <a:endParaRPr lang="en-US" sz="1200" dirty="0"/>
          </a:p>
        </p:txBody>
      </p:sp>
      <p:sp>
        <p:nvSpPr>
          <p:cNvPr id="4" name="Slide Number Placeholder 3"/>
          <p:cNvSpPr>
            <a:spLocks noGrp="1"/>
          </p:cNvSpPr>
          <p:nvPr>
            <p:ph type="sldNum" sz="quarter" idx="12"/>
          </p:nvPr>
        </p:nvSpPr>
        <p:spPr/>
        <p:txBody>
          <a:bodyPr/>
          <a:lstStyle/>
          <a:p>
            <a:fld id="{BB220BBC-8879-E844-B35B-0F806738ECBE}" type="slidenum">
              <a:rPr lang="en-US" smtClean="0"/>
              <a:t>13</a:t>
            </a:fld>
            <a:endParaRPr lang="en-US" dirty="0"/>
          </a:p>
        </p:txBody>
      </p:sp>
      <p:sp>
        <p:nvSpPr>
          <p:cNvPr id="5" name="Title 4"/>
          <p:cNvSpPr>
            <a:spLocks noGrp="1"/>
          </p:cNvSpPr>
          <p:nvPr>
            <p:ph type="title"/>
          </p:nvPr>
        </p:nvSpPr>
        <p:spPr/>
        <p:txBody>
          <a:bodyPr/>
          <a:lstStyle/>
          <a:p>
            <a:r>
              <a:rPr lang="en-US" dirty="0"/>
              <a:t>CS Electives - Wide range of courses </a:t>
            </a:r>
          </a:p>
        </p:txBody>
      </p:sp>
      <p:pic>
        <p:nvPicPr>
          <p:cNvPr id="2050" name="Picture 2" descr="Computer Science – ICIC APTIKOM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4028" y="456100"/>
            <a:ext cx="2864380" cy="148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470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002352" y="2895048"/>
            <a:ext cx="3413515" cy="1455091"/>
          </a:xfrm>
          <a:prstGeom prst="rect">
            <a:avLst/>
          </a:prstGeom>
        </p:spPr>
      </p:pic>
      <p:pic>
        <p:nvPicPr>
          <p:cNvPr id="34" name="Picture 33" descr="A close up of a device&#10;&#10;Description automatically generated">
            <a:extLst>
              <a:ext uri="{FF2B5EF4-FFF2-40B4-BE49-F238E27FC236}">
                <a16:creationId xmlns:a16="http://schemas.microsoft.com/office/drawing/2014/main" id="{EEBC938D-D123-409F-8385-0B832AB9EE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59230" y="949486"/>
            <a:ext cx="2604055" cy="1264038"/>
          </a:xfrm>
          <a:prstGeom prst="rect">
            <a:avLst/>
          </a:prstGeom>
        </p:spPr>
      </p:pic>
      <p:sp>
        <p:nvSpPr>
          <p:cNvPr id="2" name="Title 1"/>
          <p:cNvSpPr>
            <a:spLocks noGrp="1"/>
          </p:cNvSpPr>
          <p:nvPr>
            <p:ph type="title"/>
          </p:nvPr>
        </p:nvSpPr>
        <p:spPr/>
        <p:txBody>
          <a:bodyPr>
            <a:normAutofit/>
          </a:bodyPr>
          <a:lstStyle/>
          <a:p>
            <a:r>
              <a:rPr lang="en-US" altLang="zh-TW" sz="2400" kern="0" dirty="0">
                <a:solidFill>
                  <a:srgbClr val="000000"/>
                </a:solidFill>
                <a:ea typeface="PMingLiU" pitchFamily="18" charset="-120"/>
              </a:rPr>
              <a:t>BS CS Curriculum : </a:t>
            </a:r>
            <a:r>
              <a:rPr lang="en-US" altLang="zh-TW" sz="2400" dirty="0">
                <a:ea typeface="PMingLiU" pitchFamily="18" charset="-120"/>
              </a:rPr>
              <a:t>Senior Design Capstone Project</a:t>
            </a:r>
            <a:endParaRPr lang="en-US" sz="2400" dirty="0"/>
          </a:p>
        </p:txBody>
      </p:sp>
      <p:sp>
        <p:nvSpPr>
          <p:cNvPr id="3" name="Content Placeholder 2"/>
          <p:cNvSpPr>
            <a:spLocks noGrp="1"/>
          </p:cNvSpPr>
          <p:nvPr>
            <p:ph idx="1"/>
          </p:nvPr>
        </p:nvSpPr>
        <p:spPr>
          <a:xfrm>
            <a:off x="536408" y="1177748"/>
            <a:ext cx="4154125" cy="3394472"/>
          </a:xfrm>
        </p:spPr>
        <p:txBody>
          <a:bodyPr/>
          <a:lstStyle/>
          <a:p>
            <a:pPr marL="285750" indent="-285750">
              <a:buFont typeface="Arial" panose="020B0604020202020204" pitchFamily="34" charset="0"/>
              <a:buChar char="•"/>
              <a:defRPr/>
            </a:pPr>
            <a:r>
              <a:rPr lang="en-US" altLang="en-US" sz="1400" dirty="0"/>
              <a:t>Provide students with a capstone experience in which they apply their theoretical knowledge to real-world applications.</a:t>
            </a:r>
          </a:p>
          <a:p>
            <a:pPr marL="285750" indent="-285750">
              <a:buFont typeface="Arial" panose="020B0604020202020204" pitchFamily="34" charset="0"/>
              <a:buChar char="•"/>
              <a:defRPr/>
            </a:pPr>
            <a:r>
              <a:rPr lang="en-US" sz="1400" dirty="0"/>
              <a:t>Get to know potential employees over an extended period—like a hassle-free year-long internship</a:t>
            </a:r>
          </a:p>
          <a:p>
            <a:pPr marL="285750" indent="-285750">
              <a:buFont typeface="Arial" panose="020B0604020202020204" pitchFamily="34" charset="0"/>
              <a:buChar char="•"/>
              <a:defRPr/>
            </a:pPr>
            <a:r>
              <a:rPr lang="en-US" sz="1400" dirty="0"/>
              <a:t>Improve students’ soft skills</a:t>
            </a:r>
          </a:p>
          <a:p>
            <a:pPr marL="971550" lvl="1" indent="-285750">
              <a:defRPr/>
            </a:pPr>
            <a:r>
              <a:rPr lang="en-US" sz="1200" dirty="0"/>
              <a:t>Presentation skills</a:t>
            </a:r>
          </a:p>
          <a:p>
            <a:pPr marL="971550" lvl="1" indent="-285750">
              <a:defRPr/>
            </a:pPr>
            <a:r>
              <a:rPr lang="en-US" sz="1200" dirty="0"/>
              <a:t>Technical writing</a:t>
            </a:r>
          </a:p>
          <a:p>
            <a:pPr marL="971550" lvl="1" indent="-285750">
              <a:defRPr/>
            </a:pPr>
            <a:r>
              <a:rPr lang="en-US" sz="1200" dirty="0"/>
              <a:t>Time management, teamwork, and leadership skills</a:t>
            </a:r>
          </a:p>
          <a:p>
            <a:pPr marL="285750" indent="-285750">
              <a:buFont typeface="Arial" panose="020B0604020202020204" pitchFamily="34" charset="0"/>
              <a:buChar char="•"/>
              <a:defRPr/>
            </a:pPr>
            <a:r>
              <a:rPr lang="en-US" sz="1400" dirty="0"/>
              <a:t>Improve students’ resumes and job prospects</a:t>
            </a:r>
          </a:p>
          <a:p>
            <a:pPr>
              <a:spcAft>
                <a:spcPts val="1200"/>
              </a:spcAft>
              <a:defRPr/>
            </a:pPr>
            <a:endParaRPr lang="en-US" altLang="zh-TW" sz="1600" dirty="0">
              <a:ea typeface="PMingLiU" pitchFamily="18" charset="-120"/>
            </a:endParaRPr>
          </a:p>
        </p:txBody>
      </p:sp>
      <p:pic>
        <p:nvPicPr>
          <p:cNvPr id="4" name="Content Placeholder 3" descr="A screenshot of a video game&#10;&#10;Description automatically generated">
            <a:extLst>
              <a:ext uri="{FF2B5EF4-FFF2-40B4-BE49-F238E27FC236}">
                <a16:creationId xmlns:a16="http://schemas.microsoft.com/office/drawing/2014/main" id="{0B5D24D1-E88F-4F58-9098-2929C9D48EF3}"/>
              </a:ext>
            </a:extLst>
          </p:cNvPr>
          <p:cNvPicPr>
            <a:picLocks noChangeAspect="1"/>
          </p:cNvPicPr>
          <p:nvPr/>
        </p:nvPicPr>
        <p:blipFill rotWithShape="1">
          <a:blip r:embed="rId5"/>
          <a:srcRect t="10826" r="2" b="4078"/>
          <a:stretch/>
        </p:blipFill>
        <p:spPr>
          <a:xfrm>
            <a:off x="4870216" y="1177748"/>
            <a:ext cx="2154556" cy="898405"/>
          </a:xfrm>
          <a:prstGeom prst="rect">
            <a:avLst/>
          </a:prstGeom>
          <a:noFill/>
        </p:spPr>
      </p:pic>
      <p:pic>
        <p:nvPicPr>
          <p:cNvPr id="5" name="Picture 2" descr="/var/folders/c9/x74gd03s3w3c90szgjrndqxw0000gn/T/com.microsoft.Word/WebArchiveCopyPasteTempFiles/unknown.png">
            <a:extLst>
              <a:ext uri="{FF2B5EF4-FFF2-40B4-BE49-F238E27FC236}">
                <a16:creationId xmlns:a16="http://schemas.microsoft.com/office/drawing/2014/main" id="{1AC2563C-3AA4-A14F-B50E-E6843A6E7A6C}"/>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450617" y="2001676"/>
            <a:ext cx="1512668" cy="958224"/>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27;p3">
            <a:extLst>
              <a:ext uri="{FF2B5EF4-FFF2-40B4-BE49-F238E27FC236}">
                <a16:creationId xmlns:a16="http://schemas.microsoft.com/office/drawing/2014/main" id="{C58D6A6E-218A-EB40-A8B8-68B4ACB849AE}"/>
              </a:ext>
            </a:extLst>
          </p:cNvPr>
          <p:cNvPicPr preferRelativeResize="0"/>
          <p:nvPr/>
        </p:nvPicPr>
        <p:blipFill>
          <a:blip r:embed="rId8">
            <a:alphaModFix/>
          </a:blip>
          <a:stretch>
            <a:fillRect/>
          </a:stretch>
        </p:blipFill>
        <p:spPr>
          <a:xfrm rot="21599990">
            <a:off x="7340031" y="2350895"/>
            <a:ext cx="799186" cy="386922"/>
          </a:xfrm>
          <a:prstGeom prst="rect">
            <a:avLst/>
          </a:prstGeom>
          <a:noFill/>
          <a:ln w="38100" cap="flat" cmpd="sng">
            <a:noFill/>
            <a:prstDash val="solid"/>
            <a:round/>
            <a:headEnd type="none" w="sm" len="sm"/>
            <a:tailEnd type="none" w="sm" len="sm"/>
          </a:ln>
        </p:spPr>
      </p:pic>
      <p:sp>
        <p:nvSpPr>
          <p:cNvPr id="7" name="Rectangle 6"/>
          <p:cNvSpPr/>
          <p:nvPr/>
        </p:nvSpPr>
        <p:spPr>
          <a:xfrm>
            <a:off x="1778507" y="4402943"/>
            <a:ext cx="6183417" cy="338554"/>
          </a:xfrm>
          <a:prstGeom prst="rect">
            <a:avLst/>
          </a:prstGeom>
        </p:spPr>
        <p:txBody>
          <a:bodyPr wrap="square">
            <a:spAutoFit/>
          </a:bodyPr>
          <a:lstStyle/>
          <a:p>
            <a:pPr algn="ctr">
              <a:spcAft>
                <a:spcPts val="1200"/>
              </a:spcAft>
              <a:defRPr/>
            </a:pPr>
            <a:r>
              <a:rPr lang="en-US" altLang="zh-TW" sz="1600" dirty="0">
                <a:ea typeface="PMingLiU" pitchFamily="18" charset="-120"/>
                <a:hlinkClick r:id="rId9"/>
              </a:rPr>
              <a:t>https://csns.cysun.org/department/cs/projects?year=2022</a:t>
            </a:r>
            <a:r>
              <a:rPr lang="en-US" altLang="zh-TW" sz="1600" dirty="0">
                <a:ea typeface="PMingLiU" pitchFamily="18" charset="-120"/>
              </a:rPr>
              <a:t> </a:t>
            </a:r>
          </a:p>
        </p:txBody>
      </p:sp>
    </p:spTree>
    <p:extLst>
      <p:ext uri="{BB962C8B-B14F-4D97-AF65-F5344CB8AC3E}">
        <p14:creationId xmlns:p14="http://schemas.microsoft.com/office/powerpoint/2010/main" val="3252587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Overview of Master of Science in Computer Science (MSCS)</a:t>
            </a:r>
          </a:p>
        </p:txBody>
      </p:sp>
      <p:sp>
        <p:nvSpPr>
          <p:cNvPr id="5" name="Subtitle 4"/>
          <p:cNvSpPr>
            <a:spLocks noGrp="1"/>
          </p:cNvSpPr>
          <p:nvPr>
            <p:ph type="subTitle" idx="1"/>
          </p:nvPr>
        </p:nvSpPr>
        <p:spPr>
          <a:xfrm>
            <a:off x="1136195" y="3043824"/>
            <a:ext cx="5654749" cy="1165571"/>
          </a:xfrm>
        </p:spPr>
        <p:txBody>
          <a:bodyPr/>
          <a:lstStyle/>
          <a:p>
            <a:r>
              <a:rPr lang="en-US" dirty="0"/>
              <a:t>Dr. Behzad </a:t>
            </a:r>
            <a:r>
              <a:rPr lang="en-US" dirty="0" err="1"/>
              <a:t>Parviz</a:t>
            </a:r>
            <a:endParaRPr lang="en-US" dirty="0"/>
          </a:p>
        </p:txBody>
      </p:sp>
    </p:spTree>
    <p:extLst>
      <p:ext uri="{BB962C8B-B14F-4D97-AF65-F5344CB8AC3E}">
        <p14:creationId xmlns:p14="http://schemas.microsoft.com/office/powerpoint/2010/main" val="1521209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MS CS Curriculum</a:t>
            </a:r>
          </a:p>
        </p:txBody>
      </p:sp>
      <p:pic>
        <p:nvPicPr>
          <p:cNvPr id="2" name="Picture 1"/>
          <p:cNvPicPr>
            <a:picLocks noChangeAspect="1"/>
          </p:cNvPicPr>
          <p:nvPr/>
        </p:nvPicPr>
        <p:blipFill>
          <a:blip r:embed="rId3"/>
          <a:stretch>
            <a:fillRect/>
          </a:stretch>
        </p:blipFill>
        <p:spPr>
          <a:xfrm>
            <a:off x="4125951" y="717458"/>
            <a:ext cx="4827827" cy="4082646"/>
          </a:xfrm>
          <a:prstGeom prst="rect">
            <a:avLst/>
          </a:prstGeom>
        </p:spPr>
      </p:pic>
      <p:sp>
        <p:nvSpPr>
          <p:cNvPr id="5" name="Text Placeholder 2"/>
          <p:cNvSpPr txBox="1">
            <a:spLocks/>
          </p:cNvSpPr>
          <p:nvPr/>
        </p:nvSpPr>
        <p:spPr>
          <a:xfrm>
            <a:off x="4199548" y="237636"/>
            <a:ext cx="3962536" cy="479822"/>
          </a:xfrm>
          <a:prstGeom prst="rect">
            <a:avLst/>
          </a:prstGeom>
        </p:spPr>
        <p:txBody>
          <a:bodyPr/>
          <a:lstStyle>
            <a:lvl1pPr marL="0" indent="0" algn="l" defTabSz="342900" rtl="0" eaLnBrk="1" latinLnBrk="0" hangingPunct="1">
              <a:spcBef>
                <a:spcPct val="20000"/>
              </a:spcBef>
              <a:buFont typeface="Arial"/>
              <a:buNone/>
              <a:defRPr sz="1700" kern="1200">
                <a:solidFill>
                  <a:schemeClr val="tx1"/>
                </a:solidFill>
                <a:latin typeface="Arial"/>
                <a:ea typeface="+mn-ea"/>
                <a:cs typeface="Arial"/>
              </a:defRPr>
            </a:lvl1pPr>
            <a:lvl2pPr marL="685800" indent="-342900" algn="l" defTabSz="342900" rtl="0" eaLnBrk="1" latinLnBrk="0" hangingPunct="1">
              <a:spcBef>
                <a:spcPct val="20000"/>
              </a:spcBef>
              <a:buFont typeface="Arial" panose="020B0604020202020204" pitchFamily="34" charset="0"/>
              <a:buChar char="•"/>
              <a:defRPr sz="1500" kern="1200">
                <a:solidFill>
                  <a:schemeClr val="tx1"/>
                </a:solidFill>
                <a:latin typeface="Arial"/>
                <a:ea typeface="+mn-ea"/>
                <a:cs typeface="Arial"/>
              </a:defRPr>
            </a:lvl2pPr>
            <a:lvl3pPr marL="971550" indent="-285750" algn="l" defTabSz="342900" rtl="0" eaLnBrk="1" latinLnBrk="0" hangingPunct="1">
              <a:spcBef>
                <a:spcPct val="20000"/>
              </a:spcBef>
              <a:buFont typeface="Courier New" panose="02070309020205020404" pitchFamily="49" charset="0"/>
              <a:buChar char="o"/>
              <a:defRPr sz="14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50000"/>
                    <a:lumOff val="50000"/>
                  </a:schemeClr>
                </a:solidFill>
                <a:latin typeface="Arial"/>
                <a:ea typeface="+mn-ea"/>
                <a:cs typeface="Arial"/>
              </a:defRPr>
            </a:lvl4pPr>
            <a:lvl5pPr marL="1543050" indent="-171450" algn="l" defTabSz="342900" rtl="0" eaLnBrk="1" latinLnBrk="0" hangingPunct="1">
              <a:spcBef>
                <a:spcPct val="20000"/>
              </a:spcBef>
              <a:buFont typeface="Arial"/>
              <a:buChar char="»"/>
              <a:defRPr sz="10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Three Areas:</a:t>
            </a:r>
          </a:p>
        </p:txBody>
      </p:sp>
      <p:sp>
        <p:nvSpPr>
          <p:cNvPr id="8" name="Content Placeholder 2"/>
          <p:cNvSpPr>
            <a:spLocks noGrp="1"/>
          </p:cNvSpPr>
          <p:nvPr>
            <p:ph idx="1"/>
          </p:nvPr>
        </p:nvSpPr>
        <p:spPr>
          <a:xfrm>
            <a:off x="536408" y="1177748"/>
            <a:ext cx="3589543" cy="3394472"/>
          </a:xfrm>
        </p:spPr>
        <p:txBody>
          <a:bodyPr/>
          <a:lstStyle/>
          <a:p>
            <a:pPr>
              <a:defRPr/>
            </a:pPr>
            <a:r>
              <a:rPr lang="en-US" altLang="zh-TW" sz="1600" b="1" kern="0" dirty="0">
                <a:solidFill>
                  <a:srgbClr val="000000"/>
                </a:solidFill>
                <a:ea typeface="PMingLiU" pitchFamily="18" charset="-120"/>
              </a:rPr>
              <a:t>Broad Common Core (18 units) </a:t>
            </a:r>
          </a:p>
          <a:p>
            <a:pPr>
              <a:defRPr/>
            </a:pPr>
            <a:r>
              <a:rPr lang="en-US" altLang="zh-TW" sz="1400" kern="0" dirty="0">
                <a:solidFill>
                  <a:srgbClr val="000000"/>
                </a:solidFill>
                <a:ea typeface="PMingLiU" pitchFamily="18" charset="-120"/>
              </a:rPr>
              <a:t>Two courses from each of the three areas </a:t>
            </a:r>
          </a:p>
          <a:p>
            <a:pPr>
              <a:defRPr/>
            </a:pPr>
            <a:endParaRPr lang="en-US" altLang="zh-TW" sz="1600" b="1" kern="0" dirty="0">
              <a:solidFill>
                <a:srgbClr val="000000"/>
              </a:solidFill>
              <a:ea typeface="PMingLiU" pitchFamily="18" charset="-120"/>
            </a:endParaRPr>
          </a:p>
          <a:p>
            <a:pPr>
              <a:defRPr/>
            </a:pPr>
            <a:r>
              <a:rPr lang="en-US" altLang="zh-TW" sz="1600" b="1" kern="0" dirty="0">
                <a:solidFill>
                  <a:srgbClr val="000000"/>
                </a:solidFill>
                <a:ea typeface="PMingLiU" pitchFamily="18" charset="-120"/>
              </a:rPr>
              <a:t>Thesis Path (12 units) </a:t>
            </a:r>
          </a:p>
          <a:p>
            <a:pPr marL="285750" indent="-285750">
              <a:buFont typeface="Arial" panose="020B0604020202020204" pitchFamily="34" charset="0"/>
              <a:buChar char="•"/>
              <a:defRPr/>
            </a:pPr>
            <a:r>
              <a:rPr lang="en-US" altLang="zh-TW" sz="1400" kern="0" dirty="0">
                <a:solidFill>
                  <a:srgbClr val="000000"/>
                </a:solidFill>
                <a:ea typeface="PMingLiU" pitchFamily="18" charset="-120"/>
              </a:rPr>
              <a:t>2 additional electives (CS4000/CS5000) </a:t>
            </a:r>
          </a:p>
          <a:p>
            <a:pPr marL="285750" indent="-285750">
              <a:buFont typeface="Arial" panose="020B0604020202020204" pitchFamily="34" charset="0"/>
              <a:buChar char="•"/>
              <a:defRPr/>
            </a:pPr>
            <a:r>
              <a:rPr lang="en-US" altLang="zh-TW" sz="1400" kern="0" dirty="0">
                <a:solidFill>
                  <a:srgbClr val="000000"/>
                </a:solidFill>
                <a:ea typeface="PMingLiU" pitchFamily="18" charset="-120"/>
              </a:rPr>
              <a:t>CS5990 - 6 units over 2 semesters</a:t>
            </a:r>
          </a:p>
          <a:p>
            <a:pPr>
              <a:defRPr/>
            </a:pPr>
            <a:endParaRPr lang="en-US" altLang="zh-TW" sz="1600" b="1" kern="0" dirty="0">
              <a:solidFill>
                <a:srgbClr val="000000"/>
              </a:solidFill>
              <a:ea typeface="PMingLiU" pitchFamily="18" charset="-120"/>
            </a:endParaRPr>
          </a:p>
          <a:p>
            <a:pPr>
              <a:defRPr/>
            </a:pPr>
            <a:r>
              <a:rPr lang="en-US" altLang="zh-TW" sz="1600" b="1" kern="0" dirty="0">
                <a:solidFill>
                  <a:srgbClr val="000000"/>
                </a:solidFill>
                <a:ea typeface="PMingLiU" pitchFamily="18" charset="-120"/>
              </a:rPr>
              <a:t>Comp. Exam Path (12 units) </a:t>
            </a:r>
          </a:p>
          <a:p>
            <a:pPr marL="285750" indent="-285750">
              <a:buFont typeface="Arial" panose="020B0604020202020204" pitchFamily="34" charset="0"/>
              <a:buChar char="•"/>
              <a:defRPr/>
            </a:pPr>
            <a:r>
              <a:rPr lang="en-US" altLang="zh-TW" sz="1400" kern="0" dirty="0">
                <a:solidFill>
                  <a:srgbClr val="000000"/>
                </a:solidFill>
                <a:ea typeface="PMingLiU" pitchFamily="18" charset="-120"/>
              </a:rPr>
              <a:t>Take 4 additional electives (CS4000/CS5000)</a:t>
            </a:r>
          </a:p>
          <a:p>
            <a:pPr marL="285750" indent="-285750">
              <a:buFont typeface="Arial" panose="020B0604020202020204" pitchFamily="34" charset="0"/>
              <a:buChar char="•"/>
              <a:defRPr/>
            </a:pPr>
            <a:r>
              <a:rPr lang="en-US" altLang="zh-TW" sz="1400" kern="0" dirty="0">
                <a:solidFill>
                  <a:srgbClr val="000000"/>
                </a:solidFill>
                <a:ea typeface="PMingLiU" pitchFamily="18" charset="-120"/>
              </a:rPr>
              <a:t>Take CS5960 (0 units)</a:t>
            </a:r>
          </a:p>
          <a:p>
            <a:endParaRPr lang="en-US" sz="1400" dirty="0"/>
          </a:p>
        </p:txBody>
      </p:sp>
    </p:spTree>
    <p:extLst>
      <p:ext uri="{BB962C8B-B14F-4D97-AF65-F5344CB8AC3E}">
        <p14:creationId xmlns:p14="http://schemas.microsoft.com/office/powerpoint/2010/main" val="2762279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MSCS Elective Courses</a:t>
            </a:r>
          </a:p>
        </p:txBody>
      </p:sp>
      <p:sp>
        <p:nvSpPr>
          <p:cNvPr id="3" name="Content Placeholder 2"/>
          <p:cNvSpPr>
            <a:spLocks noGrp="1"/>
          </p:cNvSpPr>
          <p:nvPr>
            <p:ph idx="1"/>
          </p:nvPr>
        </p:nvSpPr>
        <p:spPr>
          <a:xfrm>
            <a:off x="536408" y="1177748"/>
            <a:ext cx="3978612" cy="3394472"/>
          </a:xfrm>
        </p:spPr>
        <p:txBody>
          <a:bodyPr/>
          <a:lstStyle/>
          <a:p>
            <a:pPr fontAlgn="base"/>
            <a:r>
              <a:rPr lang="en-US" sz="1000" u="sng" dirty="0">
                <a:hlinkClick r:id="rId3"/>
              </a:rPr>
              <a:t>CS 4075 - Concurrent and Distributed Programming </a:t>
            </a:r>
            <a:r>
              <a:rPr lang="en-US" sz="1000" dirty="0"/>
              <a:t>(3)</a:t>
            </a:r>
          </a:p>
          <a:p>
            <a:pPr fontAlgn="base"/>
            <a:r>
              <a:rPr lang="en-US" sz="1000" u="sng" dirty="0">
                <a:hlinkClick r:id="rId3"/>
              </a:rPr>
              <a:t>CS 4112 - Competitive Programming </a:t>
            </a:r>
            <a:r>
              <a:rPr lang="en-US" sz="1000" dirty="0"/>
              <a:t>(3)</a:t>
            </a:r>
          </a:p>
          <a:p>
            <a:pPr fontAlgn="base"/>
            <a:r>
              <a:rPr lang="en-US" sz="1000" u="sng" dirty="0">
                <a:hlinkClick r:id="rId3"/>
              </a:rPr>
              <a:t>CS 4188 - Compilers </a:t>
            </a:r>
            <a:r>
              <a:rPr lang="en-US" sz="1000" dirty="0"/>
              <a:t>(3)</a:t>
            </a:r>
          </a:p>
          <a:p>
            <a:pPr fontAlgn="base"/>
            <a:r>
              <a:rPr lang="en-US" sz="1000" u="sng" dirty="0">
                <a:hlinkClick r:id="rId3"/>
              </a:rPr>
              <a:t>CS 4220 - Current Trends in Web Design and Development </a:t>
            </a:r>
            <a:r>
              <a:rPr lang="en-US" sz="1000" dirty="0"/>
              <a:t>(3)</a:t>
            </a:r>
          </a:p>
          <a:p>
            <a:pPr fontAlgn="base"/>
            <a:r>
              <a:rPr lang="en-US" sz="1000" u="sng" dirty="0">
                <a:hlinkClick r:id="rId3"/>
              </a:rPr>
              <a:t>CS 4222 - Principles of Data Base Systems </a:t>
            </a:r>
            <a:r>
              <a:rPr lang="en-US" sz="1000" dirty="0"/>
              <a:t>(3)</a:t>
            </a:r>
          </a:p>
          <a:p>
            <a:pPr fontAlgn="base"/>
            <a:r>
              <a:rPr lang="en-US" sz="1000" u="sng" dirty="0">
                <a:hlinkClick r:id="rId3"/>
              </a:rPr>
              <a:t>CS 4470 - Computer Networking Protocols </a:t>
            </a:r>
            <a:r>
              <a:rPr lang="en-US" sz="1000" dirty="0"/>
              <a:t>(3)</a:t>
            </a:r>
          </a:p>
          <a:p>
            <a:pPr fontAlgn="base"/>
            <a:r>
              <a:rPr lang="en-US" sz="1000" u="sng" dirty="0">
                <a:hlinkClick r:id="rId3"/>
              </a:rPr>
              <a:t>CS 4471 - Computer Networks Configuration and Management </a:t>
            </a:r>
            <a:r>
              <a:rPr lang="en-US" sz="1000" dirty="0"/>
              <a:t>(3)</a:t>
            </a:r>
          </a:p>
          <a:p>
            <a:pPr fontAlgn="base"/>
            <a:r>
              <a:rPr lang="en-US" sz="1000" u="sng" dirty="0">
                <a:hlinkClick r:id="rId3"/>
              </a:rPr>
              <a:t>CS 4540 - Topics in Advanced Computer Science </a:t>
            </a:r>
            <a:r>
              <a:rPr lang="en-US" sz="1000" dirty="0"/>
              <a:t>(1-3)</a:t>
            </a:r>
          </a:p>
          <a:p>
            <a:pPr fontAlgn="base"/>
            <a:r>
              <a:rPr lang="en-US" sz="1000" u="sng" dirty="0">
                <a:hlinkClick r:id="rId3"/>
              </a:rPr>
              <a:t>CS 4550 - Computer Graphics </a:t>
            </a:r>
            <a:r>
              <a:rPr lang="en-US" sz="1000" dirty="0"/>
              <a:t>(3)</a:t>
            </a:r>
          </a:p>
          <a:p>
            <a:pPr fontAlgn="base"/>
            <a:r>
              <a:rPr lang="en-US" sz="1000" u="sng" dirty="0">
                <a:hlinkClick r:id="rId3"/>
              </a:rPr>
              <a:t>CS 4551 - Multimedia Software Systems </a:t>
            </a:r>
            <a:r>
              <a:rPr lang="en-US" sz="1000" dirty="0"/>
              <a:t>(3)</a:t>
            </a:r>
          </a:p>
          <a:p>
            <a:pPr fontAlgn="base"/>
            <a:r>
              <a:rPr lang="en-US" sz="1000" u="sng" dirty="0">
                <a:hlinkClick r:id="rId3"/>
              </a:rPr>
              <a:t>CS 4555 - Introduction to 3D Computer Game Programming </a:t>
            </a:r>
            <a:r>
              <a:rPr lang="en-US" sz="1000" dirty="0"/>
              <a:t>(3)</a:t>
            </a:r>
          </a:p>
          <a:p>
            <a:pPr fontAlgn="base"/>
            <a:r>
              <a:rPr lang="en-US" sz="1000" u="sng" dirty="0">
                <a:hlinkClick r:id="rId3"/>
              </a:rPr>
              <a:t>CS 4556 - Multiplayer Online Game Design and Development </a:t>
            </a:r>
            <a:r>
              <a:rPr lang="en-US" sz="1000" dirty="0"/>
              <a:t>(3)</a:t>
            </a:r>
          </a:p>
          <a:p>
            <a:pPr fontAlgn="base"/>
            <a:r>
              <a:rPr lang="en-US" sz="1000" u="sng" dirty="0">
                <a:hlinkClick r:id="rId3"/>
              </a:rPr>
              <a:t>CS 4635 - Modeling and Simulation </a:t>
            </a:r>
            <a:r>
              <a:rPr lang="en-US" sz="1000" dirty="0"/>
              <a:t>(3)</a:t>
            </a:r>
          </a:p>
          <a:p>
            <a:pPr fontAlgn="base"/>
            <a:r>
              <a:rPr lang="en-US" sz="1000" u="sng" dirty="0">
                <a:hlinkClick r:id="rId3"/>
              </a:rPr>
              <a:t>CS 4660 - Artificial Intelligence </a:t>
            </a:r>
            <a:r>
              <a:rPr lang="en-US" sz="1000" dirty="0"/>
              <a:t>(3)</a:t>
            </a:r>
          </a:p>
          <a:p>
            <a:pPr fontAlgn="base"/>
            <a:r>
              <a:rPr lang="en-US" sz="1000" u="sng" dirty="0">
                <a:hlinkClick r:id="rId3"/>
              </a:rPr>
              <a:t>CS 4661 - Introduction to Data Science </a:t>
            </a:r>
            <a:r>
              <a:rPr lang="en-US" sz="1000" dirty="0"/>
              <a:t>(3)</a:t>
            </a:r>
          </a:p>
          <a:p>
            <a:pPr fontAlgn="base"/>
            <a:r>
              <a:rPr lang="en-US" sz="1000" u="sng" dirty="0">
                <a:hlinkClick r:id="rId3"/>
              </a:rPr>
              <a:t>CS 4662 - Advanced Machine Learning and Deep Learning </a:t>
            </a:r>
            <a:r>
              <a:rPr lang="en-US" sz="1000" dirty="0"/>
              <a:t>(3)</a:t>
            </a:r>
          </a:p>
          <a:p>
            <a:pPr fontAlgn="base"/>
            <a:r>
              <a:rPr lang="en-US" sz="1000" u="sng" dirty="0">
                <a:hlinkClick r:id="rId3"/>
              </a:rPr>
              <a:t>CS 4663 - Deep Learning </a:t>
            </a:r>
            <a:r>
              <a:rPr lang="en-US" sz="1000" dirty="0"/>
              <a:t>(3)</a:t>
            </a:r>
          </a:p>
          <a:p>
            <a:pPr fontAlgn="base"/>
            <a:r>
              <a:rPr lang="en-US" sz="1000" u="sng" dirty="0">
                <a:hlinkClick r:id="rId3"/>
              </a:rPr>
              <a:t>CS 4780 - Cryptography and Information Security </a:t>
            </a:r>
            <a:r>
              <a:rPr lang="en-US" sz="1000" dirty="0"/>
              <a:t>(3)</a:t>
            </a:r>
          </a:p>
        </p:txBody>
      </p:sp>
      <p:sp>
        <p:nvSpPr>
          <p:cNvPr id="4" name="Content Placeholder 2"/>
          <p:cNvSpPr txBox="1">
            <a:spLocks/>
          </p:cNvSpPr>
          <p:nvPr/>
        </p:nvSpPr>
        <p:spPr>
          <a:xfrm>
            <a:off x="4515020" y="1177748"/>
            <a:ext cx="4090716" cy="3394472"/>
          </a:xfrm>
          <a:prstGeom prst="rect">
            <a:avLst/>
          </a:prstGeom>
        </p:spPr>
        <p:txBody>
          <a:bodyPr vert="horz" lIns="91440" tIns="45720" rIns="91440" bIns="45720" rtlCol="0">
            <a:noAutofit/>
          </a:bodyPr>
          <a:lstStyle>
            <a:lvl1pPr marL="0" indent="0" algn="l" defTabSz="342900" rtl="0" eaLnBrk="1" latinLnBrk="0" hangingPunct="1">
              <a:spcBef>
                <a:spcPct val="20000"/>
              </a:spcBef>
              <a:buFont typeface="Arial"/>
              <a:buNone/>
              <a:defRPr sz="1700" kern="1200">
                <a:solidFill>
                  <a:schemeClr val="tx1"/>
                </a:solidFill>
                <a:latin typeface="Arial"/>
                <a:ea typeface="+mn-ea"/>
                <a:cs typeface="Arial"/>
              </a:defRPr>
            </a:lvl1pPr>
            <a:lvl2pPr marL="685800" indent="-342900" algn="l" defTabSz="342900" rtl="0" eaLnBrk="1" latinLnBrk="0" hangingPunct="1">
              <a:spcBef>
                <a:spcPct val="20000"/>
              </a:spcBef>
              <a:buFont typeface="Arial" panose="020B0604020202020204" pitchFamily="34" charset="0"/>
              <a:buChar char="•"/>
              <a:defRPr sz="1500" kern="1200">
                <a:solidFill>
                  <a:schemeClr val="tx1"/>
                </a:solidFill>
                <a:latin typeface="Arial"/>
                <a:ea typeface="+mn-ea"/>
                <a:cs typeface="Arial"/>
              </a:defRPr>
            </a:lvl2pPr>
            <a:lvl3pPr marL="971550" indent="-285750" algn="l" defTabSz="342900" rtl="0" eaLnBrk="1" latinLnBrk="0" hangingPunct="1">
              <a:spcBef>
                <a:spcPct val="20000"/>
              </a:spcBef>
              <a:buFont typeface="Courier New" panose="02070309020205020404" pitchFamily="49" charset="0"/>
              <a:buChar char="o"/>
              <a:defRPr sz="14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50000"/>
                    <a:lumOff val="50000"/>
                  </a:schemeClr>
                </a:solidFill>
                <a:latin typeface="Arial"/>
                <a:ea typeface="+mn-ea"/>
                <a:cs typeface="Arial"/>
              </a:defRPr>
            </a:lvl4pPr>
            <a:lvl5pPr marL="1543050" indent="-171450" algn="l" defTabSz="342900" rtl="0" eaLnBrk="1" latinLnBrk="0" hangingPunct="1">
              <a:spcBef>
                <a:spcPct val="20000"/>
              </a:spcBef>
              <a:buFont typeface="Arial"/>
              <a:buChar char="»"/>
              <a:defRPr sz="10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fontAlgn="base"/>
            <a:r>
              <a:rPr lang="en-US" sz="1000" u="sng" dirty="0">
                <a:hlinkClick r:id="rId3"/>
              </a:rPr>
              <a:t>CS 5035 - Topics in Functional Programming </a:t>
            </a:r>
            <a:r>
              <a:rPr lang="en-US" sz="1000" dirty="0"/>
              <a:t>(3)</a:t>
            </a:r>
          </a:p>
          <a:p>
            <a:pPr fontAlgn="base"/>
            <a:r>
              <a:rPr lang="en-US" sz="1000" u="sng" dirty="0">
                <a:hlinkClick r:id="rId3"/>
              </a:rPr>
              <a:t>CS 5112 - Design and Analysis of Algorithms </a:t>
            </a:r>
            <a:r>
              <a:rPr lang="en-US" sz="1000" dirty="0"/>
              <a:t>(3)</a:t>
            </a:r>
          </a:p>
          <a:p>
            <a:pPr fontAlgn="base"/>
            <a:r>
              <a:rPr lang="en-US" sz="1000" u="sng" dirty="0">
                <a:hlinkClick r:id="rId3"/>
              </a:rPr>
              <a:t>CS 5188 - Languages and Translators </a:t>
            </a:r>
            <a:r>
              <a:rPr lang="en-US" sz="1000" dirty="0"/>
              <a:t>(3)</a:t>
            </a:r>
          </a:p>
          <a:p>
            <a:pPr fontAlgn="base"/>
            <a:r>
              <a:rPr lang="en-US" sz="1000" u="sng" dirty="0">
                <a:hlinkClick r:id="rId3"/>
              </a:rPr>
              <a:t>CS 5220 - Advanced Topics in Web Programming </a:t>
            </a:r>
            <a:r>
              <a:rPr lang="en-US" sz="1000" dirty="0"/>
              <a:t>(3)</a:t>
            </a:r>
          </a:p>
          <a:p>
            <a:pPr fontAlgn="base"/>
            <a:r>
              <a:rPr lang="en-US" sz="1000" u="sng" dirty="0">
                <a:hlinkClick r:id="rId3"/>
              </a:rPr>
              <a:t>CS 5337 - Advanced Software Engineering </a:t>
            </a:r>
            <a:r>
              <a:rPr lang="en-US" sz="1000" dirty="0"/>
              <a:t>(3)</a:t>
            </a:r>
          </a:p>
          <a:p>
            <a:pPr fontAlgn="base"/>
            <a:r>
              <a:rPr lang="en-US" sz="1000" u="sng" dirty="0">
                <a:hlinkClick r:id="rId3"/>
              </a:rPr>
              <a:t>CS 5390 - Advanced Software Architecture </a:t>
            </a:r>
            <a:r>
              <a:rPr lang="en-US" sz="1000" dirty="0"/>
              <a:t>(3)</a:t>
            </a:r>
          </a:p>
          <a:p>
            <a:pPr fontAlgn="base"/>
            <a:r>
              <a:rPr lang="en-US" sz="1000" u="sng" dirty="0">
                <a:hlinkClick r:id="rId3"/>
              </a:rPr>
              <a:t>CS 5440 - Advanced Topics in Operating Systems </a:t>
            </a:r>
            <a:r>
              <a:rPr lang="en-US" sz="1000" dirty="0"/>
              <a:t>(3)</a:t>
            </a:r>
          </a:p>
          <a:p>
            <a:pPr fontAlgn="base"/>
            <a:r>
              <a:rPr lang="en-US" sz="1000" u="sng" dirty="0">
                <a:hlinkClick r:id="rId3"/>
              </a:rPr>
              <a:t>CS 5470 - Advanced Computer Networks </a:t>
            </a:r>
            <a:r>
              <a:rPr lang="en-US" sz="1000" dirty="0"/>
              <a:t>(3)</a:t>
            </a:r>
          </a:p>
          <a:p>
            <a:pPr fontAlgn="base"/>
            <a:r>
              <a:rPr lang="en-US" sz="1000" u="sng" dirty="0">
                <a:hlinkClick r:id="rId3"/>
              </a:rPr>
              <a:t>CS 5540 - Graduate Topics in Computer Science </a:t>
            </a:r>
            <a:r>
              <a:rPr lang="en-US" sz="1000" dirty="0"/>
              <a:t>(3)</a:t>
            </a:r>
          </a:p>
          <a:p>
            <a:pPr fontAlgn="base"/>
            <a:r>
              <a:rPr lang="en-US" sz="1000" u="sng" dirty="0">
                <a:hlinkClick r:id="rId3"/>
              </a:rPr>
              <a:t>CS 5550 - Advanced Computer Graphics </a:t>
            </a:r>
            <a:r>
              <a:rPr lang="en-US" sz="1000" dirty="0"/>
              <a:t>(3)</a:t>
            </a:r>
          </a:p>
          <a:p>
            <a:pPr fontAlgn="base"/>
            <a:r>
              <a:rPr lang="en-US" sz="1000" u="sng" dirty="0">
                <a:hlinkClick r:id="rId3"/>
              </a:rPr>
              <a:t>CS 5660 - Advanced Topics in Artificial Intelligence </a:t>
            </a:r>
            <a:r>
              <a:rPr lang="en-US" sz="1000" dirty="0"/>
              <a:t>(3)</a:t>
            </a:r>
          </a:p>
          <a:p>
            <a:pPr fontAlgn="base"/>
            <a:r>
              <a:rPr lang="en-US" sz="1000" u="sng" dirty="0">
                <a:hlinkClick r:id="rId3"/>
              </a:rPr>
              <a:t>CS 5661 - Topics in Data Science </a:t>
            </a:r>
            <a:r>
              <a:rPr lang="en-US" sz="1000" dirty="0"/>
              <a:t>(3)</a:t>
            </a:r>
          </a:p>
          <a:p>
            <a:pPr fontAlgn="base"/>
            <a:r>
              <a:rPr lang="en-US" sz="1000" u="sng" dirty="0">
                <a:hlinkClick r:id="rId3"/>
              </a:rPr>
              <a:t>CS 5780 - Advanced Information Security </a:t>
            </a:r>
            <a:r>
              <a:rPr lang="en-US" sz="1000" dirty="0"/>
              <a:t>(3)</a:t>
            </a:r>
          </a:p>
          <a:p>
            <a:pPr fontAlgn="base"/>
            <a:r>
              <a:rPr lang="en-US" sz="1000" u="sng" dirty="0">
                <a:hlinkClick r:id="rId3"/>
              </a:rPr>
              <a:t>CS 5781 - Computer and Network Security </a:t>
            </a:r>
            <a:r>
              <a:rPr lang="en-US" sz="1000" dirty="0"/>
              <a:t>(3)</a:t>
            </a:r>
          </a:p>
          <a:p>
            <a:endParaRPr lang="en-US" sz="1000" dirty="0"/>
          </a:p>
        </p:txBody>
      </p:sp>
    </p:spTree>
    <p:extLst>
      <p:ext uri="{BB962C8B-B14F-4D97-AF65-F5344CB8AC3E}">
        <p14:creationId xmlns:p14="http://schemas.microsoft.com/office/powerpoint/2010/main" val="328708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Opportunities</a:t>
            </a:r>
          </a:p>
        </p:txBody>
      </p:sp>
      <p:sp>
        <p:nvSpPr>
          <p:cNvPr id="3" name="Content Placeholder 2"/>
          <p:cNvSpPr>
            <a:spLocks noGrp="1"/>
          </p:cNvSpPr>
          <p:nvPr>
            <p:ph idx="1"/>
          </p:nvPr>
        </p:nvSpPr>
        <p:spPr>
          <a:xfrm>
            <a:off x="536408" y="914400"/>
            <a:ext cx="3659811" cy="3893270"/>
          </a:xfrm>
        </p:spPr>
        <p:txBody>
          <a:bodyPr/>
          <a:lstStyle/>
          <a:p>
            <a:pPr marL="285750" lvl="0" indent="-285750">
              <a:buFont typeface="Arial" panose="020B0604020202020204" pitchFamily="34" charset="0"/>
              <a:buChar char="•"/>
            </a:pPr>
            <a:r>
              <a:rPr lang="en-US" sz="1600" dirty="0"/>
              <a:t>Faculty with external or internal grants</a:t>
            </a:r>
          </a:p>
          <a:p>
            <a:pPr marL="285750" lvl="0" indent="-285750">
              <a:buFont typeface="Arial" panose="020B0604020202020204" pitchFamily="34" charset="0"/>
              <a:buChar char="•"/>
            </a:pPr>
            <a:r>
              <a:rPr lang="en-US" sz="1600" dirty="0"/>
              <a:t>Active involvement of undergrad and grad students in capstone projects </a:t>
            </a:r>
          </a:p>
          <a:p>
            <a:pPr marL="285750" lvl="0" indent="-285750">
              <a:buFont typeface="Arial" panose="020B0604020202020204" pitchFamily="34" charset="0"/>
              <a:buChar char="•"/>
            </a:pPr>
            <a:r>
              <a:rPr lang="en-US" sz="1600" dirty="0"/>
              <a:t>Research for thesis</a:t>
            </a:r>
          </a:p>
          <a:p>
            <a:pPr marL="285750" lvl="0" indent="-285750">
              <a:buFont typeface="Arial" panose="020B0604020202020204" pitchFamily="34" charset="0"/>
              <a:buChar char="•"/>
            </a:pPr>
            <a:r>
              <a:rPr lang="en-US" sz="1600" dirty="0"/>
              <a:t>Research labs </a:t>
            </a:r>
          </a:p>
          <a:p>
            <a:pPr marL="971550" lvl="1" indent="-285750"/>
            <a:r>
              <a:rPr lang="en-US" sz="1400" u="sng" dirty="0">
                <a:hlinkClick r:id="rId3"/>
              </a:rPr>
              <a:t>Artificial Intelligence and Data Science Research Lab</a:t>
            </a:r>
            <a:r>
              <a:rPr lang="en-US" sz="1400" b="1" dirty="0"/>
              <a:t> </a:t>
            </a:r>
          </a:p>
          <a:p>
            <a:pPr marL="971550" lvl="1" indent="-285750"/>
            <a:r>
              <a:rPr lang="en-US" sz="1400" u="sng" dirty="0">
                <a:hlinkClick r:id="rId4"/>
              </a:rPr>
              <a:t>Experience Lab</a:t>
            </a:r>
            <a:r>
              <a:rPr lang="en-US" sz="1400" dirty="0"/>
              <a:t> </a:t>
            </a:r>
          </a:p>
          <a:p>
            <a:pPr marL="971550" lvl="1" indent="-285750"/>
            <a:r>
              <a:rPr lang="en-US" sz="1400" u="sng" dirty="0">
                <a:hlinkClick r:id="rId5"/>
              </a:rPr>
              <a:t>Network Research Lab</a:t>
            </a:r>
            <a:r>
              <a:rPr lang="en-US" sz="1400" b="1" u="sng" dirty="0">
                <a:hlinkClick r:id="rId5"/>
              </a:rPr>
              <a:t> </a:t>
            </a:r>
            <a:endParaRPr lang="en-US" sz="1400" b="1" u="sng" dirty="0"/>
          </a:p>
          <a:p>
            <a:pPr marL="971550" lvl="1" indent="-285750"/>
            <a:r>
              <a:rPr lang="en-US" sz="1400" u="sng" dirty="0">
                <a:hlinkClick r:id="rId6"/>
              </a:rPr>
              <a:t>Visual Media Lab</a:t>
            </a:r>
            <a:r>
              <a:rPr lang="en-US" sz="1400" b="1" dirty="0"/>
              <a:t> </a:t>
            </a:r>
          </a:p>
          <a:p>
            <a:pPr marL="971550" lvl="1" indent="-285750"/>
            <a:r>
              <a:rPr lang="en-US" sz="1400" u="sng" dirty="0">
                <a:hlinkClick r:id="rId7"/>
              </a:rPr>
              <a:t>Machine Learning and Sensing Lab</a:t>
            </a:r>
            <a:r>
              <a:rPr lang="en-US" sz="1400" b="1" dirty="0"/>
              <a:t> </a:t>
            </a: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solidFill>
                <a:srgbClr val="FF0000"/>
              </a:solidFill>
            </a:endParaRPr>
          </a:p>
        </p:txBody>
      </p:sp>
      <p:pic>
        <p:nvPicPr>
          <p:cNvPr id="1026" name="Picture 2" descr="Coro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142" y="373870"/>
            <a:ext cx="1281807" cy="721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598" y="1285095"/>
            <a:ext cx="1342914" cy="955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hm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9193" y="72817"/>
            <a:ext cx="2169808" cy="14878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rson wearing VR displ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72924" y="2546238"/>
            <a:ext cx="1603380" cy="10689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mporary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6512" y="2861035"/>
            <a:ext cx="2148214" cy="180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212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88619"/>
            <a:ext cx="9144000" cy="9620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10243" name="Picture 6" descr="CalStateLAlogo_hero_horizontal_4color_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393406"/>
            <a:ext cx="3384947"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0"/>
            <a:ext cx="9144000" cy="628650"/>
          </a:xfrm>
          <a:prstGeom prst="rect">
            <a:avLst/>
          </a:prstGeom>
          <a:solidFill>
            <a:srgbClr val="595959">
              <a:alpha val="89804"/>
            </a:srgbClr>
          </a:solidFill>
          <a:ln>
            <a:noFill/>
          </a:ln>
        </p:spPr>
        <p:txBody>
          <a:bodyPr anchor="b"/>
          <a:lstStyle>
            <a:lvl1pPr algn="ctr" rtl="0" eaLnBrk="0" fontAlgn="base" hangingPunct="0">
              <a:lnSpc>
                <a:spcPct val="90000"/>
              </a:lnSpc>
              <a:spcBef>
                <a:spcPct val="0"/>
              </a:spcBef>
              <a:spcAft>
                <a:spcPct val="0"/>
              </a:spcAft>
              <a:defRPr sz="6000"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9pPr>
          </a:lstStyle>
          <a:p>
            <a:pPr eaLnBrk="1" hangingPunct="1">
              <a:defRPr/>
            </a:pPr>
            <a:r>
              <a:rPr lang="en-US" altLang="en-US" sz="2400" b="1" dirty="0">
                <a:solidFill>
                  <a:schemeClr val="bg1"/>
                </a:solidFill>
                <a:latin typeface="Futura Medium Italic BT" charset="0"/>
              </a:rPr>
              <a:t>Focus on STUDENT SUCCESS</a:t>
            </a:r>
            <a:endParaRPr lang="en-US" altLang="en-US" sz="2400" b="1" dirty="0">
              <a:solidFill>
                <a:schemeClr val="bg1"/>
              </a:solidFill>
            </a:endParaRPr>
          </a:p>
        </p:txBody>
      </p:sp>
      <p:sp>
        <p:nvSpPr>
          <p:cNvPr id="10" name="TextBox 9"/>
          <p:cNvSpPr txBox="1"/>
          <p:nvPr/>
        </p:nvSpPr>
        <p:spPr>
          <a:xfrm>
            <a:off x="4800601" y="703660"/>
            <a:ext cx="4136231" cy="36933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b="1" dirty="0"/>
              <a:t>Support Services for Graduate Students </a:t>
            </a:r>
          </a:p>
        </p:txBody>
      </p:sp>
      <p:sp>
        <p:nvSpPr>
          <p:cNvPr id="11" name="Rectangle 10"/>
          <p:cNvSpPr/>
          <p:nvPr/>
        </p:nvSpPr>
        <p:spPr>
          <a:xfrm>
            <a:off x="5501879" y="1164432"/>
            <a:ext cx="2228850" cy="421481"/>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1500" dirty="0"/>
              <a:t>New Student Orientation </a:t>
            </a:r>
          </a:p>
        </p:txBody>
      </p:sp>
      <p:sp>
        <p:nvSpPr>
          <p:cNvPr id="12" name="Rectangle 11"/>
          <p:cNvSpPr/>
          <p:nvPr/>
        </p:nvSpPr>
        <p:spPr>
          <a:xfrm>
            <a:off x="5369719" y="3643313"/>
            <a:ext cx="2806304" cy="486966"/>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500" dirty="0"/>
              <a:t>Peer support from  diverse community</a:t>
            </a:r>
          </a:p>
        </p:txBody>
      </p:sp>
      <p:sp>
        <p:nvSpPr>
          <p:cNvPr id="13" name="Rectangle 12"/>
          <p:cNvSpPr/>
          <p:nvPr/>
        </p:nvSpPr>
        <p:spPr>
          <a:xfrm>
            <a:off x="5195888" y="1768078"/>
            <a:ext cx="2951560" cy="536972"/>
          </a:xfrm>
          <a:prstGeom prst="rect">
            <a:avLst/>
          </a:prstGeom>
          <a:solidFill>
            <a:srgbClr val="7030A0"/>
          </a:soli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1500" dirty="0"/>
              <a:t>Academic Advising &amp; Research Mentoring </a:t>
            </a:r>
          </a:p>
        </p:txBody>
      </p:sp>
      <p:sp>
        <p:nvSpPr>
          <p:cNvPr id="14" name="Rectangle 13"/>
          <p:cNvSpPr/>
          <p:nvPr/>
        </p:nvSpPr>
        <p:spPr>
          <a:xfrm>
            <a:off x="5556647" y="2405063"/>
            <a:ext cx="2228850" cy="422672"/>
          </a:xfrm>
          <a:prstGeom prst="rect">
            <a:avLst/>
          </a:prstGeom>
          <a:gradFill>
            <a:gsLst>
              <a:gs pos="0">
                <a:srgbClr val="00B0F0"/>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500" dirty="0"/>
              <a:t>Graduate Resource Center</a:t>
            </a:r>
          </a:p>
        </p:txBody>
      </p:sp>
      <p:sp>
        <p:nvSpPr>
          <p:cNvPr id="15" name="Rectangle 14"/>
          <p:cNvSpPr/>
          <p:nvPr/>
        </p:nvSpPr>
        <p:spPr>
          <a:xfrm>
            <a:off x="5278041" y="2968229"/>
            <a:ext cx="2951559" cy="5357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500" dirty="0"/>
              <a:t>Rich opportunity to engage in research or practical projects</a:t>
            </a:r>
          </a:p>
        </p:txBody>
      </p:sp>
      <p:sp>
        <p:nvSpPr>
          <p:cNvPr id="17" name="Subtitle 2"/>
          <p:cNvSpPr txBox="1">
            <a:spLocks/>
          </p:cNvSpPr>
          <p:nvPr/>
        </p:nvSpPr>
        <p:spPr bwMode="auto">
          <a:xfrm>
            <a:off x="373857" y="703660"/>
            <a:ext cx="4255294" cy="4165243"/>
          </a:xfrm>
          <a:prstGeom prst="rect">
            <a:avLst/>
          </a:prstGeom>
          <a:ln w="28575"/>
        </p:spPr>
        <p:style>
          <a:lnRef idx="2">
            <a:schemeClr val="accent4"/>
          </a:lnRef>
          <a:fillRef idx="1">
            <a:schemeClr val="lt1"/>
          </a:fillRef>
          <a:effectRef idx="0">
            <a:schemeClr val="accent4"/>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10000"/>
              </a:lnSpc>
              <a:buFont typeface="Arial" panose="020B0604020202020204" pitchFamily="34" charset="0"/>
              <a:buNone/>
              <a:defRPr/>
            </a:pPr>
            <a:r>
              <a:rPr lang="en-US" altLang="en-US" sz="1800" b="1" dirty="0">
                <a:solidFill>
                  <a:srgbClr val="000000"/>
                </a:solidFill>
              </a:rPr>
              <a:t>Resources to Support Graduate Students:</a:t>
            </a:r>
          </a:p>
          <a:p>
            <a:pPr>
              <a:lnSpc>
                <a:spcPct val="110000"/>
              </a:lnSpc>
              <a:buFont typeface="Wingdings" panose="05000000000000000000" pitchFamily="2" charset="2"/>
              <a:buChar char="§"/>
              <a:defRPr/>
            </a:pPr>
            <a:r>
              <a:rPr lang="en-US" altLang="en-US" sz="1350" dirty="0">
                <a:latin typeface="+mn-lt"/>
              </a:rPr>
              <a:t>Opportunity to Work as Research/Teaching assistants</a:t>
            </a:r>
          </a:p>
          <a:p>
            <a:pPr>
              <a:lnSpc>
                <a:spcPct val="110000"/>
              </a:lnSpc>
              <a:buFont typeface="Wingdings" panose="05000000000000000000" pitchFamily="2" charset="2"/>
              <a:buChar char="§"/>
              <a:defRPr/>
            </a:pPr>
            <a:r>
              <a:rPr lang="en-US" altLang="en-US" sz="1350" dirty="0">
                <a:latin typeface="+mn-lt"/>
              </a:rPr>
              <a:t>Fellowship Sponsored by Research Program (CREST center, LSAMP, etc.)</a:t>
            </a:r>
          </a:p>
          <a:p>
            <a:pPr>
              <a:lnSpc>
                <a:spcPct val="110000"/>
              </a:lnSpc>
              <a:buFont typeface="Wingdings" panose="05000000000000000000" pitchFamily="2" charset="2"/>
              <a:buChar char="§"/>
              <a:defRPr/>
            </a:pPr>
            <a:r>
              <a:rPr lang="en-US" altLang="en-US" sz="1350" dirty="0">
                <a:latin typeface="+mn-lt"/>
              </a:rPr>
              <a:t>Graduate Equity Fellowship</a:t>
            </a:r>
          </a:p>
          <a:p>
            <a:pPr>
              <a:lnSpc>
                <a:spcPct val="110000"/>
              </a:lnSpc>
              <a:buFont typeface="Wingdings" panose="05000000000000000000" pitchFamily="2" charset="2"/>
              <a:buChar char="§"/>
              <a:defRPr/>
            </a:pPr>
            <a:r>
              <a:rPr lang="en-US" altLang="en-US" sz="1350" dirty="0">
                <a:latin typeface="+mn-lt"/>
              </a:rPr>
              <a:t>International and Non-Resident Graduate Student Tuition Waiver Program</a:t>
            </a:r>
          </a:p>
          <a:p>
            <a:pPr>
              <a:lnSpc>
                <a:spcPct val="110000"/>
              </a:lnSpc>
              <a:buFont typeface="Wingdings" panose="05000000000000000000" pitchFamily="2" charset="2"/>
              <a:buChar char="§"/>
              <a:defRPr/>
            </a:pPr>
            <a:r>
              <a:rPr lang="en-US" altLang="en-US" sz="1350" dirty="0">
                <a:latin typeface="+mn-lt"/>
              </a:rPr>
              <a:t>Travel Support for Conferences (Presenting and Attending)</a:t>
            </a:r>
          </a:p>
          <a:p>
            <a:pPr>
              <a:lnSpc>
                <a:spcPct val="110000"/>
              </a:lnSpc>
              <a:buFont typeface="Wingdings" panose="05000000000000000000" pitchFamily="2" charset="2"/>
              <a:buChar char="§"/>
              <a:defRPr/>
            </a:pPr>
            <a:r>
              <a:rPr lang="en-US" altLang="en-US" sz="1350" dirty="0">
                <a:latin typeface="+mn-lt"/>
              </a:rPr>
              <a:t>Culminating Project Fund</a:t>
            </a:r>
          </a:p>
          <a:p>
            <a:pPr>
              <a:lnSpc>
                <a:spcPct val="110000"/>
              </a:lnSpc>
              <a:buFont typeface="Wingdings" panose="05000000000000000000" pitchFamily="2" charset="2"/>
              <a:buChar char="§"/>
              <a:defRPr/>
            </a:pPr>
            <a:r>
              <a:rPr lang="en-US" altLang="en-US" sz="1350" dirty="0">
                <a:latin typeface="+mn-lt"/>
              </a:rPr>
              <a:t>California Pre-Doctoral Scholars Program (“Sally Casanova”)</a:t>
            </a:r>
          </a:p>
          <a:p>
            <a:pPr>
              <a:lnSpc>
                <a:spcPct val="110000"/>
              </a:lnSpc>
              <a:buFont typeface="Wingdings" panose="05000000000000000000" pitchFamily="2" charset="2"/>
              <a:buChar char="§"/>
              <a:defRPr/>
            </a:pPr>
            <a:r>
              <a:rPr lang="en-US" altLang="en-US" sz="1350" dirty="0">
                <a:latin typeface="+mn-lt"/>
              </a:rPr>
              <a:t>Chancellor’s Doctoral Incentive Program</a:t>
            </a:r>
          </a:p>
        </p:txBody>
      </p:sp>
    </p:spTree>
    <p:extLst>
      <p:ext uri="{BB962C8B-B14F-4D97-AF65-F5344CB8AC3E}">
        <p14:creationId xmlns:p14="http://schemas.microsoft.com/office/powerpoint/2010/main" val="3685897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3FB6-601A-4143-944E-0988C788B4C3}"/>
              </a:ext>
            </a:extLst>
          </p:cNvPr>
          <p:cNvSpPr>
            <a:spLocks noGrp="1"/>
          </p:cNvSpPr>
          <p:nvPr>
            <p:ph type="ctrTitle"/>
          </p:nvPr>
        </p:nvSpPr>
        <p:spPr>
          <a:xfrm>
            <a:off x="1136195" y="2435361"/>
            <a:ext cx="7608794" cy="552380"/>
          </a:xfrm>
        </p:spPr>
        <p:txBody>
          <a:bodyPr/>
          <a:lstStyle/>
          <a:p>
            <a:r>
              <a:rPr lang="en-US" dirty="0"/>
              <a:t>Computer Science Department </a:t>
            </a:r>
            <a:br>
              <a:rPr lang="en-US" dirty="0"/>
            </a:br>
            <a:r>
              <a:rPr lang="en-US" altLang="zh-TW" dirty="0">
                <a:effectLst>
                  <a:outerShdw blurRad="38100" dist="38100" dir="2700000" algn="tl">
                    <a:srgbClr val="C0C0C0"/>
                  </a:outerShdw>
                </a:effectLst>
                <a:ea typeface="PMingLiU" pitchFamily="18" charset="-120"/>
              </a:rPr>
              <a:t>Industry Advisory Board</a:t>
            </a:r>
            <a:endParaRPr lang="en-US" dirty="0"/>
          </a:p>
        </p:txBody>
      </p:sp>
      <p:sp>
        <p:nvSpPr>
          <p:cNvPr id="3" name="Subtitle 2">
            <a:extLst>
              <a:ext uri="{FF2B5EF4-FFF2-40B4-BE49-F238E27FC236}">
                <a16:creationId xmlns:a16="http://schemas.microsoft.com/office/drawing/2014/main" id="{029658BF-450A-4884-B594-EFDEED365865}"/>
              </a:ext>
            </a:extLst>
          </p:cNvPr>
          <p:cNvSpPr>
            <a:spLocks noGrp="1"/>
          </p:cNvSpPr>
          <p:nvPr>
            <p:ph type="subTitle" idx="1"/>
          </p:nvPr>
        </p:nvSpPr>
        <p:spPr>
          <a:xfrm>
            <a:off x="1136195" y="3089631"/>
            <a:ext cx="6040460" cy="1216814"/>
          </a:xfrm>
        </p:spPr>
        <p:txBody>
          <a:bodyPr/>
          <a:lstStyle/>
          <a:p>
            <a:r>
              <a:rPr lang="en-US" altLang="en-US" dirty="0">
                <a:solidFill>
                  <a:schemeClr val="tx2"/>
                </a:solidFill>
              </a:rPr>
              <a:t>Nov 5</a:t>
            </a:r>
            <a:r>
              <a:rPr lang="en-US" altLang="en-US" baseline="30000" dirty="0">
                <a:solidFill>
                  <a:schemeClr val="tx2"/>
                </a:solidFill>
              </a:rPr>
              <a:t>th</a:t>
            </a:r>
            <a:r>
              <a:rPr lang="en-US" altLang="en-US" dirty="0">
                <a:solidFill>
                  <a:schemeClr val="tx2"/>
                </a:solidFill>
              </a:rPr>
              <a:t>, 2021</a:t>
            </a:r>
          </a:p>
          <a:p>
            <a:endParaRPr lang="en-US" dirty="0"/>
          </a:p>
          <a:p>
            <a:endParaRPr lang="en-US" dirty="0"/>
          </a:p>
          <a:p>
            <a:r>
              <a:rPr lang="en-US" altLang="en-US" sz="1400" dirty="0">
                <a:solidFill>
                  <a:schemeClr val="tx2"/>
                </a:solidFill>
                <a:hlinkClick r:id="rId3"/>
              </a:rPr>
              <a:t>https://csns.cysun.org/wiki/content/department/cs/assessment/iab/</a:t>
            </a:r>
            <a:r>
              <a:rPr lang="en-US" altLang="en-US" sz="1400" dirty="0">
                <a:solidFill>
                  <a:schemeClr val="tx2"/>
                </a:solidFill>
              </a:rPr>
              <a:t> </a:t>
            </a:r>
          </a:p>
          <a:p>
            <a:endParaRPr lang="en-US" dirty="0"/>
          </a:p>
        </p:txBody>
      </p:sp>
      <p:sp>
        <p:nvSpPr>
          <p:cNvPr id="4" name="Slide Number Placeholder 3">
            <a:extLst>
              <a:ext uri="{FF2B5EF4-FFF2-40B4-BE49-F238E27FC236}">
                <a16:creationId xmlns:a16="http://schemas.microsoft.com/office/drawing/2014/main" id="{5559B718-7A98-43EB-9A36-DE3C7BCF96FA}"/>
              </a:ext>
            </a:extLst>
          </p:cNvPr>
          <p:cNvSpPr>
            <a:spLocks noGrp="1"/>
          </p:cNvSpPr>
          <p:nvPr>
            <p:ph type="sldNum" sz="quarter" idx="4"/>
          </p:nvPr>
        </p:nvSpPr>
        <p:spPr/>
        <p:txBody>
          <a:bodyPr/>
          <a:lstStyle/>
          <a:p>
            <a:fld id="{BB220BBC-8879-E844-B35B-0F806738ECBE}" type="slidenum">
              <a:rPr lang="en-US" smtClean="0"/>
              <a:t>2</a:t>
            </a:fld>
            <a:endParaRPr lang="en-US"/>
          </a:p>
        </p:txBody>
      </p:sp>
    </p:spTree>
    <p:extLst>
      <p:ext uri="{BB962C8B-B14F-4D97-AF65-F5344CB8AC3E}">
        <p14:creationId xmlns:p14="http://schemas.microsoft.com/office/powerpoint/2010/main" val="2391694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Opportunities for Students</a:t>
            </a:r>
          </a:p>
        </p:txBody>
      </p:sp>
      <p:sp>
        <p:nvSpPr>
          <p:cNvPr id="5" name="Subtitle 4"/>
          <p:cNvSpPr>
            <a:spLocks noGrp="1"/>
          </p:cNvSpPr>
          <p:nvPr>
            <p:ph type="subTitle" idx="1"/>
          </p:nvPr>
        </p:nvSpPr>
        <p:spPr>
          <a:xfrm>
            <a:off x="1136195" y="3043824"/>
            <a:ext cx="5654749" cy="1165571"/>
          </a:xfrm>
        </p:spPr>
        <p:txBody>
          <a:bodyPr/>
          <a:lstStyle/>
          <a:p>
            <a:endParaRPr lang="en-US" dirty="0"/>
          </a:p>
        </p:txBody>
      </p:sp>
    </p:spTree>
    <p:extLst>
      <p:ext uri="{BB962C8B-B14F-4D97-AF65-F5344CB8AC3E}">
        <p14:creationId xmlns:p14="http://schemas.microsoft.com/office/powerpoint/2010/main" val="228014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0C266-BC42-3845-B65B-69AF1526F1AE}"/>
              </a:ext>
            </a:extLst>
          </p:cNvPr>
          <p:cNvSpPr>
            <a:spLocks noGrp="1"/>
          </p:cNvSpPr>
          <p:nvPr>
            <p:ph type="title"/>
          </p:nvPr>
        </p:nvSpPr>
        <p:spPr/>
        <p:txBody>
          <a:bodyPr>
            <a:normAutofit/>
          </a:bodyPr>
          <a:lstStyle/>
          <a:p>
            <a:r>
              <a:rPr lang="en-US" dirty="0"/>
              <a:t>Machine Learning and Sensing Lab</a:t>
            </a:r>
            <a:br>
              <a:rPr lang="en-US" dirty="0"/>
            </a:br>
            <a:r>
              <a:rPr lang="en-US" dirty="0"/>
              <a:t>PI: Dr. </a:t>
            </a:r>
            <a:r>
              <a:rPr lang="en-US" dirty="0" err="1"/>
              <a:t>Navid</a:t>
            </a:r>
            <a:r>
              <a:rPr lang="en-US" dirty="0"/>
              <a:t> </a:t>
            </a:r>
            <a:r>
              <a:rPr lang="en-US" dirty="0" err="1"/>
              <a:t>Amini</a:t>
            </a:r>
            <a:endParaRPr lang="en-US" dirty="0"/>
          </a:p>
        </p:txBody>
      </p:sp>
      <p:sp>
        <p:nvSpPr>
          <p:cNvPr id="2" name="Content Placeholder 1">
            <a:extLst>
              <a:ext uri="{FF2B5EF4-FFF2-40B4-BE49-F238E27FC236}">
                <a16:creationId xmlns:a16="http://schemas.microsoft.com/office/drawing/2014/main" id="{1FA54688-98D3-EB48-9BD0-5464312A68C7}"/>
              </a:ext>
            </a:extLst>
          </p:cNvPr>
          <p:cNvSpPr>
            <a:spLocks noGrp="1"/>
          </p:cNvSpPr>
          <p:nvPr>
            <p:ph idx="1"/>
          </p:nvPr>
        </p:nvSpPr>
        <p:spPr/>
        <p:txBody>
          <a:bodyPr/>
          <a:lstStyle/>
          <a:p>
            <a:pPr marL="285750" indent="-285750">
              <a:spcBef>
                <a:spcPts val="0"/>
              </a:spcBef>
              <a:spcAft>
                <a:spcPts val="600"/>
              </a:spcAft>
              <a:buFont typeface="Arial" panose="020B0604020202020204" pitchFamily="34" charset="0"/>
              <a:buChar char="•"/>
            </a:pPr>
            <a:r>
              <a:rPr lang="en-US" altLang="en-US" sz="1600" dirty="0"/>
              <a:t>Augmented-reality based </a:t>
            </a:r>
            <a:br>
              <a:rPr lang="en-US" altLang="en-US" sz="1600" dirty="0"/>
            </a:br>
            <a:r>
              <a:rPr lang="en-US" altLang="en-US" sz="1600" dirty="0"/>
              <a:t>assistive technology for stroke patients</a:t>
            </a:r>
          </a:p>
          <a:p>
            <a:pPr>
              <a:spcBef>
                <a:spcPts val="0"/>
              </a:spcBef>
              <a:spcAft>
                <a:spcPts val="600"/>
              </a:spcAft>
            </a:pPr>
            <a:endParaRPr lang="en-US" altLang="en-US" sz="1600" dirty="0"/>
          </a:p>
          <a:p>
            <a:pPr marL="285750" indent="-285750">
              <a:spcBef>
                <a:spcPts val="0"/>
              </a:spcBef>
              <a:spcAft>
                <a:spcPts val="600"/>
              </a:spcAft>
              <a:buFont typeface="Arial" panose="020B0604020202020204" pitchFamily="34" charset="0"/>
              <a:buChar char="•"/>
            </a:pPr>
            <a:r>
              <a:rPr lang="en-US" altLang="en-US" sz="1600" dirty="0"/>
              <a:t>Activity Monitoring with </a:t>
            </a:r>
            <a:br>
              <a:rPr lang="en-US" altLang="en-US" sz="1600" dirty="0"/>
            </a:br>
            <a:r>
              <a:rPr lang="en-US" altLang="en-US" sz="1600" dirty="0"/>
              <a:t>Smart Glasses</a:t>
            </a:r>
          </a:p>
          <a:p>
            <a:pPr marL="285750" indent="-285750">
              <a:spcBef>
                <a:spcPts val="0"/>
              </a:spcBef>
              <a:spcAft>
                <a:spcPts val="600"/>
              </a:spcAft>
              <a:buFont typeface="Arial" panose="020B0604020202020204" pitchFamily="34" charset="0"/>
              <a:buChar char="•"/>
            </a:pPr>
            <a:endParaRPr lang="en-US" altLang="en-US" sz="1600" dirty="0"/>
          </a:p>
          <a:p>
            <a:pPr marL="285750" indent="-285750">
              <a:spcBef>
                <a:spcPts val="0"/>
              </a:spcBef>
              <a:spcAft>
                <a:spcPts val="600"/>
              </a:spcAft>
              <a:buFont typeface="Arial" panose="020B0604020202020204" pitchFamily="34" charset="0"/>
              <a:buChar char="•"/>
            </a:pPr>
            <a:endParaRPr lang="en-US" altLang="en-US" sz="1600" dirty="0"/>
          </a:p>
          <a:p>
            <a:pPr marL="285750" indent="-285750">
              <a:spcBef>
                <a:spcPts val="0"/>
              </a:spcBef>
              <a:spcAft>
                <a:spcPts val="600"/>
              </a:spcAft>
              <a:buFont typeface="Arial" panose="020B0604020202020204" pitchFamily="34" charset="0"/>
              <a:buChar char="•"/>
            </a:pPr>
            <a:r>
              <a:rPr lang="en-US" altLang="en-US" sz="1600" dirty="0"/>
              <a:t>COVID-19 Tracker App</a:t>
            </a:r>
          </a:p>
          <a:p>
            <a:endParaRPr lang="en-US" dirty="0"/>
          </a:p>
        </p:txBody>
      </p:sp>
      <p:pic>
        <p:nvPicPr>
          <p:cNvPr id="5" name="Picture 4">
            <a:extLst>
              <a:ext uri="{FF2B5EF4-FFF2-40B4-BE49-F238E27FC236}">
                <a16:creationId xmlns:a16="http://schemas.microsoft.com/office/drawing/2014/main" id="{0C41DBB7-1283-6347-87A2-9C0D02A34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477" y="248269"/>
            <a:ext cx="1882536" cy="1422268"/>
          </a:xfrm>
          <a:prstGeom prst="rect">
            <a:avLst/>
          </a:prstGeom>
        </p:spPr>
      </p:pic>
      <p:pic>
        <p:nvPicPr>
          <p:cNvPr id="7" name="Picture 6">
            <a:extLst>
              <a:ext uri="{FF2B5EF4-FFF2-40B4-BE49-F238E27FC236}">
                <a16:creationId xmlns:a16="http://schemas.microsoft.com/office/drawing/2014/main" id="{2A33F9E0-E539-8D47-88B0-1F953AB1F98B}"/>
              </a:ext>
            </a:extLst>
          </p:cNvPr>
          <p:cNvPicPr>
            <a:picLocks noChangeAspect="1"/>
          </p:cNvPicPr>
          <p:nvPr/>
        </p:nvPicPr>
        <p:blipFill>
          <a:blip r:embed="rId4"/>
          <a:stretch>
            <a:fillRect/>
          </a:stretch>
        </p:blipFill>
        <p:spPr>
          <a:xfrm>
            <a:off x="5381747" y="1456660"/>
            <a:ext cx="3677379" cy="1941257"/>
          </a:xfrm>
          <a:prstGeom prst="rect">
            <a:avLst/>
          </a:prstGeom>
        </p:spPr>
      </p:pic>
      <p:pic>
        <p:nvPicPr>
          <p:cNvPr id="8" name="Picture 7">
            <a:extLst>
              <a:ext uri="{FF2B5EF4-FFF2-40B4-BE49-F238E27FC236}">
                <a16:creationId xmlns:a16="http://schemas.microsoft.com/office/drawing/2014/main" id="{EED91774-3D06-D941-B99E-351C7EB0BBBC}"/>
              </a:ext>
            </a:extLst>
          </p:cNvPr>
          <p:cNvPicPr>
            <a:picLocks noChangeAspect="1"/>
          </p:cNvPicPr>
          <p:nvPr/>
        </p:nvPicPr>
        <p:blipFill>
          <a:blip r:embed="rId5"/>
          <a:stretch>
            <a:fillRect/>
          </a:stretch>
        </p:blipFill>
        <p:spPr>
          <a:xfrm>
            <a:off x="4119094" y="3127816"/>
            <a:ext cx="3101342" cy="1931024"/>
          </a:xfrm>
          <a:prstGeom prst="rect">
            <a:avLst/>
          </a:prstGeom>
        </p:spPr>
      </p:pic>
    </p:spTree>
    <p:extLst>
      <p:ext uri="{BB962C8B-B14F-4D97-AF65-F5344CB8AC3E}">
        <p14:creationId xmlns:p14="http://schemas.microsoft.com/office/powerpoint/2010/main" val="1997087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67A188-1F95-FE4A-A819-49853C1CBA7C}"/>
              </a:ext>
            </a:extLst>
          </p:cNvPr>
          <p:cNvSpPr>
            <a:spLocks noGrp="1"/>
          </p:cNvSpPr>
          <p:nvPr>
            <p:ph sz="half" idx="1"/>
          </p:nvPr>
        </p:nvSpPr>
        <p:spPr>
          <a:xfrm>
            <a:off x="536408" y="1200151"/>
            <a:ext cx="3959392" cy="3394472"/>
          </a:xfrm>
        </p:spPr>
        <p:txBody>
          <a:bodyPr>
            <a:normAutofit fontScale="77500" lnSpcReduction="20000"/>
          </a:bodyPr>
          <a:lstStyle/>
          <a:p>
            <a:pPr marL="342900" indent="-342900">
              <a:buFont typeface="Arial" panose="020B0604020202020204" pitchFamily="34" charset="0"/>
              <a:buChar char="•"/>
            </a:pPr>
            <a:r>
              <a:rPr lang="en-US" b="1" dirty="0"/>
              <a:t>Physics-Guided Neural Networks with Applications in Molecular Docking</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endParaRPr lang="en-US" b="1" dirty="0"/>
          </a:p>
          <a:p>
            <a:pPr marL="342900" indent="-342900">
              <a:buFont typeface="Arial" panose="020B0604020202020204" pitchFamily="34" charset="0"/>
              <a:buChar char="•"/>
            </a:pPr>
            <a:r>
              <a:rPr lang="en-US" b="1" dirty="0"/>
              <a:t>Computational Study of Binding the Novel Coronavirus to the Human ACE2 Receptor</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r>
              <a:rPr lang="en-US" b="1" dirty="0"/>
              <a:t> </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endParaRPr lang="en-US" dirty="0"/>
          </a:p>
        </p:txBody>
      </p:sp>
      <p:sp>
        <p:nvSpPr>
          <p:cNvPr id="10" name="Content Placeholder 9">
            <a:extLst>
              <a:ext uri="{FF2B5EF4-FFF2-40B4-BE49-F238E27FC236}">
                <a16:creationId xmlns:a16="http://schemas.microsoft.com/office/drawing/2014/main" id="{005CEF15-4B8B-B640-8E0C-46DC2BE78FE7}"/>
              </a:ext>
            </a:extLst>
          </p:cNvPr>
          <p:cNvSpPr>
            <a:spLocks noGrp="1"/>
          </p:cNvSpPr>
          <p:nvPr>
            <p:ph sz="half" idx="2"/>
          </p:nvPr>
        </p:nvSpPr>
        <p:spPr>
          <a:xfrm>
            <a:off x="4727408" y="1200151"/>
            <a:ext cx="3959392" cy="3394472"/>
          </a:xfrm>
        </p:spPr>
        <p:txBody>
          <a:bodyPr>
            <a:normAutofit fontScale="70000" lnSpcReduction="20000"/>
          </a:bodyPr>
          <a:lstStyle/>
          <a:p>
            <a:pPr marL="342900" indent="-342900">
              <a:buFont typeface="Arial" panose="020B0604020202020204" pitchFamily="34" charset="0"/>
              <a:buChar char="•"/>
            </a:pPr>
            <a:r>
              <a:rPr lang="en-US" b="1" dirty="0"/>
              <a:t>Global Optimization of Biomolecular Surfaces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Structure-Based Analysis of Protein Binding Pockets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r>
              <a:rPr lang="en-US" b="1" dirty="0"/>
              <a:t> </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dirty="0"/>
          </a:p>
          <a:p>
            <a:endParaRPr lang="en-US" dirty="0"/>
          </a:p>
        </p:txBody>
      </p:sp>
      <p:sp>
        <p:nvSpPr>
          <p:cNvPr id="4" name="Title 3">
            <a:extLst>
              <a:ext uri="{FF2B5EF4-FFF2-40B4-BE49-F238E27FC236}">
                <a16:creationId xmlns:a16="http://schemas.microsoft.com/office/drawing/2014/main" id="{5670C266-BC42-3845-B65B-69AF1526F1AE}"/>
              </a:ext>
            </a:extLst>
          </p:cNvPr>
          <p:cNvSpPr>
            <a:spLocks noGrp="1"/>
          </p:cNvSpPr>
          <p:nvPr>
            <p:ph type="title"/>
          </p:nvPr>
        </p:nvSpPr>
        <p:spPr/>
        <p:txBody>
          <a:bodyPr/>
          <a:lstStyle/>
          <a:p>
            <a:r>
              <a:rPr lang="en" sz="2400" dirty="0"/>
              <a:t>Computational Molecular Biology (COMB) Lab </a:t>
            </a:r>
            <a:br>
              <a:rPr lang="en" sz="2400" dirty="0"/>
            </a:br>
            <a:r>
              <a:rPr lang="en" sz="2400" dirty="0"/>
              <a:t>PI: Dr. </a:t>
            </a:r>
            <a:r>
              <a:rPr lang="en-US" dirty="0" err="1"/>
              <a:t>Negin</a:t>
            </a:r>
            <a:r>
              <a:rPr lang="en-US" dirty="0"/>
              <a:t> </a:t>
            </a:r>
            <a:r>
              <a:rPr lang="en-US" dirty="0" err="1"/>
              <a:t>Forouzesh</a:t>
            </a:r>
            <a:endParaRPr lang="en-US" dirty="0"/>
          </a:p>
        </p:txBody>
      </p:sp>
      <p:pic>
        <p:nvPicPr>
          <p:cNvPr id="6" name="Picture 5" descr="A picture containing chart&#10;&#10;Description automatically generated">
            <a:extLst>
              <a:ext uri="{FF2B5EF4-FFF2-40B4-BE49-F238E27FC236}">
                <a16:creationId xmlns:a16="http://schemas.microsoft.com/office/drawing/2014/main" id="{EF56FC67-F9A0-5649-B2B2-CA5A3E259E07}"/>
              </a:ext>
            </a:extLst>
          </p:cNvPr>
          <p:cNvPicPr>
            <a:picLocks noChangeAspect="1"/>
          </p:cNvPicPr>
          <p:nvPr/>
        </p:nvPicPr>
        <p:blipFill rotWithShape="1">
          <a:blip r:embed="rId3"/>
          <a:srcRect r="398" b="1520"/>
          <a:stretch/>
        </p:blipFill>
        <p:spPr>
          <a:xfrm>
            <a:off x="4912246" y="1736274"/>
            <a:ext cx="3589717" cy="1046391"/>
          </a:xfrm>
          <a:prstGeom prst="rect">
            <a:avLst/>
          </a:prstGeom>
        </p:spPr>
      </p:pic>
      <p:pic>
        <p:nvPicPr>
          <p:cNvPr id="7" name="Picture 6" descr="A picture containing text, athletic game&#10;&#10;Description automatically generated">
            <a:extLst>
              <a:ext uri="{FF2B5EF4-FFF2-40B4-BE49-F238E27FC236}">
                <a16:creationId xmlns:a16="http://schemas.microsoft.com/office/drawing/2014/main" id="{0287F76C-044E-124A-A9E6-51B2ED885677}"/>
              </a:ext>
            </a:extLst>
          </p:cNvPr>
          <p:cNvPicPr>
            <a:picLocks noChangeAspect="1"/>
          </p:cNvPicPr>
          <p:nvPr/>
        </p:nvPicPr>
        <p:blipFill rotWithShape="1">
          <a:blip r:embed="rId4"/>
          <a:srcRect l="825" t="2471" r="697" b="4281"/>
          <a:stretch/>
        </p:blipFill>
        <p:spPr>
          <a:xfrm>
            <a:off x="4947149" y="3697931"/>
            <a:ext cx="3519911" cy="889686"/>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35A6524D-75B0-C24E-B6AB-8DCA6AD17C48}"/>
              </a:ext>
            </a:extLst>
          </p:cNvPr>
          <p:cNvPicPr>
            <a:picLocks noChangeAspect="1"/>
          </p:cNvPicPr>
          <p:nvPr/>
        </p:nvPicPr>
        <p:blipFill>
          <a:blip r:embed="rId5"/>
          <a:stretch>
            <a:fillRect/>
          </a:stretch>
        </p:blipFill>
        <p:spPr>
          <a:xfrm>
            <a:off x="1505704" y="1891860"/>
            <a:ext cx="2020800" cy="735218"/>
          </a:xfrm>
          <a:prstGeom prst="rect">
            <a:avLst/>
          </a:prstGeom>
        </p:spPr>
      </p:pic>
      <p:pic>
        <p:nvPicPr>
          <p:cNvPr id="9" name="Picture 8" descr="Diagram&#10;&#10;Description automatically generated">
            <a:extLst>
              <a:ext uri="{FF2B5EF4-FFF2-40B4-BE49-F238E27FC236}">
                <a16:creationId xmlns:a16="http://schemas.microsoft.com/office/drawing/2014/main" id="{1B413D1D-18D7-F54F-B988-D0D19DC9EC01}"/>
              </a:ext>
            </a:extLst>
          </p:cNvPr>
          <p:cNvPicPr>
            <a:picLocks noChangeAspect="1"/>
          </p:cNvPicPr>
          <p:nvPr/>
        </p:nvPicPr>
        <p:blipFill>
          <a:blip r:embed="rId6"/>
          <a:stretch>
            <a:fillRect/>
          </a:stretch>
        </p:blipFill>
        <p:spPr>
          <a:xfrm>
            <a:off x="1505705" y="3534822"/>
            <a:ext cx="2020799" cy="1215905"/>
          </a:xfrm>
          <a:prstGeom prst="rect">
            <a:avLst/>
          </a:prstGeom>
        </p:spPr>
      </p:pic>
    </p:spTree>
    <p:extLst>
      <p:ext uri="{BB962C8B-B14F-4D97-AF65-F5344CB8AC3E}">
        <p14:creationId xmlns:p14="http://schemas.microsoft.com/office/powerpoint/2010/main" val="1793985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0C266-BC42-3845-B65B-69AF1526F1AE}"/>
              </a:ext>
            </a:extLst>
          </p:cNvPr>
          <p:cNvSpPr>
            <a:spLocks noGrp="1"/>
          </p:cNvSpPr>
          <p:nvPr>
            <p:ph type="title"/>
          </p:nvPr>
        </p:nvSpPr>
        <p:spPr/>
        <p:txBody>
          <a:bodyPr/>
          <a:lstStyle/>
          <a:p>
            <a:r>
              <a:rPr lang="en-US" dirty="0"/>
              <a:t>Experience Lab (XP Lab)</a:t>
            </a:r>
            <a:br>
              <a:rPr lang="en-US" dirty="0"/>
            </a:br>
            <a:r>
              <a:rPr lang="en-US" dirty="0"/>
              <a:t>PI: Dr. David Krum</a:t>
            </a:r>
          </a:p>
        </p:txBody>
      </p:sp>
      <p:sp>
        <p:nvSpPr>
          <p:cNvPr id="2" name="Content Placeholder 1">
            <a:extLst>
              <a:ext uri="{FF2B5EF4-FFF2-40B4-BE49-F238E27FC236}">
                <a16:creationId xmlns:a16="http://schemas.microsoft.com/office/drawing/2014/main" id="{DC9C568D-2E1A-7740-A0E1-7CA62D7F5E97}"/>
              </a:ext>
            </a:extLst>
          </p:cNvPr>
          <p:cNvSpPr>
            <a:spLocks noGrp="1"/>
          </p:cNvSpPr>
          <p:nvPr>
            <p:ph idx="1"/>
          </p:nvPr>
        </p:nvSpPr>
        <p:spPr/>
        <p:txBody>
          <a:bodyPr/>
          <a:lstStyle/>
          <a:p>
            <a:pPr marL="285750" indent="-285750">
              <a:buFont typeface="Arial" panose="020B0604020202020204" pitchFamily="34" charset="0"/>
              <a:buChar char="•"/>
            </a:pPr>
            <a:r>
              <a:rPr lang="en-US" dirty="0"/>
              <a:t>Experience Lab (XP Lab): </a:t>
            </a:r>
            <a:r>
              <a:rPr lang="en-US" dirty="0">
                <a:hlinkClick r:id="rId3"/>
              </a:rPr>
              <a:t>http://xp-lab.org</a:t>
            </a:r>
            <a:r>
              <a:rPr lang="en-US" dirty="0"/>
              <a:t> </a:t>
            </a:r>
          </a:p>
          <a:p>
            <a:pPr marL="971550" lvl="1" indent="-285750"/>
            <a:r>
              <a:rPr lang="en-US" dirty="0"/>
              <a:t>Research in Human-Computer Interaction </a:t>
            </a:r>
          </a:p>
          <a:p>
            <a:pPr marL="971550" lvl="1" indent="-285750"/>
            <a:r>
              <a:rPr lang="en-US" dirty="0"/>
              <a:t>Research in Virtual Reality/Augmented Reality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Current Projects</a:t>
            </a:r>
          </a:p>
          <a:p>
            <a:pPr marL="971550" lvl="1" indent="-285750"/>
            <a:r>
              <a:rPr lang="en-US" dirty="0"/>
              <a:t>NSF funded research project with USC into</a:t>
            </a:r>
            <a:br>
              <a:rPr lang="en-US" dirty="0"/>
            </a:br>
            <a:r>
              <a:rPr lang="en-US" dirty="0"/>
              <a:t>human-robot interaction with VR and AR</a:t>
            </a:r>
          </a:p>
          <a:p>
            <a:pPr marL="971550" lvl="1" indent="-285750"/>
            <a:r>
              <a:rPr lang="en-US" dirty="0"/>
              <a:t>Visualization of Uncertainty in Augmented Reality</a:t>
            </a:r>
          </a:p>
          <a:p>
            <a:pPr marL="971550" lvl="1" indent="-285750"/>
            <a:r>
              <a:rPr lang="en-US" dirty="0"/>
              <a:t>Gestures and Immersive Storytelling </a:t>
            </a:r>
          </a:p>
          <a:p>
            <a:pPr marL="971550" lvl="1" indent="-285750"/>
            <a:r>
              <a:rPr lang="en-US" dirty="0"/>
              <a:t>Virtual Training with Realistic Virtual Characters</a:t>
            </a:r>
          </a:p>
          <a:p>
            <a:pPr marL="971550" lvl="1" indent="-285750"/>
            <a:endParaRPr lang="en-US" dirty="0"/>
          </a:p>
        </p:txBody>
      </p:sp>
      <p:pic>
        <p:nvPicPr>
          <p:cNvPr id="5" name="Picture 4">
            <a:extLst>
              <a:ext uri="{FF2B5EF4-FFF2-40B4-BE49-F238E27FC236}">
                <a16:creationId xmlns:a16="http://schemas.microsoft.com/office/drawing/2014/main" id="{B5A37AC9-B9FD-BF4C-B02F-DB7B022C82E5}"/>
              </a:ext>
            </a:extLst>
          </p:cNvPr>
          <p:cNvPicPr>
            <a:picLocks noChangeAspect="1"/>
          </p:cNvPicPr>
          <p:nvPr/>
        </p:nvPicPr>
        <p:blipFill rotWithShape="1">
          <a:blip r:embed="rId4"/>
          <a:srcRect l="13349" r="16627"/>
          <a:stretch/>
        </p:blipFill>
        <p:spPr>
          <a:xfrm>
            <a:off x="6594451" y="1580684"/>
            <a:ext cx="1387955" cy="1982131"/>
          </a:xfrm>
          <a:prstGeom prst="rect">
            <a:avLst/>
          </a:prstGeom>
        </p:spPr>
      </p:pic>
      <p:pic>
        <p:nvPicPr>
          <p:cNvPr id="1026" name="Picture 2" descr="Epic's MetaHuman Creator lets you create human faces within minutes.">
            <a:extLst>
              <a:ext uri="{FF2B5EF4-FFF2-40B4-BE49-F238E27FC236}">
                <a16:creationId xmlns:a16="http://schemas.microsoft.com/office/drawing/2014/main" id="{B2ADD22E-8708-6147-94A2-FD8B8F8EB2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6054834" y="3700885"/>
            <a:ext cx="2467188" cy="13948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oom in on Angle Zoom. Oculus - Quest 2 Advanced All-In-One Virtual Reality Headset - 128GB.">
            <a:extLst>
              <a:ext uri="{FF2B5EF4-FFF2-40B4-BE49-F238E27FC236}">
                <a16:creationId xmlns:a16="http://schemas.microsoft.com/office/drawing/2014/main" id="{0EFD5F4A-3797-C941-8939-EE6CCBBF88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4177" y="237636"/>
            <a:ext cx="3168502" cy="138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739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9ADAA-01E9-6B40-912B-17664ACCD782}"/>
              </a:ext>
            </a:extLst>
          </p:cNvPr>
          <p:cNvPicPr>
            <a:picLocks noChangeAspect="1"/>
          </p:cNvPicPr>
          <p:nvPr/>
        </p:nvPicPr>
        <p:blipFill rotWithShape="1">
          <a:blip r:embed="rId3">
            <a:extLst>
              <a:ext uri="{28A0092B-C50C-407E-A947-70E740481C1C}">
                <a14:useLocalDpi xmlns:a14="http://schemas.microsoft.com/office/drawing/2010/main" val="0"/>
              </a:ext>
            </a:extLst>
          </a:blip>
          <a:srcRect l="35416" t="25712" r="7639" b="4443"/>
          <a:stretch/>
        </p:blipFill>
        <p:spPr>
          <a:xfrm>
            <a:off x="4582817" y="211893"/>
            <a:ext cx="2385665" cy="1828799"/>
          </a:xfrm>
          <a:prstGeom prst="rect">
            <a:avLst/>
          </a:prstGeom>
          <a:ln>
            <a:solidFill>
              <a:schemeClr val="accent1"/>
            </a:solidFill>
          </a:ln>
        </p:spPr>
      </p:pic>
      <p:sp>
        <p:nvSpPr>
          <p:cNvPr id="4" name="Title 3">
            <a:extLst>
              <a:ext uri="{FF2B5EF4-FFF2-40B4-BE49-F238E27FC236}">
                <a16:creationId xmlns:a16="http://schemas.microsoft.com/office/drawing/2014/main" id="{5670C266-BC42-3845-B65B-69AF1526F1AE}"/>
              </a:ext>
            </a:extLst>
          </p:cNvPr>
          <p:cNvSpPr>
            <a:spLocks noGrp="1"/>
          </p:cNvSpPr>
          <p:nvPr>
            <p:ph type="title"/>
          </p:nvPr>
        </p:nvSpPr>
        <p:spPr/>
        <p:txBody>
          <a:bodyPr>
            <a:normAutofit/>
          </a:bodyPr>
          <a:lstStyle/>
          <a:p>
            <a:r>
              <a:rPr lang="en-US" sz="1800" dirty="0"/>
              <a:t>AI and Data Science Research Lab</a:t>
            </a:r>
            <a:br>
              <a:rPr lang="en-US" sz="1800" dirty="0"/>
            </a:br>
            <a:r>
              <a:rPr lang="en-US" sz="1800" dirty="0"/>
              <a:t>PI: Dr. Mohammad </a:t>
            </a:r>
            <a:r>
              <a:rPr lang="en-US" sz="1800" dirty="0" err="1"/>
              <a:t>Pourhomayoun</a:t>
            </a:r>
            <a:endParaRPr lang="en-US" sz="1800" dirty="0"/>
          </a:p>
        </p:txBody>
      </p:sp>
      <p:sp>
        <p:nvSpPr>
          <p:cNvPr id="15" name="Content Placeholder 14">
            <a:extLst>
              <a:ext uri="{FF2B5EF4-FFF2-40B4-BE49-F238E27FC236}">
                <a16:creationId xmlns:a16="http://schemas.microsoft.com/office/drawing/2014/main" id="{B2661F7D-669D-934A-9B54-BD69F817DA61}"/>
              </a:ext>
            </a:extLst>
          </p:cNvPr>
          <p:cNvSpPr>
            <a:spLocks noGrp="1"/>
          </p:cNvSpPr>
          <p:nvPr>
            <p:ph idx="1"/>
          </p:nvPr>
        </p:nvSpPr>
        <p:spPr/>
        <p:txBody>
          <a:bodyPr/>
          <a:lstStyle/>
          <a:p>
            <a:r>
              <a:rPr lang="en-US" sz="1400" b="1" dirty="0"/>
              <a:t>Visit our AI &amp; Data Science Research Lab at:</a:t>
            </a:r>
            <a:endParaRPr lang="en-US" sz="1200" b="1" dirty="0">
              <a:hlinkClick r:id="rId4"/>
            </a:endParaRPr>
          </a:p>
          <a:p>
            <a:r>
              <a:rPr lang="en-US" sz="1200" dirty="0">
                <a:hlinkClick r:id="rId4"/>
              </a:rPr>
              <a:t>www.calstatela.edu/research/data-science</a:t>
            </a:r>
            <a:endParaRPr lang="en-US" sz="1200" dirty="0"/>
          </a:p>
          <a:p>
            <a:pPr marL="285750" indent="-285750">
              <a:buFont typeface="Arial" panose="020B0604020202020204" pitchFamily="34" charset="0"/>
              <a:buChar char="•"/>
            </a:pPr>
            <a:r>
              <a:rPr lang="en-US" sz="1400" dirty="0"/>
              <a:t>25 grad students theses in past 5 years</a:t>
            </a:r>
          </a:p>
          <a:p>
            <a:pPr marL="285750" indent="-285750">
              <a:buFont typeface="Arial" panose="020B0604020202020204" pitchFamily="34" charset="0"/>
              <a:buChar char="•"/>
            </a:pPr>
            <a:r>
              <a:rPr lang="en-US" sz="1400" dirty="0"/>
              <a:t>More than 80 paper publications</a:t>
            </a:r>
          </a:p>
          <a:p>
            <a:pPr marL="285750" indent="-285750">
              <a:buFont typeface="Arial" panose="020B0604020202020204" pitchFamily="34" charset="0"/>
              <a:buChar char="•"/>
            </a:pPr>
            <a:r>
              <a:rPr lang="en-US" sz="1400" dirty="0"/>
              <a:t>PI and Co-PI on more than $1.5M in past 5 years</a:t>
            </a:r>
          </a:p>
          <a:p>
            <a:endParaRPr lang="en-US" sz="1400" dirty="0"/>
          </a:p>
        </p:txBody>
      </p:sp>
      <p:pic>
        <p:nvPicPr>
          <p:cNvPr id="6" name="Content Placeholder 3">
            <a:extLst>
              <a:ext uri="{FF2B5EF4-FFF2-40B4-BE49-F238E27FC236}">
                <a16:creationId xmlns:a16="http://schemas.microsoft.com/office/drawing/2014/main" id="{ACDA642C-41A6-3E4A-8C4D-34CCCD64E317}"/>
              </a:ext>
            </a:extLst>
          </p:cNvPr>
          <p:cNvPicPr>
            <a:picLocks noChangeAspect="1"/>
          </p:cNvPicPr>
          <p:nvPr/>
        </p:nvPicPr>
        <p:blipFill>
          <a:blip r:embed="rId5"/>
          <a:stretch>
            <a:fillRect/>
          </a:stretch>
        </p:blipFill>
        <p:spPr>
          <a:xfrm>
            <a:off x="7040151" y="211894"/>
            <a:ext cx="2028066" cy="1352044"/>
          </a:xfrm>
          <a:prstGeom prst="rect">
            <a:avLst/>
          </a:prstGeom>
        </p:spPr>
      </p:pic>
      <p:sp>
        <p:nvSpPr>
          <p:cNvPr id="8" name="Rectangle 7">
            <a:extLst>
              <a:ext uri="{FF2B5EF4-FFF2-40B4-BE49-F238E27FC236}">
                <a16:creationId xmlns:a16="http://schemas.microsoft.com/office/drawing/2014/main" id="{5C82E3AD-748A-1849-8833-75D3CF98E985}"/>
              </a:ext>
            </a:extLst>
          </p:cNvPr>
          <p:cNvSpPr/>
          <p:nvPr/>
        </p:nvSpPr>
        <p:spPr>
          <a:xfrm>
            <a:off x="7040151" y="1614215"/>
            <a:ext cx="2028066" cy="461665"/>
          </a:xfrm>
          <a:prstGeom prst="rect">
            <a:avLst/>
          </a:prstGeom>
        </p:spPr>
        <p:txBody>
          <a:bodyPr wrap="square">
            <a:spAutoFit/>
          </a:bodyPr>
          <a:lstStyle/>
          <a:p>
            <a:r>
              <a:rPr lang="en-US" sz="1200" dirty="0">
                <a:solidFill>
                  <a:schemeClr val="accent1">
                    <a:lumMod val="75000"/>
                  </a:schemeClr>
                </a:solidFill>
              </a:rPr>
              <a:t>AI and Data Science to Address COVID-19 Pandemic</a:t>
            </a:r>
          </a:p>
        </p:txBody>
      </p:sp>
      <p:pic>
        <p:nvPicPr>
          <p:cNvPr id="9" name="Content Placeholder 3">
            <a:extLst>
              <a:ext uri="{FF2B5EF4-FFF2-40B4-BE49-F238E27FC236}">
                <a16:creationId xmlns:a16="http://schemas.microsoft.com/office/drawing/2014/main" id="{D9EB0006-F1F2-F948-B4EC-428F7F3836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511" y="2566196"/>
            <a:ext cx="2404872" cy="1826816"/>
          </a:xfrm>
          <a:prstGeom prst="rect">
            <a:avLst/>
          </a:prstGeom>
        </p:spPr>
      </p:pic>
      <p:sp>
        <p:nvSpPr>
          <p:cNvPr id="10" name="Rectangle 9">
            <a:extLst>
              <a:ext uri="{FF2B5EF4-FFF2-40B4-BE49-F238E27FC236}">
                <a16:creationId xmlns:a16="http://schemas.microsoft.com/office/drawing/2014/main" id="{5835F179-613E-5F41-8342-9F43EA7C4786}"/>
              </a:ext>
            </a:extLst>
          </p:cNvPr>
          <p:cNvSpPr/>
          <p:nvPr/>
        </p:nvSpPr>
        <p:spPr>
          <a:xfrm>
            <a:off x="368511" y="4433720"/>
            <a:ext cx="2404871" cy="461665"/>
          </a:xfrm>
          <a:prstGeom prst="rect">
            <a:avLst/>
          </a:prstGeom>
        </p:spPr>
        <p:txBody>
          <a:bodyPr wrap="square">
            <a:spAutoFit/>
          </a:bodyPr>
          <a:lstStyle/>
          <a:p>
            <a:r>
              <a:rPr lang="en-US" sz="1200" dirty="0">
                <a:solidFill>
                  <a:schemeClr val="accent1">
                    <a:lumMod val="75000"/>
                  </a:schemeClr>
                </a:solidFill>
              </a:rPr>
              <a:t>AI for Traffic Monitoring &amp; Management</a:t>
            </a:r>
          </a:p>
        </p:txBody>
      </p:sp>
      <p:pic>
        <p:nvPicPr>
          <p:cNvPr id="11" name="Picture 10">
            <a:extLst>
              <a:ext uri="{FF2B5EF4-FFF2-40B4-BE49-F238E27FC236}">
                <a16:creationId xmlns:a16="http://schemas.microsoft.com/office/drawing/2014/main" id="{EEA4BF11-D041-A748-8120-2DB253BFC36C}"/>
              </a:ext>
            </a:extLst>
          </p:cNvPr>
          <p:cNvPicPr>
            <a:picLocks noChangeAspect="1"/>
          </p:cNvPicPr>
          <p:nvPr/>
        </p:nvPicPr>
        <p:blipFill>
          <a:blip r:embed="rId7"/>
          <a:stretch>
            <a:fillRect/>
          </a:stretch>
        </p:blipFill>
        <p:spPr>
          <a:xfrm>
            <a:off x="6177752" y="2566196"/>
            <a:ext cx="2667181" cy="1828800"/>
          </a:xfrm>
          <a:prstGeom prst="rect">
            <a:avLst/>
          </a:prstGeom>
        </p:spPr>
      </p:pic>
      <p:sp>
        <p:nvSpPr>
          <p:cNvPr id="12" name="Rectangle 11">
            <a:extLst>
              <a:ext uri="{FF2B5EF4-FFF2-40B4-BE49-F238E27FC236}">
                <a16:creationId xmlns:a16="http://schemas.microsoft.com/office/drawing/2014/main" id="{0C6335DB-1FFC-8549-825E-DFABC122BB4F}"/>
              </a:ext>
            </a:extLst>
          </p:cNvPr>
          <p:cNvSpPr/>
          <p:nvPr/>
        </p:nvSpPr>
        <p:spPr>
          <a:xfrm>
            <a:off x="6177752" y="4433720"/>
            <a:ext cx="2667181" cy="472144"/>
          </a:xfrm>
          <a:prstGeom prst="rect">
            <a:avLst/>
          </a:prstGeom>
        </p:spPr>
        <p:txBody>
          <a:bodyPr wrap="square">
            <a:spAutoFit/>
          </a:bodyPr>
          <a:lstStyle/>
          <a:p>
            <a:r>
              <a:rPr lang="en-US" sz="1200" dirty="0">
                <a:solidFill>
                  <a:schemeClr val="accent1">
                    <a:lumMod val="75000"/>
                  </a:schemeClr>
                </a:solidFill>
              </a:rPr>
              <a:t>AI </a:t>
            </a:r>
            <a:r>
              <a:rPr lang="en-US" sz="1200" kern="0" dirty="0">
                <a:solidFill>
                  <a:schemeClr val="accent1">
                    <a:lumMod val="75000"/>
                  </a:schemeClr>
                </a:solidFill>
                <a:latin typeface="Calibri" pitchFamily="34" charset="0"/>
                <a:cs typeface="Arial" pitchFamily="34" charset="0"/>
              </a:rPr>
              <a:t>for Chronic Disease Monitoring &amp; Management</a:t>
            </a:r>
            <a:endParaRPr lang="en-US" sz="1200" dirty="0">
              <a:solidFill>
                <a:schemeClr val="accent1">
                  <a:lumMod val="75000"/>
                </a:schemeClr>
              </a:solidFill>
            </a:endParaRPr>
          </a:p>
        </p:txBody>
      </p:sp>
      <p:sp>
        <p:nvSpPr>
          <p:cNvPr id="13" name="Rectangle 12">
            <a:extLst>
              <a:ext uri="{FF2B5EF4-FFF2-40B4-BE49-F238E27FC236}">
                <a16:creationId xmlns:a16="http://schemas.microsoft.com/office/drawing/2014/main" id="{DC5994BA-7B14-3C49-A237-FA9E48F2A5EF}"/>
              </a:ext>
            </a:extLst>
          </p:cNvPr>
          <p:cNvSpPr/>
          <p:nvPr/>
        </p:nvSpPr>
        <p:spPr>
          <a:xfrm>
            <a:off x="3180197" y="4433720"/>
            <a:ext cx="2590740" cy="472144"/>
          </a:xfrm>
          <a:prstGeom prst="rect">
            <a:avLst/>
          </a:prstGeom>
        </p:spPr>
        <p:txBody>
          <a:bodyPr wrap="square">
            <a:spAutoFit/>
          </a:bodyPr>
          <a:lstStyle/>
          <a:p>
            <a:r>
              <a:rPr lang="en-US" sz="1200" dirty="0">
                <a:solidFill>
                  <a:schemeClr val="accent1">
                    <a:lumMod val="75000"/>
                  </a:schemeClr>
                </a:solidFill>
              </a:rPr>
              <a:t>AI for Air Pollution Prediction and Climate Change</a:t>
            </a:r>
          </a:p>
        </p:txBody>
      </p:sp>
      <p:pic>
        <p:nvPicPr>
          <p:cNvPr id="14" name="Picture 13">
            <a:extLst>
              <a:ext uri="{FF2B5EF4-FFF2-40B4-BE49-F238E27FC236}">
                <a16:creationId xmlns:a16="http://schemas.microsoft.com/office/drawing/2014/main" id="{2DD7726A-73C3-7640-AA2A-F1F03E5FC9DD}"/>
              </a:ext>
            </a:extLst>
          </p:cNvPr>
          <p:cNvPicPr>
            <a:picLocks noChangeAspect="1"/>
          </p:cNvPicPr>
          <p:nvPr/>
        </p:nvPicPr>
        <p:blipFill rotWithShape="1">
          <a:blip r:embed="rId8"/>
          <a:srcRect l="12435" t="9723" r="15521"/>
          <a:stretch/>
        </p:blipFill>
        <p:spPr>
          <a:xfrm>
            <a:off x="3180197" y="2566196"/>
            <a:ext cx="2590740" cy="1828800"/>
          </a:xfrm>
          <a:prstGeom prst="rect">
            <a:avLst/>
          </a:prstGeom>
        </p:spPr>
      </p:pic>
    </p:spTree>
    <p:extLst>
      <p:ext uri="{BB962C8B-B14F-4D97-AF65-F5344CB8AC3E}">
        <p14:creationId xmlns:p14="http://schemas.microsoft.com/office/powerpoint/2010/main" val="2127767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0C266-BC42-3845-B65B-69AF1526F1AE}"/>
              </a:ext>
            </a:extLst>
          </p:cNvPr>
          <p:cNvSpPr>
            <a:spLocks noGrp="1"/>
          </p:cNvSpPr>
          <p:nvPr>
            <p:ph type="title"/>
          </p:nvPr>
        </p:nvSpPr>
        <p:spPr/>
        <p:txBody>
          <a:bodyPr/>
          <a:lstStyle/>
          <a:p>
            <a:r>
              <a:rPr lang="en-US" dirty="0"/>
              <a:t>Network Research Lab, PI: Dr. Jiang Guo</a:t>
            </a:r>
          </a:p>
        </p:txBody>
      </p:sp>
      <p:pic>
        <p:nvPicPr>
          <p:cNvPr id="6" name="Picture 5" descr="Graphical user interface, website&#10;&#10;Description automatically generated">
            <a:extLst>
              <a:ext uri="{FF2B5EF4-FFF2-40B4-BE49-F238E27FC236}">
                <a16:creationId xmlns:a16="http://schemas.microsoft.com/office/drawing/2014/main" id="{16D9CBCE-6536-2345-AEFF-6F6A0B5D0B4D}"/>
              </a:ext>
            </a:extLst>
          </p:cNvPr>
          <p:cNvPicPr>
            <a:picLocks noChangeAspect="1"/>
          </p:cNvPicPr>
          <p:nvPr/>
        </p:nvPicPr>
        <p:blipFill rotWithShape="1">
          <a:blip r:embed="rId3"/>
          <a:srcRect t="13400" b="4842"/>
          <a:stretch/>
        </p:blipFill>
        <p:spPr>
          <a:xfrm>
            <a:off x="0" y="938284"/>
            <a:ext cx="9144000" cy="4205216"/>
          </a:xfrm>
          <a:prstGeom prst="rect">
            <a:avLst/>
          </a:prstGeom>
        </p:spPr>
      </p:pic>
    </p:spTree>
    <p:extLst>
      <p:ext uri="{BB962C8B-B14F-4D97-AF65-F5344CB8AC3E}">
        <p14:creationId xmlns:p14="http://schemas.microsoft.com/office/powerpoint/2010/main" val="2555709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Feedback Survey Results</a:t>
            </a:r>
          </a:p>
        </p:txBody>
      </p:sp>
      <p:sp>
        <p:nvSpPr>
          <p:cNvPr id="5" name="Subtitle 4"/>
          <p:cNvSpPr>
            <a:spLocks noGrp="1"/>
          </p:cNvSpPr>
          <p:nvPr>
            <p:ph type="subTitle" idx="1"/>
          </p:nvPr>
        </p:nvSpPr>
        <p:spPr>
          <a:xfrm>
            <a:off x="1136195" y="3043824"/>
            <a:ext cx="5654749" cy="1165571"/>
          </a:xfrm>
        </p:spPr>
        <p:txBody>
          <a:bodyPr/>
          <a:lstStyle/>
          <a:p>
            <a:endParaRPr lang="en-US" dirty="0"/>
          </a:p>
        </p:txBody>
      </p:sp>
    </p:spTree>
    <p:extLst>
      <p:ext uri="{BB962C8B-B14F-4D97-AF65-F5344CB8AC3E}">
        <p14:creationId xmlns:p14="http://schemas.microsoft.com/office/powerpoint/2010/main" val="415740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New Trends and Feedback Survey Results</a:t>
            </a:r>
            <a:endParaRPr lang="en-US" dirty="0"/>
          </a:p>
        </p:txBody>
      </p:sp>
      <p:sp>
        <p:nvSpPr>
          <p:cNvPr id="6" name="Content Placeholder 5"/>
          <p:cNvSpPr>
            <a:spLocks noGrp="1"/>
          </p:cNvSpPr>
          <p:nvPr>
            <p:ph idx="1"/>
          </p:nvPr>
        </p:nvSpPr>
        <p:spPr/>
        <p:txBody>
          <a:bodyPr>
            <a:normAutofit/>
          </a:bodyPr>
          <a:lstStyle/>
          <a:p>
            <a:pPr marL="285750" indent="-285750">
              <a:spcBef>
                <a:spcPts val="0"/>
              </a:spcBef>
              <a:spcAft>
                <a:spcPts val="600"/>
              </a:spcAft>
              <a:buFont typeface="Arial" panose="020B0604020202020204" pitchFamily="34" charset="0"/>
              <a:buChar char="•"/>
            </a:pPr>
            <a:endParaRPr lang="en-US" altLang="en-US" sz="1800" dirty="0"/>
          </a:p>
        </p:txBody>
      </p:sp>
      <p:sp>
        <p:nvSpPr>
          <p:cNvPr id="2" name="Slide Number Placeholder 1"/>
          <p:cNvSpPr>
            <a:spLocks noGrp="1"/>
          </p:cNvSpPr>
          <p:nvPr>
            <p:ph type="sldNum" sz="quarter" idx="4294967295"/>
          </p:nvPr>
        </p:nvSpPr>
        <p:spPr>
          <a:xfrm>
            <a:off x="7010400" y="4868863"/>
            <a:ext cx="2133600" cy="274637"/>
          </a:xfrm>
        </p:spPr>
        <p:txBody>
          <a:bodyPr/>
          <a:lstStyle/>
          <a:p>
            <a:fld id="{BB220BBC-8879-E844-B35B-0F806738ECBE}" type="slidenum">
              <a:rPr lang="en-US" smtClean="0"/>
              <a:t>27</a:t>
            </a:fld>
            <a:endParaRPr lang="en-US"/>
          </a:p>
        </p:txBody>
      </p:sp>
    </p:spTree>
    <p:extLst>
      <p:ext uri="{BB962C8B-B14F-4D97-AF65-F5344CB8AC3E}">
        <p14:creationId xmlns:p14="http://schemas.microsoft.com/office/powerpoint/2010/main" val="2887984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Discussion</a:t>
            </a:r>
          </a:p>
        </p:txBody>
      </p:sp>
      <p:sp>
        <p:nvSpPr>
          <p:cNvPr id="5" name="Subtitle 4"/>
          <p:cNvSpPr>
            <a:spLocks noGrp="1"/>
          </p:cNvSpPr>
          <p:nvPr>
            <p:ph type="subTitle" idx="1"/>
          </p:nvPr>
        </p:nvSpPr>
        <p:spPr>
          <a:xfrm>
            <a:off x="1136195" y="3043824"/>
            <a:ext cx="5654749" cy="1165571"/>
          </a:xfrm>
        </p:spPr>
        <p:txBody>
          <a:bodyPr/>
          <a:lstStyle/>
          <a:p>
            <a:pPr marL="177800" lvl="1" indent="-171450" algn="l">
              <a:spcBef>
                <a:spcPts val="0"/>
              </a:spcBef>
              <a:spcAft>
                <a:spcPts val="600"/>
              </a:spcAft>
              <a:buFont typeface="Arial" panose="020B0604020202020204" pitchFamily="34" charset="0"/>
              <a:buChar char="•"/>
            </a:pPr>
            <a:r>
              <a:rPr lang="en-US" altLang="en-US" sz="1200" dirty="0"/>
              <a:t>PEO Review/Feedback (Dr. Sun)</a:t>
            </a:r>
          </a:p>
          <a:p>
            <a:pPr marL="177800" lvl="1" indent="-171450" algn="l">
              <a:spcBef>
                <a:spcPts val="0"/>
              </a:spcBef>
              <a:spcAft>
                <a:spcPts val="600"/>
              </a:spcAft>
              <a:buFont typeface="Arial" panose="020B0604020202020204" pitchFamily="34" charset="0"/>
              <a:buChar char="•"/>
            </a:pPr>
            <a:r>
              <a:rPr lang="en-US" sz="1200" dirty="0"/>
              <a:t>Feedback about our programs </a:t>
            </a:r>
            <a:r>
              <a:rPr lang="en-US" altLang="en-US" sz="1200" dirty="0"/>
              <a:t>(Dr. Guo)</a:t>
            </a:r>
            <a:endParaRPr lang="en-US" sz="1200" dirty="0"/>
          </a:p>
          <a:p>
            <a:pPr marL="177800" lvl="1" indent="-171450" algn="l">
              <a:spcBef>
                <a:spcPts val="0"/>
              </a:spcBef>
              <a:spcAft>
                <a:spcPts val="600"/>
              </a:spcAft>
              <a:buFont typeface="Arial" panose="020B0604020202020204" pitchFamily="34" charset="0"/>
              <a:buChar char="•"/>
            </a:pPr>
            <a:r>
              <a:rPr lang="en-US" sz="1200" dirty="0"/>
              <a:t>New Trends in Computing (Dr. </a:t>
            </a:r>
            <a:r>
              <a:rPr lang="en-US" sz="1200" dirty="0" err="1"/>
              <a:t>Amini</a:t>
            </a:r>
            <a:r>
              <a:rPr lang="en-US" sz="1200" dirty="0"/>
              <a:t>)</a:t>
            </a:r>
          </a:p>
          <a:p>
            <a:pPr marL="177800" lvl="1" indent="-171450" algn="l">
              <a:spcBef>
                <a:spcPts val="0"/>
              </a:spcBef>
              <a:spcAft>
                <a:spcPts val="600"/>
              </a:spcAft>
              <a:buFont typeface="Arial" panose="020B0604020202020204" pitchFamily="34" charset="0"/>
              <a:buChar char="•"/>
            </a:pPr>
            <a:r>
              <a:rPr lang="en-US" sz="1200" dirty="0"/>
              <a:t>Internship/full-time opportunities for our BS and MS students (Dr. </a:t>
            </a:r>
            <a:r>
              <a:rPr lang="en-US" sz="1200" dirty="0" err="1"/>
              <a:t>Amini</a:t>
            </a:r>
            <a:r>
              <a:rPr lang="en-US" sz="1200" dirty="0"/>
              <a:t>)</a:t>
            </a:r>
          </a:p>
          <a:p>
            <a:pPr marL="177800" lvl="1" indent="-171450" algn="l">
              <a:spcBef>
                <a:spcPts val="0"/>
              </a:spcBef>
              <a:spcAft>
                <a:spcPts val="600"/>
              </a:spcAft>
              <a:buFont typeface="Arial" panose="020B0604020202020204" pitchFamily="34" charset="0"/>
              <a:buChar char="•"/>
            </a:pPr>
            <a:r>
              <a:rPr lang="en-US" sz="1200" dirty="0"/>
              <a:t>Future Collaboration Opportunities (Dr. </a:t>
            </a:r>
            <a:r>
              <a:rPr lang="en-US" altLang="en-US" sz="1200" dirty="0" err="1"/>
              <a:t>Forouzesh</a:t>
            </a:r>
            <a:r>
              <a:rPr lang="en-US" sz="1200" dirty="0"/>
              <a:t>)</a:t>
            </a:r>
          </a:p>
          <a:p>
            <a:pPr marL="177800" lvl="1" indent="-171450" algn="l">
              <a:spcBef>
                <a:spcPts val="0"/>
              </a:spcBef>
              <a:spcAft>
                <a:spcPts val="600"/>
              </a:spcAft>
              <a:buFont typeface="Arial" panose="020B0604020202020204" pitchFamily="34" charset="0"/>
              <a:buChar char="•"/>
            </a:pPr>
            <a:r>
              <a:rPr lang="en-US" sz="1200" dirty="0"/>
              <a:t>Open Discussion (Dr. </a:t>
            </a:r>
            <a:r>
              <a:rPr lang="en-US" altLang="en-US" sz="1200" dirty="0" err="1"/>
              <a:t>Forouzesh</a:t>
            </a:r>
            <a:r>
              <a:rPr lang="en-US" altLang="en-US" sz="1200" dirty="0"/>
              <a:t>)</a:t>
            </a:r>
            <a:endParaRPr lang="en-US" sz="1200" dirty="0"/>
          </a:p>
          <a:p>
            <a:endParaRPr lang="en-US" sz="1600" dirty="0"/>
          </a:p>
        </p:txBody>
      </p:sp>
    </p:spTree>
    <p:extLst>
      <p:ext uri="{BB962C8B-B14F-4D97-AF65-F5344CB8AC3E}">
        <p14:creationId xmlns:p14="http://schemas.microsoft.com/office/powerpoint/2010/main" val="3986058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309E4-E601-4E73-A347-18BE0C84BD23}"/>
              </a:ext>
            </a:extLst>
          </p:cNvPr>
          <p:cNvSpPr>
            <a:spLocks noGrp="1"/>
          </p:cNvSpPr>
          <p:nvPr>
            <p:ph type="title"/>
          </p:nvPr>
        </p:nvSpPr>
        <p:spPr/>
        <p:txBody>
          <a:bodyPr/>
          <a:lstStyle/>
          <a:p>
            <a:r>
              <a:rPr lang="en-US" altLang="zh-CN" dirty="0"/>
              <a:t>Program Educational Objectives, PEOs (Dr. Sun)</a:t>
            </a:r>
            <a:endParaRPr lang="zh-CN" altLang="en-US" dirty="0"/>
          </a:p>
        </p:txBody>
      </p:sp>
      <p:sp>
        <p:nvSpPr>
          <p:cNvPr id="3" name="Content Placeholder 2">
            <a:extLst>
              <a:ext uri="{FF2B5EF4-FFF2-40B4-BE49-F238E27FC236}">
                <a16:creationId xmlns:a16="http://schemas.microsoft.com/office/drawing/2014/main" id="{31CE1288-2680-48AB-BFD3-77CE6EE97AA6}"/>
              </a:ext>
            </a:extLst>
          </p:cNvPr>
          <p:cNvSpPr>
            <a:spLocks noGrp="1"/>
          </p:cNvSpPr>
          <p:nvPr>
            <p:ph idx="1"/>
          </p:nvPr>
        </p:nvSpPr>
        <p:spPr>
          <a:xfrm>
            <a:off x="536408" y="1177748"/>
            <a:ext cx="8140628" cy="1357172"/>
          </a:xfrm>
        </p:spPr>
        <p:txBody>
          <a:bodyPr/>
          <a:lstStyle/>
          <a:p>
            <a:r>
              <a:rPr lang="en-US" altLang="zh-CN" sz="2400" dirty="0"/>
              <a:t>Program educational objectives are broad statements that describe what graduates are expected to attain within a few years of graduation. (ABET definition)</a:t>
            </a:r>
            <a:endParaRPr lang="zh-CN" altLang="en-US" sz="2400" dirty="0"/>
          </a:p>
        </p:txBody>
      </p:sp>
      <p:sp>
        <p:nvSpPr>
          <p:cNvPr id="4" name="TextBox 3">
            <a:extLst>
              <a:ext uri="{FF2B5EF4-FFF2-40B4-BE49-F238E27FC236}">
                <a16:creationId xmlns:a16="http://schemas.microsoft.com/office/drawing/2014/main" id="{7A6A91D6-69C6-4EF1-9559-7DD4E3E2D9CB}"/>
              </a:ext>
            </a:extLst>
          </p:cNvPr>
          <p:cNvSpPr txBox="1"/>
          <p:nvPr/>
        </p:nvSpPr>
        <p:spPr>
          <a:xfrm>
            <a:off x="640080" y="2824480"/>
            <a:ext cx="7893699" cy="646331"/>
          </a:xfrm>
          <a:prstGeom prst="rect">
            <a:avLst/>
          </a:prstGeom>
          <a:noFill/>
        </p:spPr>
        <p:txBody>
          <a:bodyPr wrap="none" rtlCol="0">
            <a:spAutoFit/>
          </a:bodyPr>
          <a:lstStyle/>
          <a:p>
            <a:r>
              <a:rPr lang="en-US" altLang="zh-CN" dirty="0"/>
              <a:t>Unlike Student Outcomes (SO), PEOs do not need to be assessed, but they need to</a:t>
            </a:r>
          </a:p>
          <a:p>
            <a:r>
              <a:rPr lang="en-US" altLang="zh-CN" dirty="0"/>
              <a:t>be reviewed every 2-3 years.</a:t>
            </a:r>
            <a:endParaRPr lang="zh-CN" altLang="en-US" dirty="0"/>
          </a:p>
        </p:txBody>
      </p:sp>
    </p:spTree>
    <p:extLst>
      <p:ext uri="{BB962C8B-B14F-4D97-AF65-F5344CB8AC3E}">
        <p14:creationId xmlns:p14="http://schemas.microsoft.com/office/powerpoint/2010/main" val="27661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6AD8A1-74C8-D84F-8741-A03C02551A3D}"/>
              </a:ext>
            </a:extLst>
          </p:cNvPr>
          <p:cNvSpPr>
            <a:spLocks noGrp="1"/>
          </p:cNvSpPr>
          <p:nvPr>
            <p:ph type="sldNum" sz="quarter" idx="4"/>
          </p:nvPr>
        </p:nvSpPr>
        <p:spPr/>
        <p:txBody>
          <a:bodyPr/>
          <a:lstStyle/>
          <a:p>
            <a:fld id="{BB220BBC-8879-E844-B35B-0F806738ECBE}" type="slidenum">
              <a:rPr lang="en-US" smtClean="0"/>
              <a:t>3</a:t>
            </a:fld>
            <a:endParaRPr lang="en-US"/>
          </a:p>
        </p:txBody>
      </p:sp>
      <p:sp>
        <p:nvSpPr>
          <p:cNvPr id="3" name="Subtitle 2">
            <a:extLst>
              <a:ext uri="{FF2B5EF4-FFF2-40B4-BE49-F238E27FC236}">
                <a16:creationId xmlns:a16="http://schemas.microsoft.com/office/drawing/2014/main" id="{46137943-CD4E-B84D-844F-BA6A2A4BADD3}"/>
              </a:ext>
            </a:extLst>
          </p:cNvPr>
          <p:cNvSpPr>
            <a:spLocks noGrp="1"/>
          </p:cNvSpPr>
          <p:nvPr>
            <p:ph type="subTitle" idx="1"/>
          </p:nvPr>
        </p:nvSpPr>
        <p:spPr/>
        <p:txBody>
          <a:bodyPr/>
          <a:lstStyle/>
          <a:p>
            <a:r>
              <a:rPr lang="en-US" sz="1600" dirty="0"/>
              <a:t>Welcome!</a:t>
            </a:r>
          </a:p>
          <a:p>
            <a:endParaRPr lang="en-US" sz="1600" dirty="0"/>
          </a:p>
          <a:p>
            <a:pPr marL="285750" indent="-285750">
              <a:spcBef>
                <a:spcPts val="0"/>
              </a:spcBef>
              <a:spcAft>
                <a:spcPts val="600"/>
              </a:spcAft>
              <a:buFont typeface="Arial" panose="020B0604020202020204" pitchFamily="34" charset="0"/>
              <a:buChar char="•"/>
            </a:pPr>
            <a:r>
              <a:rPr lang="en-US" altLang="en-US" sz="1600" dirty="0"/>
              <a:t>Welcome			9.00am – 09.05am</a:t>
            </a:r>
          </a:p>
          <a:p>
            <a:pPr marL="285750" indent="-285750">
              <a:spcBef>
                <a:spcPts val="0"/>
              </a:spcBef>
              <a:spcAft>
                <a:spcPts val="600"/>
              </a:spcAft>
              <a:buFont typeface="Arial" panose="020B0604020202020204" pitchFamily="34" charset="0"/>
              <a:buChar char="•"/>
            </a:pPr>
            <a:r>
              <a:rPr lang="en-US" altLang="en-US" sz="1600" dirty="0"/>
              <a:t>Program Overview	 9.05am – 09.22am</a:t>
            </a:r>
          </a:p>
          <a:p>
            <a:pPr marL="628650" lvl="1" indent="-285750" algn="l">
              <a:spcBef>
                <a:spcPts val="0"/>
              </a:spcBef>
              <a:spcAft>
                <a:spcPts val="600"/>
              </a:spcAft>
              <a:buFont typeface="Arial" panose="020B0604020202020204" pitchFamily="34" charset="0"/>
              <a:buChar char="•"/>
            </a:pPr>
            <a:r>
              <a:rPr lang="en-US" altLang="en-US" sz="1200" dirty="0"/>
              <a:t>Undergraduate Curriculum</a:t>
            </a:r>
          </a:p>
          <a:p>
            <a:pPr marL="628650" lvl="1" indent="-285750" algn="l">
              <a:spcBef>
                <a:spcPts val="0"/>
              </a:spcBef>
              <a:spcAft>
                <a:spcPts val="600"/>
              </a:spcAft>
              <a:buFont typeface="Arial" panose="020B0604020202020204" pitchFamily="34" charset="0"/>
              <a:buChar char="•"/>
            </a:pPr>
            <a:r>
              <a:rPr lang="en-US" altLang="en-US" sz="1200" dirty="0"/>
              <a:t>Graduate Curriculum</a:t>
            </a:r>
          </a:p>
          <a:p>
            <a:pPr marL="285750" indent="-285750">
              <a:spcBef>
                <a:spcPts val="0"/>
              </a:spcBef>
              <a:spcAft>
                <a:spcPts val="600"/>
              </a:spcAft>
              <a:buFont typeface="Arial" panose="020B0604020202020204" pitchFamily="34" charset="0"/>
              <a:buChar char="•"/>
            </a:pPr>
            <a:r>
              <a:rPr lang="en-US" sz="1600" dirty="0"/>
              <a:t>Additional Topics	</a:t>
            </a:r>
            <a:r>
              <a:rPr lang="en-US" altLang="en-US" sz="1600" dirty="0"/>
              <a:t>9.</a:t>
            </a:r>
            <a:r>
              <a:rPr lang="en-US" sz="1600" dirty="0"/>
              <a:t>25am </a:t>
            </a:r>
            <a:r>
              <a:rPr lang="en-US" altLang="en-US" sz="1600" dirty="0"/>
              <a:t>–</a:t>
            </a:r>
            <a:r>
              <a:rPr lang="en-US" sz="1600" dirty="0"/>
              <a:t> 9.40am</a:t>
            </a:r>
          </a:p>
          <a:p>
            <a:pPr marL="628650" lvl="1" indent="-285750" algn="l">
              <a:spcBef>
                <a:spcPts val="0"/>
              </a:spcBef>
              <a:spcAft>
                <a:spcPts val="600"/>
              </a:spcAft>
              <a:buFont typeface="Arial" panose="020B0604020202020204" pitchFamily="34" charset="0"/>
              <a:buChar char="•"/>
            </a:pPr>
            <a:r>
              <a:rPr lang="en-US" sz="1200" dirty="0"/>
              <a:t>Research Opportunities for Students </a:t>
            </a:r>
          </a:p>
          <a:p>
            <a:pPr marL="628650" lvl="1" indent="-285750" algn="l">
              <a:spcBef>
                <a:spcPts val="0"/>
              </a:spcBef>
              <a:spcAft>
                <a:spcPts val="600"/>
              </a:spcAft>
              <a:buFont typeface="Arial" panose="020B0604020202020204" pitchFamily="34" charset="0"/>
              <a:buChar char="•"/>
            </a:pPr>
            <a:r>
              <a:rPr lang="en-US" sz="1200" dirty="0"/>
              <a:t>Feedback Survey Results</a:t>
            </a:r>
            <a:endParaRPr lang="en-US" altLang="en-US" sz="1200" dirty="0"/>
          </a:p>
          <a:p>
            <a:pPr marL="285750" indent="-285750">
              <a:spcBef>
                <a:spcPts val="0"/>
              </a:spcBef>
              <a:spcAft>
                <a:spcPts val="600"/>
              </a:spcAft>
              <a:buFont typeface="Arial" panose="020B0604020202020204" pitchFamily="34" charset="0"/>
              <a:buChar char="•"/>
            </a:pPr>
            <a:r>
              <a:rPr lang="en-US" altLang="en-US" sz="1600" dirty="0"/>
              <a:t>Discussion 			9.40am – 10.30am </a:t>
            </a:r>
          </a:p>
          <a:p>
            <a:pPr marL="285750" indent="-285750">
              <a:spcBef>
                <a:spcPts val="0"/>
              </a:spcBef>
              <a:spcAft>
                <a:spcPts val="600"/>
              </a:spcAft>
              <a:buFont typeface="Arial" panose="020B0604020202020204" pitchFamily="34" charset="0"/>
              <a:buChar char="•"/>
            </a:pPr>
            <a:r>
              <a:rPr lang="en-US" altLang="en-US" sz="1600" dirty="0"/>
              <a:t>Adjourn				10.30am </a:t>
            </a:r>
          </a:p>
          <a:p>
            <a:endParaRPr lang="en-US" sz="1600" dirty="0"/>
          </a:p>
        </p:txBody>
      </p:sp>
      <p:sp>
        <p:nvSpPr>
          <p:cNvPr id="4" name="Title 3">
            <a:extLst>
              <a:ext uri="{FF2B5EF4-FFF2-40B4-BE49-F238E27FC236}">
                <a16:creationId xmlns:a16="http://schemas.microsoft.com/office/drawing/2014/main" id="{53453EDE-DFD0-8A4A-8128-0995D0E811BC}"/>
              </a:ext>
            </a:extLst>
          </p:cNvPr>
          <p:cNvSpPr>
            <a:spLocks noGrp="1"/>
          </p:cNvSpPr>
          <p:nvPr>
            <p:ph type="title"/>
          </p:nvPr>
        </p:nvSpPr>
        <p:spPr/>
        <p:txBody>
          <a:bodyPr/>
          <a:lstStyle/>
          <a:p>
            <a:r>
              <a:rPr lang="en-US" dirty="0"/>
              <a:t>IAB Meeting</a:t>
            </a:r>
            <a:br>
              <a:rPr lang="en-US" dirty="0"/>
            </a:br>
            <a:r>
              <a:rPr lang="en-US" dirty="0"/>
              <a:t>Fall 2021</a:t>
            </a:r>
          </a:p>
        </p:txBody>
      </p:sp>
    </p:spTree>
    <p:extLst>
      <p:ext uri="{BB962C8B-B14F-4D97-AF65-F5344CB8AC3E}">
        <p14:creationId xmlns:p14="http://schemas.microsoft.com/office/powerpoint/2010/main" val="1745716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CF53-F460-40DF-9EC1-5DB41C50C756}"/>
              </a:ext>
            </a:extLst>
          </p:cNvPr>
          <p:cNvSpPr>
            <a:spLocks noGrp="1"/>
          </p:cNvSpPr>
          <p:nvPr>
            <p:ph type="title"/>
          </p:nvPr>
        </p:nvSpPr>
        <p:spPr/>
        <p:txBody>
          <a:bodyPr/>
          <a:lstStyle/>
          <a:p>
            <a:r>
              <a:rPr lang="en-US" altLang="zh-CN" dirty="0"/>
              <a:t>Current PEOs for CS BS</a:t>
            </a:r>
            <a:endParaRPr lang="zh-CN" altLang="en-US" dirty="0"/>
          </a:p>
        </p:txBody>
      </p:sp>
      <p:sp>
        <p:nvSpPr>
          <p:cNvPr id="3" name="Content Placeholder 2">
            <a:extLst>
              <a:ext uri="{FF2B5EF4-FFF2-40B4-BE49-F238E27FC236}">
                <a16:creationId xmlns:a16="http://schemas.microsoft.com/office/drawing/2014/main" id="{7D07C62D-4747-4F85-B000-2051445133C2}"/>
              </a:ext>
            </a:extLst>
          </p:cNvPr>
          <p:cNvSpPr>
            <a:spLocks noGrp="1"/>
          </p:cNvSpPr>
          <p:nvPr>
            <p:ph idx="1"/>
          </p:nvPr>
        </p:nvSpPr>
        <p:spPr/>
        <p:txBody>
          <a:bodyPr/>
          <a:lstStyle/>
          <a:p>
            <a:pPr marL="342900" indent="-342900">
              <a:buFont typeface="+mj-lt"/>
              <a:buAutoNum type="arabicPeriod"/>
            </a:pPr>
            <a:r>
              <a:rPr lang="en-US" altLang="zh-CN" sz="1800" dirty="0"/>
              <a:t>Students who had entered the workforce will have established themselves as effective professionals by having solved real problems through the use of their computer science knowledge and their communication, critical thinking, and problem solving skills.</a:t>
            </a:r>
          </a:p>
          <a:p>
            <a:pPr marL="342900" indent="-342900">
              <a:buFont typeface="+mj-lt"/>
              <a:buAutoNum type="arabicPeriod"/>
            </a:pPr>
            <a:r>
              <a:rPr lang="en-US" altLang="zh-CN" sz="1800" dirty="0"/>
              <a:t>Students who had continued in academia will have been successful in pursuing advanced degrees and in demonstrating their ability to master advanced areas of computer science.</a:t>
            </a:r>
          </a:p>
          <a:p>
            <a:pPr marL="342900" indent="-342900">
              <a:buFont typeface="+mj-lt"/>
              <a:buAutoNum type="arabicPeriod"/>
            </a:pPr>
            <a:r>
              <a:rPr lang="en-US" altLang="zh-CN" sz="1800" dirty="0"/>
              <a:t>Students will have demonstrated their ability to adapt to a rapidly changing environment by having learned and applied new skills and new technologies.</a:t>
            </a:r>
            <a:endParaRPr lang="zh-CN" altLang="en-US" sz="1800" dirty="0"/>
          </a:p>
        </p:txBody>
      </p:sp>
    </p:spTree>
    <p:extLst>
      <p:ext uri="{BB962C8B-B14F-4D97-AF65-F5344CB8AC3E}">
        <p14:creationId xmlns:p14="http://schemas.microsoft.com/office/powerpoint/2010/main" val="1397064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BAC92-8A61-4465-855A-5DA1FDC120DB}"/>
              </a:ext>
            </a:extLst>
          </p:cNvPr>
          <p:cNvSpPr>
            <a:spLocks noGrp="1"/>
          </p:cNvSpPr>
          <p:nvPr>
            <p:ph type="title"/>
          </p:nvPr>
        </p:nvSpPr>
        <p:spPr/>
        <p:txBody>
          <a:bodyPr/>
          <a:lstStyle/>
          <a:p>
            <a:r>
              <a:rPr lang="en-US" altLang="zh-CN" dirty="0"/>
              <a:t>Feedback about PEO</a:t>
            </a:r>
            <a:endParaRPr lang="zh-CN" altLang="en-US" dirty="0"/>
          </a:p>
        </p:txBody>
      </p:sp>
      <p:sp>
        <p:nvSpPr>
          <p:cNvPr id="3" name="Content Placeholder 2">
            <a:extLst>
              <a:ext uri="{FF2B5EF4-FFF2-40B4-BE49-F238E27FC236}">
                <a16:creationId xmlns:a16="http://schemas.microsoft.com/office/drawing/2014/main" id="{20BAFCCA-0129-4948-AE8D-3186718E7A9C}"/>
              </a:ext>
            </a:extLst>
          </p:cNvPr>
          <p:cNvSpPr>
            <a:spLocks noGrp="1"/>
          </p:cNvSpPr>
          <p:nvPr>
            <p:ph idx="1"/>
          </p:nvPr>
        </p:nvSpPr>
        <p:spPr/>
        <p:txBody>
          <a:bodyPr/>
          <a:lstStyle/>
          <a:p>
            <a:r>
              <a:rPr lang="en-US" altLang="zh-CN" sz="2000" dirty="0"/>
              <a:t>Please complete a survey at</a:t>
            </a:r>
          </a:p>
          <a:p>
            <a:endParaRPr lang="en-US" altLang="zh-CN" dirty="0"/>
          </a:p>
          <a:p>
            <a:r>
              <a:rPr lang="en-US" altLang="zh-CN" dirty="0">
                <a:hlinkClick r:id="rId3"/>
              </a:rPr>
              <a:t>https://csns.cysun.org/department/cs/survey/response/edit?surveyId=7885411</a:t>
            </a:r>
            <a:endParaRPr lang="zh-CN" altLang="en-US" dirty="0"/>
          </a:p>
        </p:txBody>
      </p:sp>
    </p:spTree>
    <p:extLst>
      <p:ext uri="{BB962C8B-B14F-4D97-AF65-F5344CB8AC3E}">
        <p14:creationId xmlns:p14="http://schemas.microsoft.com/office/powerpoint/2010/main" val="2678072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42CA-D632-0249-9787-599D7883E828}"/>
              </a:ext>
            </a:extLst>
          </p:cNvPr>
          <p:cNvSpPr>
            <a:spLocks noGrp="1"/>
          </p:cNvSpPr>
          <p:nvPr>
            <p:ph type="title"/>
          </p:nvPr>
        </p:nvSpPr>
        <p:spPr/>
        <p:txBody>
          <a:bodyPr/>
          <a:lstStyle/>
          <a:p>
            <a:r>
              <a:rPr lang="en-US" sz="2400" dirty="0"/>
              <a:t>Feedback about our Programs (Dr. Guo)</a:t>
            </a:r>
            <a:endParaRPr lang="en-US" dirty="0"/>
          </a:p>
        </p:txBody>
      </p:sp>
      <p:sp>
        <p:nvSpPr>
          <p:cNvPr id="3" name="Content Placeholder 2">
            <a:extLst>
              <a:ext uri="{FF2B5EF4-FFF2-40B4-BE49-F238E27FC236}">
                <a16:creationId xmlns:a16="http://schemas.microsoft.com/office/drawing/2014/main" id="{98E13CBE-54F5-2343-8B6E-F89580AD2072}"/>
              </a:ext>
            </a:extLst>
          </p:cNvPr>
          <p:cNvSpPr>
            <a:spLocks noGrp="1"/>
          </p:cNvSpPr>
          <p:nvPr>
            <p:ph idx="1"/>
          </p:nvPr>
        </p:nvSpPr>
        <p:spPr/>
        <p:txBody>
          <a:bodyPr/>
          <a:lstStyle/>
          <a:p>
            <a:r>
              <a:rPr lang="en-US" dirty="0"/>
              <a:t>Open Discussion</a:t>
            </a:r>
          </a:p>
          <a:p>
            <a:endParaRPr lang="en-US" dirty="0"/>
          </a:p>
          <a:p>
            <a:pPr marL="285750" indent="-285750">
              <a:buFont typeface="Arial" panose="020B0604020202020204" pitchFamily="34" charset="0"/>
              <a:buChar char="•"/>
            </a:pPr>
            <a:r>
              <a:rPr lang="en-US" dirty="0"/>
              <a:t>Do you have any feedback on our undergraduate or graduate programs?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Any suggestions?</a:t>
            </a:r>
          </a:p>
        </p:txBody>
      </p:sp>
    </p:spTree>
    <p:extLst>
      <p:ext uri="{BB962C8B-B14F-4D97-AF65-F5344CB8AC3E}">
        <p14:creationId xmlns:p14="http://schemas.microsoft.com/office/powerpoint/2010/main" val="1693695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42CA-D632-0249-9787-599D7883E828}"/>
              </a:ext>
            </a:extLst>
          </p:cNvPr>
          <p:cNvSpPr>
            <a:spLocks noGrp="1"/>
          </p:cNvSpPr>
          <p:nvPr>
            <p:ph type="title"/>
          </p:nvPr>
        </p:nvSpPr>
        <p:spPr/>
        <p:txBody>
          <a:bodyPr/>
          <a:lstStyle/>
          <a:p>
            <a:r>
              <a:rPr lang="en-US" sz="2400" dirty="0"/>
              <a:t>New Trends in Computing </a:t>
            </a:r>
            <a:r>
              <a:rPr lang="en-US" sz="2000" dirty="0"/>
              <a:t>(Dr. </a:t>
            </a:r>
            <a:r>
              <a:rPr lang="en-US" sz="2000" dirty="0" err="1"/>
              <a:t>Amini</a:t>
            </a:r>
            <a:r>
              <a:rPr lang="en-US" sz="2000" dirty="0"/>
              <a:t>)</a:t>
            </a:r>
            <a:endParaRPr lang="en-US" dirty="0"/>
          </a:p>
        </p:txBody>
      </p:sp>
      <p:sp>
        <p:nvSpPr>
          <p:cNvPr id="3" name="Content Placeholder 2">
            <a:extLst>
              <a:ext uri="{FF2B5EF4-FFF2-40B4-BE49-F238E27FC236}">
                <a16:creationId xmlns:a16="http://schemas.microsoft.com/office/drawing/2014/main" id="{98E13CBE-54F5-2343-8B6E-F89580AD2072}"/>
              </a:ext>
            </a:extLst>
          </p:cNvPr>
          <p:cNvSpPr>
            <a:spLocks noGrp="1"/>
          </p:cNvSpPr>
          <p:nvPr>
            <p:ph idx="1"/>
          </p:nvPr>
        </p:nvSpPr>
        <p:spPr/>
        <p:txBody>
          <a:bodyPr/>
          <a:lstStyle/>
          <a:p>
            <a:r>
              <a:rPr lang="en-US" dirty="0"/>
              <a:t>Open Discussion</a:t>
            </a:r>
          </a:p>
          <a:p>
            <a:endParaRPr lang="en-US" dirty="0"/>
          </a:p>
          <a:p>
            <a:r>
              <a:rPr lang="en-US" dirty="0"/>
              <a:t>Help us prepare students for computing careers</a:t>
            </a:r>
          </a:p>
          <a:p>
            <a:pPr marL="285750" indent="-285750">
              <a:buFont typeface="Arial" panose="020B0604020202020204" pitchFamily="34" charset="0"/>
              <a:buChar char="•"/>
            </a:pPr>
            <a:r>
              <a:rPr lang="en-US" dirty="0"/>
              <a:t>New topics or new trends in the computing industry?</a:t>
            </a:r>
          </a:p>
          <a:p>
            <a:pPr marL="285750" indent="-285750">
              <a:buFont typeface="Arial" panose="020B0604020202020204" pitchFamily="34" charset="0"/>
              <a:buChar char="•"/>
            </a:pPr>
            <a:r>
              <a:rPr lang="en-US" dirty="0"/>
              <a:t>New technologies or new methods you are adopting?</a:t>
            </a:r>
          </a:p>
        </p:txBody>
      </p:sp>
    </p:spTree>
    <p:extLst>
      <p:ext uri="{BB962C8B-B14F-4D97-AF65-F5344CB8AC3E}">
        <p14:creationId xmlns:p14="http://schemas.microsoft.com/office/powerpoint/2010/main" val="295471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42CA-D632-0249-9787-599D7883E828}"/>
              </a:ext>
            </a:extLst>
          </p:cNvPr>
          <p:cNvSpPr>
            <a:spLocks noGrp="1"/>
          </p:cNvSpPr>
          <p:nvPr>
            <p:ph type="title"/>
          </p:nvPr>
        </p:nvSpPr>
        <p:spPr/>
        <p:txBody>
          <a:bodyPr/>
          <a:lstStyle/>
          <a:p>
            <a:r>
              <a:rPr lang="en-US" sz="2400" dirty="0"/>
              <a:t>Internship/Full-time Opportunities for Students? </a:t>
            </a:r>
            <a:br>
              <a:rPr lang="en-US" sz="2400" dirty="0"/>
            </a:br>
            <a:r>
              <a:rPr lang="en-US" sz="2400" dirty="0"/>
              <a:t>(Dr. </a:t>
            </a:r>
            <a:r>
              <a:rPr lang="en-US" sz="2400" dirty="0" err="1"/>
              <a:t>Amini</a:t>
            </a:r>
            <a:r>
              <a:rPr lang="en-US" sz="2400" dirty="0"/>
              <a:t>)</a:t>
            </a:r>
            <a:endParaRPr lang="en-US" dirty="0"/>
          </a:p>
        </p:txBody>
      </p:sp>
      <p:sp>
        <p:nvSpPr>
          <p:cNvPr id="3" name="Content Placeholder 2">
            <a:extLst>
              <a:ext uri="{FF2B5EF4-FFF2-40B4-BE49-F238E27FC236}">
                <a16:creationId xmlns:a16="http://schemas.microsoft.com/office/drawing/2014/main" id="{98E13CBE-54F5-2343-8B6E-F89580AD2072}"/>
              </a:ext>
            </a:extLst>
          </p:cNvPr>
          <p:cNvSpPr>
            <a:spLocks noGrp="1"/>
          </p:cNvSpPr>
          <p:nvPr>
            <p:ph idx="1"/>
          </p:nvPr>
        </p:nvSpPr>
        <p:spPr/>
        <p:txBody>
          <a:bodyPr/>
          <a:lstStyle/>
          <a:p>
            <a:r>
              <a:rPr lang="en-US" dirty="0"/>
              <a:t>Open Discussion</a:t>
            </a:r>
          </a:p>
          <a:p>
            <a:endParaRPr lang="en-US" dirty="0"/>
          </a:p>
          <a:p>
            <a:r>
              <a:rPr lang="en-US" dirty="0"/>
              <a:t>Any internships for students or full-time opportunities available in your company?</a:t>
            </a:r>
          </a:p>
          <a:p>
            <a:endParaRPr lang="en-US" dirty="0"/>
          </a:p>
          <a:p>
            <a:r>
              <a:rPr lang="en-US" dirty="0"/>
              <a:t>What qualifications do you look for in candidates?</a:t>
            </a:r>
          </a:p>
          <a:p>
            <a:endParaRPr lang="en-US" dirty="0"/>
          </a:p>
        </p:txBody>
      </p:sp>
    </p:spTree>
    <p:extLst>
      <p:ext uri="{BB962C8B-B14F-4D97-AF65-F5344CB8AC3E}">
        <p14:creationId xmlns:p14="http://schemas.microsoft.com/office/powerpoint/2010/main" val="310771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09B5-CD0B-DF40-9AB3-4054896FD07A}"/>
              </a:ext>
            </a:extLst>
          </p:cNvPr>
          <p:cNvSpPr>
            <a:spLocks noGrp="1"/>
          </p:cNvSpPr>
          <p:nvPr>
            <p:ph type="title"/>
          </p:nvPr>
        </p:nvSpPr>
        <p:spPr/>
        <p:txBody>
          <a:bodyPr/>
          <a:lstStyle/>
          <a:p>
            <a:r>
              <a:rPr lang="en-US" dirty="0"/>
              <a:t>Future Collaboration Opportunities</a:t>
            </a:r>
            <a:r>
              <a:rPr lang="en-US" sz="2000" dirty="0"/>
              <a:t> (Dr. </a:t>
            </a:r>
            <a:r>
              <a:rPr lang="en-US" sz="2000" dirty="0" err="1"/>
              <a:t>Forouzesh</a:t>
            </a:r>
            <a:r>
              <a:rPr lang="en-US" sz="2000" dirty="0"/>
              <a:t>)</a:t>
            </a:r>
            <a:endParaRPr lang="en-US" dirty="0"/>
          </a:p>
        </p:txBody>
      </p:sp>
      <p:sp>
        <p:nvSpPr>
          <p:cNvPr id="3" name="Content Placeholder 2">
            <a:extLst>
              <a:ext uri="{FF2B5EF4-FFF2-40B4-BE49-F238E27FC236}">
                <a16:creationId xmlns:a16="http://schemas.microsoft.com/office/drawing/2014/main" id="{FF46511F-C907-3B45-9AAC-D9DAA226F27B}"/>
              </a:ext>
            </a:extLst>
          </p:cNvPr>
          <p:cNvSpPr>
            <a:spLocks noGrp="1"/>
          </p:cNvSpPr>
          <p:nvPr>
            <p:ph idx="1"/>
          </p:nvPr>
        </p:nvSpPr>
        <p:spPr/>
        <p:txBody>
          <a:bodyPr/>
          <a:lstStyle/>
          <a:p>
            <a:pPr marL="342900" indent="-342900">
              <a:buFont typeface="+mj-lt"/>
              <a:buAutoNum type="arabicPeriod"/>
            </a:pPr>
            <a:r>
              <a:rPr lang="en-US" dirty="0"/>
              <a:t>Donate to the college (</a:t>
            </a:r>
            <a:r>
              <a:rPr lang="en-US" dirty="0">
                <a:hlinkClick r:id="rId3"/>
              </a:rPr>
              <a:t>give to ECST</a:t>
            </a:r>
            <a:r>
              <a:rPr lang="en-US" dirty="0"/>
              <a:t>)</a:t>
            </a:r>
          </a:p>
          <a:p>
            <a:pPr marL="1028700" lvl="1"/>
            <a:r>
              <a:rPr lang="en-US" dirty="0"/>
              <a:t>Gifts (Unrestricted funds to support research, teaching, etc.)</a:t>
            </a:r>
          </a:p>
          <a:p>
            <a:pPr marL="1028700" lvl="1"/>
            <a:r>
              <a:rPr lang="en-US" dirty="0"/>
              <a:t>Sponsored Research/Contracts and Grants (Specific work)</a:t>
            </a:r>
          </a:p>
          <a:p>
            <a:pPr marL="342900" indent="-342900">
              <a:buFont typeface="+mj-lt"/>
              <a:buAutoNum type="arabicPeriod"/>
            </a:pPr>
            <a:r>
              <a:rPr lang="en-US" dirty="0"/>
              <a:t>Sponsor a Senior Design Project (</a:t>
            </a:r>
            <a:r>
              <a:rPr lang="en-US" dirty="0">
                <a:hlinkClick r:id="rId4"/>
              </a:rPr>
              <a:t>list of active projects</a:t>
            </a:r>
            <a:r>
              <a:rPr lang="en-US" dirty="0"/>
              <a:t>)</a:t>
            </a:r>
          </a:p>
          <a:p>
            <a:pPr marL="342900" indent="-342900">
              <a:buFont typeface="+mj-lt"/>
              <a:buAutoNum type="arabicPeriod"/>
            </a:pPr>
            <a:r>
              <a:rPr lang="en-US" dirty="0"/>
              <a:t>Recruit strong candidates (</a:t>
            </a:r>
            <a:r>
              <a:rPr lang="en-US" dirty="0">
                <a:hlinkClick r:id="rId5"/>
              </a:rPr>
              <a:t>ECST Career Development Center</a:t>
            </a:r>
            <a:r>
              <a:rPr lang="en-US" dirty="0"/>
              <a:t>)</a:t>
            </a:r>
          </a:p>
          <a:p>
            <a:pPr marL="342900" indent="-342900">
              <a:buFont typeface="+mj-lt"/>
              <a:buAutoNum type="arabicPeriod"/>
            </a:pPr>
            <a:r>
              <a:rPr lang="en-US" dirty="0"/>
              <a:t>Teach a special topic course in Computer Science (</a:t>
            </a:r>
            <a:r>
              <a:rPr lang="en-US" dirty="0">
                <a:hlinkClick r:id="rId6"/>
              </a:rPr>
              <a:t>CS-4540</a:t>
            </a:r>
            <a:r>
              <a:rPr lang="en-US" dirty="0"/>
              <a:t>)</a:t>
            </a:r>
          </a:p>
          <a:p>
            <a:pPr marL="342900" indent="-342900">
              <a:buFont typeface="+mj-lt"/>
              <a:buAutoNum type="arabicPeriod"/>
            </a:pPr>
            <a:endParaRPr lang="en-US" dirty="0"/>
          </a:p>
          <a:p>
            <a:r>
              <a:rPr lang="en-US" dirty="0"/>
              <a:t>Any questions about collaboration opportunities?</a:t>
            </a:r>
          </a:p>
          <a:p>
            <a:endParaRPr lang="en-US" dirty="0"/>
          </a:p>
          <a:p>
            <a:r>
              <a:rPr lang="en-US" dirty="0"/>
              <a:t>Any collaboration opportunities you wish to pursue with the department?</a:t>
            </a:r>
          </a:p>
          <a:p>
            <a:r>
              <a:rPr lang="en-US" dirty="0"/>
              <a:t>(You can discuss here, or reach out in email for private discussions)</a:t>
            </a:r>
          </a:p>
        </p:txBody>
      </p:sp>
    </p:spTree>
    <p:extLst>
      <p:ext uri="{BB962C8B-B14F-4D97-AF65-F5344CB8AC3E}">
        <p14:creationId xmlns:p14="http://schemas.microsoft.com/office/powerpoint/2010/main" val="3707245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42CA-D632-0249-9787-599D7883E828}"/>
              </a:ext>
            </a:extLst>
          </p:cNvPr>
          <p:cNvSpPr>
            <a:spLocks noGrp="1"/>
          </p:cNvSpPr>
          <p:nvPr>
            <p:ph type="title"/>
          </p:nvPr>
        </p:nvSpPr>
        <p:spPr/>
        <p:txBody>
          <a:bodyPr/>
          <a:lstStyle/>
          <a:p>
            <a:r>
              <a:rPr lang="en-US" sz="2400" dirty="0"/>
              <a:t>Open Discussion (Dr. </a:t>
            </a:r>
            <a:r>
              <a:rPr lang="en-US" sz="2400" dirty="0" err="1"/>
              <a:t>Forouzesh</a:t>
            </a:r>
            <a:r>
              <a:rPr lang="en-US" sz="2400" dirty="0"/>
              <a:t>)</a:t>
            </a:r>
            <a:endParaRPr lang="en-US" dirty="0"/>
          </a:p>
        </p:txBody>
      </p:sp>
      <p:sp>
        <p:nvSpPr>
          <p:cNvPr id="3" name="Content Placeholder 2">
            <a:extLst>
              <a:ext uri="{FF2B5EF4-FFF2-40B4-BE49-F238E27FC236}">
                <a16:creationId xmlns:a16="http://schemas.microsoft.com/office/drawing/2014/main" id="{98E13CBE-54F5-2343-8B6E-F89580AD2072}"/>
              </a:ext>
            </a:extLst>
          </p:cNvPr>
          <p:cNvSpPr>
            <a:spLocks noGrp="1"/>
          </p:cNvSpPr>
          <p:nvPr>
            <p:ph idx="1"/>
          </p:nvPr>
        </p:nvSpPr>
        <p:spPr/>
        <p:txBody>
          <a:bodyPr/>
          <a:lstStyle/>
          <a:p>
            <a:pPr marL="285750" indent="-285750">
              <a:buFont typeface="Arial" panose="020B0604020202020204" pitchFamily="34" charset="0"/>
              <a:buChar char="•"/>
            </a:pPr>
            <a:r>
              <a:rPr lang="en-US" dirty="0"/>
              <a:t>Any other topics, feedback, or suggestions for the department?</a:t>
            </a:r>
          </a:p>
        </p:txBody>
      </p:sp>
    </p:spTree>
    <p:extLst>
      <p:ext uri="{BB962C8B-B14F-4D97-AF65-F5344CB8AC3E}">
        <p14:creationId xmlns:p14="http://schemas.microsoft.com/office/powerpoint/2010/main" val="407902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r>
              <a:rPr lang="en-US" dirty="0"/>
              <a:t>Thank you for your interest and your support of the Cal State LA Computer Science Department.</a:t>
            </a:r>
          </a:p>
        </p:txBody>
      </p:sp>
      <p:sp>
        <p:nvSpPr>
          <p:cNvPr id="4" name="Slide Number Placeholder 3"/>
          <p:cNvSpPr>
            <a:spLocks noGrp="1"/>
          </p:cNvSpPr>
          <p:nvPr>
            <p:ph type="sldNum" sz="quarter" idx="12"/>
          </p:nvPr>
        </p:nvSpPr>
        <p:spPr/>
        <p:txBody>
          <a:bodyPr/>
          <a:lstStyle/>
          <a:p>
            <a:fld id="{BB220BBC-8879-E844-B35B-0F806738ECBE}" type="slidenum">
              <a:rPr lang="en-US" smtClean="0"/>
              <a:t>37</a:t>
            </a:fld>
            <a:endParaRPr lang="en-US"/>
          </a:p>
        </p:txBody>
      </p:sp>
    </p:spTree>
    <p:extLst>
      <p:ext uri="{BB962C8B-B14F-4D97-AF65-F5344CB8AC3E}">
        <p14:creationId xmlns:p14="http://schemas.microsoft.com/office/powerpoint/2010/main" val="403533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Program Overview</a:t>
            </a:r>
          </a:p>
        </p:txBody>
      </p:sp>
      <p:sp>
        <p:nvSpPr>
          <p:cNvPr id="5" name="Subtitle 4"/>
          <p:cNvSpPr>
            <a:spLocks noGrp="1"/>
          </p:cNvSpPr>
          <p:nvPr>
            <p:ph type="subTitle" idx="1"/>
          </p:nvPr>
        </p:nvSpPr>
        <p:spPr>
          <a:xfrm>
            <a:off x="1136195" y="3043824"/>
            <a:ext cx="5654749" cy="1165571"/>
          </a:xfrm>
        </p:spPr>
        <p:txBody>
          <a:bodyPr/>
          <a:lstStyle/>
          <a:p>
            <a:r>
              <a:rPr lang="en-US" dirty="0"/>
              <a:t>Dr. Elaine Kang</a:t>
            </a:r>
          </a:p>
          <a:p>
            <a:r>
              <a:rPr lang="en-US" dirty="0"/>
              <a:t>Dr. Behzad </a:t>
            </a:r>
            <a:r>
              <a:rPr lang="en-US" dirty="0" err="1"/>
              <a:t>Parviz</a:t>
            </a:r>
            <a:endParaRPr lang="en-US" dirty="0"/>
          </a:p>
        </p:txBody>
      </p:sp>
    </p:spTree>
    <p:extLst>
      <p:ext uri="{BB962C8B-B14F-4D97-AF65-F5344CB8AC3E}">
        <p14:creationId xmlns:p14="http://schemas.microsoft.com/office/powerpoint/2010/main" val="3056975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Open University at Cal State LA with aerial photo of university and surroundings"/>
          <p:cNvPicPr>
            <a:picLocks noChangeAspect="1" noChangeArrowheads="1"/>
          </p:cNvPicPr>
          <p:nvPr/>
        </p:nvPicPr>
        <p:blipFill>
          <a:blip r:embed="rId3">
            <a:extLst>
              <a:ext uri="{28A0092B-C50C-407E-A947-70E740481C1C}">
                <a14:useLocalDpi xmlns:a14="http://schemas.microsoft.com/office/drawing/2010/main" val="0"/>
              </a:ext>
            </a:extLst>
          </a:blip>
          <a:srcRect t="34227"/>
          <a:stretch>
            <a:fillRect/>
          </a:stretch>
        </p:blipFill>
        <p:spPr bwMode="auto">
          <a:xfrm>
            <a:off x="446881" y="669132"/>
            <a:ext cx="6110288"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188619"/>
            <a:ext cx="9144000" cy="9620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3" name="Title 1"/>
          <p:cNvSpPr txBox="1">
            <a:spLocks/>
          </p:cNvSpPr>
          <p:nvPr/>
        </p:nvSpPr>
        <p:spPr bwMode="auto">
          <a:xfrm>
            <a:off x="0" y="-20241"/>
            <a:ext cx="9144000" cy="628651"/>
          </a:xfrm>
          <a:prstGeom prst="rect">
            <a:avLst/>
          </a:prstGeom>
          <a:solidFill>
            <a:srgbClr val="595959">
              <a:alpha val="89804"/>
            </a:srgbClr>
          </a:solidFill>
          <a:ln>
            <a:noFill/>
          </a:ln>
        </p:spPr>
        <p:txBody>
          <a:bodyPr anchor="b"/>
          <a:lstStyle>
            <a:lvl1pPr algn="ctr" rtl="0" eaLnBrk="0" fontAlgn="base" hangingPunct="0">
              <a:lnSpc>
                <a:spcPct val="90000"/>
              </a:lnSpc>
              <a:spcBef>
                <a:spcPct val="0"/>
              </a:spcBef>
              <a:spcAft>
                <a:spcPct val="0"/>
              </a:spcAft>
              <a:defRPr sz="6000"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9pPr>
          </a:lstStyle>
          <a:p>
            <a:pPr eaLnBrk="1" hangingPunct="1">
              <a:defRPr/>
            </a:pPr>
            <a:r>
              <a:rPr lang="en-US" altLang="en-US" sz="2400" b="1" dirty="0">
                <a:solidFill>
                  <a:schemeClr val="bg1"/>
                </a:solidFill>
                <a:latin typeface="Futura Medium Italic BT" charset="0"/>
              </a:rPr>
              <a:t>About Cal State LA</a:t>
            </a:r>
          </a:p>
        </p:txBody>
      </p:sp>
      <p:sp>
        <p:nvSpPr>
          <p:cNvPr id="10" name="Rectangle 9"/>
          <p:cNvSpPr/>
          <p:nvPr/>
        </p:nvSpPr>
        <p:spPr>
          <a:xfrm>
            <a:off x="293621" y="2434913"/>
            <a:ext cx="4432697" cy="2246769"/>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257175" indent="-257175">
              <a:buFont typeface="Arial" panose="020B0604020202020204" pitchFamily="34" charset="0"/>
              <a:buChar char="•"/>
              <a:defRPr/>
            </a:pPr>
            <a:r>
              <a:rPr lang="en-US" sz="1400" dirty="0"/>
              <a:t>One of the 23 campuses in California State University</a:t>
            </a:r>
          </a:p>
          <a:p>
            <a:pPr marL="257175" indent="-257175">
              <a:buFont typeface="Arial" panose="020B0604020202020204" pitchFamily="34" charset="0"/>
              <a:buChar char="•"/>
              <a:defRPr/>
            </a:pPr>
            <a:r>
              <a:rPr lang="en-US" sz="1400" dirty="0"/>
              <a:t>Comprehensive University that offers BS and MS programs</a:t>
            </a:r>
          </a:p>
          <a:p>
            <a:pPr marL="257175" indent="-257175">
              <a:buFont typeface="Arial" panose="020B0604020202020204" pitchFamily="34" charset="0"/>
              <a:buChar char="•"/>
              <a:defRPr/>
            </a:pPr>
            <a:r>
              <a:rPr lang="en-US" sz="1400" dirty="0"/>
              <a:t>Cited by NSF as a top producer of Latino doctorate recipients in science and engineering</a:t>
            </a:r>
          </a:p>
          <a:p>
            <a:pPr marL="257175" indent="-257175">
              <a:buFont typeface="Arial" panose="020B0604020202020204" pitchFamily="34" charset="0"/>
              <a:buChar char="•"/>
              <a:defRPr/>
            </a:pPr>
            <a:r>
              <a:rPr lang="en-US" sz="1400" dirty="0"/>
              <a:t>Ranked #1 in the nation for upward mobility of the students</a:t>
            </a:r>
          </a:p>
          <a:p>
            <a:pPr marL="257175" indent="-257175">
              <a:buFont typeface="Arial" panose="020B0604020202020204" pitchFamily="34" charset="0"/>
              <a:buChar char="•"/>
              <a:defRPr/>
            </a:pPr>
            <a:r>
              <a:rPr lang="en-US" sz="1400" dirty="0"/>
              <a:t>College of ECST is ranked by US News &amp; World Report Ranking (engineering schools) among top 10 non-doctoral granting public universities nationally</a:t>
            </a:r>
          </a:p>
        </p:txBody>
      </p:sp>
      <p:sp>
        <p:nvSpPr>
          <p:cNvPr id="6150" name="object 4"/>
          <p:cNvSpPr>
            <a:spLocks noChangeArrowheads="1"/>
          </p:cNvSpPr>
          <p:nvPr/>
        </p:nvSpPr>
        <p:spPr bwMode="auto">
          <a:xfrm>
            <a:off x="565414" y="844539"/>
            <a:ext cx="2762250" cy="5429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endParaRPr lang="en-US" altLang="en-US" sz="1350"/>
          </a:p>
        </p:txBody>
      </p:sp>
      <p:sp>
        <p:nvSpPr>
          <p:cNvPr id="7" name="Subtitle 2"/>
          <p:cNvSpPr txBox="1">
            <a:spLocks/>
          </p:cNvSpPr>
          <p:nvPr/>
        </p:nvSpPr>
        <p:spPr bwMode="auto">
          <a:xfrm>
            <a:off x="4875080" y="2435875"/>
            <a:ext cx="4101306" cy="2245808"/>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Wingdings" charset="2"/>
              <a:buChar char="§"/>
              <a:defRPr/>
            </a:pPr>
            <a:r>
              <a:rPr lang="en-US" sz="1400" dirty="0">
                <a:latin typeface="Cambria" charset="0"/>
                <a:ea typeface="Cambria" charset="0"/>
                <a:cs typeface="Cambria" charset="0"/>
              </a:rPr>
              <a:t>Top ranked ECST programs</a:t>
            </a:r>
          </a:p>
          <a:p>
            <a:pPr marL="342900" indent="-342900">
              <a:lnSpc>
                <a:spcPct val="110000"/>
              </a:lnSpc>
              <a:buFont typeface="Wingdings" charset="2"/>
              <a:buChar char="§"/>
              <a:defRPr/>
            </a:pPr>
            <a:r>
              <a:rPr lang="en-US" sz="1400" dirty="0">
                <a:latin typeface="Cambria" charset="0"/>
                <a:ea typeface="Cambria" charset="0"/>
                <a:cs typeface="Cambria" charset="0"/>
              </a:rPr>
              <a:t>Strong connection with local industry</a:t>
            </a:r>
          </a:p>
          <a:p>
            <a:pPr marL="342900" indent="-342900">
              <a:lnSpc>
                <a:spcPct val="110000"/>
              </a:lnSpc>
              <a:buFont typeface="Wingdings" charset="2"/>
              <a:buChar char="§"/>
              <a:defRPr/>
            </a:pPr>
            <a:r>
              <a:rPr lang="en-US" sz="1400" dirty="0">
                <a:latin typeface="Cambria" charset="0"/>
                <a:ea typeface="Cambria" charset="0"/>
                <a:cs typeface="Cambria" charset="0"/>
              </a:rPr>
              <a:t>Study in the heart of Los Angeles</a:t>
            </a:r>
          </a:p>
          <a:p>
            <a:pPr marL="342900" indent="-342900">
              <a:lnSpc>
                <a:spcPct val="110000"/>
              </a:lnSpc>
              <a:buFont typeface="Wingdings" charset="2"/>
              <a:buChar char="§"/>
              <a:defRPr/>
            </a:pPr>
            <a:r>
              <a:rPr lang="en-US" sz="1400" dirty="0">
                <a:latin typeface="Cambria" charset="0"/>
                <a:ea typeface="Cambria" charset="0"/>
                <a:cs typeface="Cambria" charset="0"/>
              </a:rPr>
              <a:t>Diverse and inclusive campus</a:t>
            </a:r>
          </a:p>
          <a:p>
            <a:pPr marL="342900" indent="-342900">
              <a:lnSpc>
                <a:spcPct val="110000"/>
              </a:lnSpc>
              <a:buFont typeface="Wingdings" charset="2"/>
              <a:buChar char="§"/>
              <a:defRPr/>
            </a:pPr>
            <a:r>
              <a:rPr lang="en-US" sz="1400" dirty="0">
                <a:latin typeface="Cambria" charset="0"/>
                <a:ea typeface="Cambria" charset="0"/>
                <a:cs typeface="Cambria" charset="0"/>
              </a:rPr>
              <a:t>Affordable tuition &amp; high education value: </a:t>
            </a:r>
            <a:r>
              <a:rPr lang="en-US" sz="1400" i="1" dirty="0">
                <a:solidFill>
                  <a:srgbClr val="0070C0"/>
                </a:solidFill>
                <a:latin typeface="Cambria" charset="0"/>
                <a:ea typeface="Cambria" charset="0"/>
                <a:cs typeface="Cambria" charset="0"/>
              </a:rPr>
              <a:t>Our tuition and fees are 50% - 80% lower than the other universities in Southern California</a:t>
            </a:r>
          </a:p>
        </p:txBody>
      </p:sp>
    </p:spTree>
    <p:extLst>
      <p:ext uri="{BB962C8B-B14F-4D97-AF65-F5344CB8AC3E}">
        <p14:creationId xmlns:p14="http://schemas.microsoft.com/office/powerpoint/2010/main" val="1868098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1948" y="682905"/>
            <a:ext cx="6784823" cy="3505714"/>
          </a:xfrm>
          <a:prstGeom prst="rect">
            <a:avLst/>
          </a:prstGeom>
        </p:spPr>
      </p:pic>
      <p:sp>
        <p:nvSpPr>
          <p:cNvPr id="4" name="Rectangle 3"/>
          <p:cNvSpPr/>
          <p:nvPr/>
        </p:nvSpPr>
        <p:spPr>
          <a:xfrm>
            <a:off x="0" y="4188619"/>
            <a:ext cx="9144000" cy="9620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7171" name="Picture 6" descr="CalStateLAlogo_hero_horizontal_4color_reverse.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888" y="4393406"/>
            <a:ext cx="3384947"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0"/>
            <a:ext cx="9144000" cy="628650"/>
          </a:xfrm>
          <a:prstGeom prst="rect">
            <a:avLst/>
          </a:prstGeom>
          <a:solidFill>
            <a:srgbClr val="595959">
              <a:alpha val="89804"/>
            </a:srgbClr>
          </a:solidFill>
          <a:ln>
            <a:noFill/>
          </a:ln>
        </p:spPr>
        <p:txBody>
          <a:bodyPr anchor="b"/>
          <a:lstStyle>
            <a:lvl1pPr algn="ctr" rtl="0" eaLnBrk="0" fontAlgn="base" hangingPunct="0">
              <a:lnSpc>
                <a:spcPct val="90000"/>
              </a:lnSpc>
              <a:spcBef>
                <a:spcPct val="0"/>
              </a:spcBef>
              <a:spcAft>
                <a:spcPct val="0"/>
              </a:spcAft>
              <a:defRPr sz="6000"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9pPr>
          </a:lstStyle>
          <a:p>
            <a:pPr eaLnBrk="1" hangingPunct="1">
              <a:defRPr/>
            </a:pPr>
            <a:r>
              <a:rPr lang="en-US" altLang="en-US" sz="2400" b="1" dirty="0">
                <a:solidFill>
                  <a:schemeClr val="bg1"/>
                </a:solidFill>
                <a:latin typeface="Futura Medium Italic BT" charset="0"/>
              </a:rPr>
              <a:t>Department of Computer Science Profile</a:t>
            </a:r>
            <a:endParaRPr lang="en-US" altLang="en-US" sz="2400" b="1" dirty="0">
              <a:solidFill>
                <a:schemeClr val="bg1"/>
              </a:solidFill>
            </a:endParaRPr>
          </a:p>
        </p:txBody>
      </p:sp>
      <p:sp>
        <p:nvSpPr>
          <p:cNvPr id="9" name="TextBox 8"/>
          <p:cNvSpPr txBox="1"/>
          <p:nvPr/>
        </p:nvSpPr>
        <p:spPr>
          <a:xfrm>
            <a:off x="4868467" y="3024188"/>
            <a:ext cx="3649265"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b="1" dirty="0"/>
              <a:t>CS Department</a:t>
            </a:r>
          </a:p>
          <a:p>
            <a:pPr>
              <a:defRPr/>
            </a:pPr>
            <a:r>
              <a:rPr lang="en-US" b="1" dirty="0"/>
              <a:t>Demographic in Fall 2021</a:t>
            </a:r>
          </a:p>
        </p:txBody>
      </p:sp>
      <p:sp>
        <p:nvSpPr>
          <p:cNvPr id="7" name="Content Placeholder 2"/>
          <p:cNvSpPr txBox="1">
            <a:spLocks/>
          </p:cNvSpPr>
          <p:nvPr/>
        </p:nvSpPr>
        <p:spPr>
          <a:xfrm>
            <a:off x="228601" y="833438"/>
            <a:ext cx="2013347" cy="2970610"/>
          </a:xfrm>
          <a:prstGeom prst="rect">
            <a:avLst/>
          </a:prstGeom>
          <a:ln w="19050">
            <a:solidFill>
              <a:schemeClr val="accent2"/>
            </a:solidFill>
          </a:ln>
        </p:spPr>
        <p:txBody>
          <a:bodyPr>
            <a:normAutofit fontScale="925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defRPr/>
            </a:pPr>
            <a:r>
              <a:rPr lang="en-US" sz="2100" dirty="0">
                <a:solidFill>
                  <a:schemeClr val="tx1"/>
                </a:solidFill>
              </a:rPr>
              <a:t>Fall 2021 </a:t>
            </a:r>
            <a:r>
              <a:rPr lang="en-US" sz="2100" dirty="0" smtClean="0">
                <a:solidFill>
                  <a:schemeClr val="tx1"/>
                </a:solidFill>
              </a:rPr>
              <a:t>– Over 1000 </a:t>
            </a:r>
            <a:r>
              <a:rPr lang="en-US" sz="2100" dirty="0">
                <a:solidFill>
                  <a:schemeClr val="tx1"/>
                </a:solidFill>
              </a:rPr>
              <a:t>Students with 84 graduate </a:t>
            </a:r>
            <a:r>
              <a:rPr lang="en-US" sz="2100" dirty="0" smtClean="0">
                <a:solidFill>
                  <a:schemeClr val="tx1"/>
                </a:solidFill>
              </a:rPr>
              <a:t>students</a:t>
            </a:r>
            <a:endParaRPr lang="en-US" sz="2100" dirty="0">
              <a:solidFill>
                <a:schemeClr val="tx1"/>
              </a:solidFill>
            </a:endParaRPr>
          </a:p>
          <a:p>
            <a:pPr marL="342900" indent="-342900">
              <a:buFont typeface="Arial" panose="020B0604020202020204" pitchFamily="34" charset="0"/>
              <a:buChar char="•"/>
              <a:defRPr/>
            </a:pPr>
            <a:r>
              <a:rPr lang="en-US" sz="2100" dirty="0">
                <a:solidFill>
                  <a:schemeClr val="tx1"/>
                </a:solidFill>
              </a:rPr>
              <a:t>~40 faculty (including adjunct) and staff members</a:t>
            </a:r>
          </a:p>
          <a:p>
            <a:pPr>
              <a:defRPr/>
            </a:pPr>
            <a:endParaRPr lang="en-US" sz="2100" dirty="0"/>
          </a:p>
        </p:txBody>
      </p:sp>
    </p:spTree>
    <p:extLst>
      <p:ext uri="{BB962C8B-B14F-4D97-AF65-F5344CB8AC3E}">
        <p14:creationId xmlns:p14="http://schemas.microsoft.com/office/powerpoint/2010/main" val="3887441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CS Programs</a:t>
            </a:r>
          </a:p>
        </p:txBody>
      </p:sp>
      <p:sp>
        <p:nvSpPr>
          <p:cNvPr id="9" name="Text Placeholder 8"/>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BB220BBC-8879-E844-B35B-0F806738ECBE}" type="slidenum">
              <a:rPr lang="en-US" smtClean="0"/>
              <a:t>7</a:t>
            </a:fld>
            <a:endParaRPr lang="en-US"/>
          </a:p>
        </p:txBody>
      </p:sp>
      <p:pic>
        <p:nvPicPr>
          <p:cNvPr id="7" name="Picture 6"/>
          <p:cNvPicPr>
            <a:picLocks noChangeAspect="1"/>
          </p:cNvPicPr>
          <p:nvPr/>
        </p:nvPicPr>
        <p:blipFill>
          <a:blip r:embed="rId3"/>
          <a:stretch>
            <a:fillRect/>
          </a:stretch>
        </p:blipFill>
        <p:spPr>
          <a:xfrm>
            <a:off x="465263" y="1118803"/>
            <a:ext cx="4709757" cy="2166906"/>
          </a:xfrm>
          <a:prstGeom prst="rect">
            <a:avLst/>
          </a:prstGeom>
        </p:spPr>
      </p:pic>
      <p:sp>
        <p:nvSpPr>
          <p:cNvPr id="3" name="Rectangle 2"/>
          <p:cNvSpPr/>
          <p:nvPr/>
        </p:nvSpPr>
        <p:spPr>
          <a:xfrm>
            <a:off x="465263" y="3285709"/>
            <a:ext cx="3544111" cy="1384995"/>
          </a:xfrm>
          <a:prstGeom prst="rect">
            <a:avLst/>
          </a:prstGeom>
        </p:spPr>
        <p:txBody>
          <a:bodyPr wrap="square">
            <a:spAutoFit/>
          </a:bodyPr>
          <a:lstStyle/>
          <a:p>
            <a:r>
              <a:rPr lang="en-US" sz="1400" b="1" dirty="0"/>
              <a:t>Department Vision</a:t>
            </a:r>
            <a:r>
              <a:rPr lang="en-US" sz="1400" dirty="0"/>
              <a:t>: To be a pre-eminent computer science program that prepares students from diverse backgrounds for productive careers by providing them with a student-centered, practically-focused quality learning experience.</a:t>
            </a:r>
          </a:p>
        </p:txBody>
      </p:sp>
    </p:spTree>
    <p:extLst>
      <p:ext uri="{BB962C8B-B14F-4D97-AF65-F5344CB8AC3E}">
        <p14:creationId xmlns:p14="http://schemas.microsoft.com/office/powerpoint/2010/main" val="106434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Overview of Bachelor of Science in Computer Science (BSCS)</a:t>
            </a:r>
          </a:p>
        </p:txBody>
      </p:sp>
      <p:sp>
        <p:nvSpPr>
          <p:cNvPr id="5" name="Subtitle 4"/>
          <p:cNvSpPr>
            <a:spLocks noGrp="1"/>
          </p:cNvSpPr>
          <p:nvPr>
            <p:ph type="subTitle" idx="1"/>
          </p:nvPr>
        </p:nvSpPr>
        <p:spPr>
          <a:xfrm>
            <a:off x="1136195" y="3043824"/>
            <a:ext cx="5654749" cy="1165571"/>
          </a:xfrm>
        </p:spPr>
        <p:txBody>
          <a:bodyPr/>
          <a:lstStyle/>
          <a:p>
            <a:r>
              <a:rPr lang="en-US" dirty="0"/>
              <a:t>Dr. Elaine Kang</a:t>
            </a:r>
          </a:p>
        </p:txBody>
      </p:sp>
    </p:spTree>
    <p:extLst>
      <p:ext uri="{BB962C8B-B14F-4D97-AF65-F5344CB8AC3E}">
        <p14:creationId xmlns:p14="http://schemas.microsoft.com/office/powerpoint/2010/main" val="6970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ABET Accredited Program</a:t>
            </a:r>
          </a:p>
        </p:txBody>
      </p:sp>
      <p:sp>
        <p:nvSpPr>
          <p:cNvPr id="3" name="Content Placeholder 2"/>
          <p:cNvSpPr>
            <a:spLocks noGrp="1"/>
          </p:cNvSpPr>
          <p:nvPr>
            <p:ph idx="1"/>
          </p:nvPr>
        </p:nvSpPr>
        <p:spPr>
          <a:xfrm>
            <a:off x="536408" y="1371599"/>
            <a:ext cx="6084886" cy="3144253"/>
          </a:xfrm>
        </p:spPr>
        <p:txBody>
          <a:bodyPr/>
          <a:lstStyle/>
          <a:p>
            <a:r>
              <a:rPr lang="en-US" sz="1400" dirty="0"/>
              <a:t>The Bachelor of Science in Computer Science at California State University, Los Angeles is accredited by the Computing Accreditation Commission of ABET, </a:t>
            </a:r>
            <a:r>
              <a:rPr lang="en-US" sz="1400" u="sng" dirty="0">
                <a:hlinkClick r:id="rId3"/>
              </a:rPr>
              <a:t>http://www.abet.org</a:t>
            </a:r>
            <a:r>
              <a:rPr lang="en-US" sz="1400" dirty="0"/>
              <a:t>.</a:t>
            </a:r>
          </a:p>
          <a:p>
            <a:endParaRPr lang="en-US" sz="1400" dirty="0"/>
          </a:p>
          <a:p>
            <a:r>
              <a:rPr lang="en-US" sz="1400" dirty="0"/>
              <a:t>ABET, Inc., the recognized accreditor for college and university programs in applied science, computing, engineering, and technology, is a federation of 28 professional and technical societies representing these fields. Among the most respected accreditation organizations in the U.S., ABET has provided leadership and quality assurance in higher education for over 70 years.</a:t>
            </a:r>
          </a:p>
          <a:p>
            <a:pPr marL="342900" indent="-342900">
              <a:buFont typeface="Arial" panose="020B0604020202020204" pitchFamily="34" charset="0"/>
              <a:buChar char="•"/>
            </a:pPr>
            <a:endParaRPr lang="en-US" altLang="zh-TW" sz="1600" dirty="0">
              <a:solidFill>
                <a:srgbClr val="000000"/>
              </a:solidFill>
              <a:ea typeface="新細明體" charset="-120"/>
            </a:endParaRPr>
          </a:p>
          <a:p>
            <a:r>
              <a:rPr lang="en-US" sz="1400" dirty="0"/>
              <a:t>21 universities in CA are accredited including 12 CSU among 23 campuses since 2005</a:t>
            </a:r>
          </a:p>
        </p:txBody>
      </p:sp>
      <p:sp>
        <p:nvSpPr>
          <p:cNvPr id="4" name="AutoShape 2" descr="Accredited Logos Style Sheet and Usage Gu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6463056" y="195954"/>
            <a:ext cx="2403684" cy="1030150"/>
          </a:xfrm>
          <a:prstGeom prst="rect">
            <a:avLst/>
          </a:prstGeom>
        </p:spPr>
      </p:pic>
      <p:pic>
        <p:nvPicPr>
          <p:cNvPr id="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2333" y="1371599"/>
            <a:ext cx="2044408" cy="28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222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26653</TotalTime>
  <Words>2292</Words>
  <Application>Microsoft Office PowerPoint</Application>
  <PresentationFormat>On-screen Show (16:9)</PresentationFormat>
  <Paragraphs>406</Paragraphs>
  <Slides>37</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等线</vt:lpstr>
      <vt:lpstr>Futura Medium Italic BT</vt:lpstr>
      <vt:lpstr>MS PGothic</vt:lpstr>
      <vt:lpstr>新細明體</vt:lpstr>
      <vt:lpstr>新細明體</vt:lpstr>
      <vt:lpstr>宋体</vt:lpstr>
      <vt:lpstr>Arial</vt:lpstr>
      <vt:lpstr>Calibri</vt:lpstr>
      <vt:lpstr>Cambria</vt:lpstr>
      <vt:lpstr>Courier New</vt:lpstr>
      <vt:lpstr>Wingdings</vt:lpstr>
      <vt:lpstr>Office Theme</vt:lpstr>
      <vt:lpstr>IAB Agenda (Fall 2021): 9-10:30am, Friday, 11/5/2021</vt:lpstr>
      <vt:lpstr>Computer Science Department  Industry Advisory Board</vt:lpstr>
      <vt:lpstr>IAB Meeting Fall 2021</vt:lpstr>
      <vt:lpstr>Program Overview</vt:lpstr>
      <vt:lpstr>PowerPoint Presentation</vt:lpstr>
      <vt:lpstr>PowerPoint Presentation</vt:lpstr>
      <vt:lpstr>CS Programs</vt:lpstr>
      <vt:lpstr>Overview of Bachelor of Science in Computer Science (BSCS)</vt:lpstr>
      <vt:lpstr>ABET Accredited Program</vt:lpstr>
      <vt:lpstr>BS CS – Comprehensive Curriculum</vt:lpstr>
      <vt:lpstr>BS Curriculum (Fall 2021)</vt:lpstr>
      <vt:lpstr>PowerPoint Presentation</vt:lpstr>
      <vt:lpstr>CS Electives - Wide range of courses </vt:lpstr>
      <vt:lpstr>BS CS Curriculum : Senior Design Capstone Project</vt:lpstr>
      <vt:lpstr>Overview of Master of Science in Computer Science (MSCS)</vt:lpstr>
      <vt:lpstr>MS CS Curriculum</vt:lpstr>
      <vt:lpstr>MSCS Elective Courses</vt:lpstr>
      <vt:lpstr>Research Opportunities</vt:lpstr>
      <vt:lpstr>PowerPoint Presentation</vt:lpstr>
      <vt:lpstr>Research Opportunities for Students</vt:lpstr>
      <vt:lpstr>Machine Learning and Sensing Lab PI: Dr. Navid Amini</vt:lpstr>
      <vt:lpstr>Computational Molecular Biology (COMB) Lab  PI: Dr. Negin Forouzesh</vt:lpstr>
      <vt:lpstr>Experience Lab (XP Lab) PI: Dr. David Krum</vt:lpstr>
      <vt:lpstr>AI and Data Science Research Lab PI: Dr. Mohammad Pourhomayoun</vt:lpstr>
      <vt:lpstr>Network Research Lab, PI: Dr. Jiang Guo</vt:lpstr>
      <vt:lpstr>Feedback Survey Results</vt:lpstr>
      <vt:lpstr>New Trends and Feedback Survey Results</vt:lpstr>
      <vt:lpstr>Discussion</vt:lpstr>
      <vt:lpstr>Program Educational Objectives, PEOs (Dr. Sun)</vt:lpstr>
      <vt:lpstr>Current PEOs for CS BS</vt:lpstr>
      <vt:lpstr>Feedback about PEO</vt:lpstr>
      <vt:lpstr>Feedback about our Programs (Dr. Guo)</vt:lpstr>
      <vt:lpstr>New Trends in Computing (Dr. Amini)</vt:lpstr>
      <vt:lpstr>Internship/Full-time Opportunities for Students?  (Dr. Amini)</vt:lpstr>
      <vt:lpstr>Future Collaboration Opportunities (Dr. Forouzesh)</vt:lpstr>
      <vt:lpstr>Open Discussion (Dr. Forouzesh)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Lim, Jung S</dc:creator>
  <cp:lastModifiedBy>Cal State L.A.</cp:lastModifiedBy>
  <cp:revision>870</cp:revision>
  <dcterms:created xsi:type="dcterms:W3CDTF">2020-04-22T18:12:43Z</dcterms:created>
  <dcterms:modified xsi:type="dcterms:W3CDTF">2021-11-05T03:14:33Z</dcterms:modified>
</cp:coreProperties>
</file>