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81E1C"/>
    <a:srgbClr val="141817"/>
    <a:srgbClr val="F3E0DC"/>
    <a:srgbClr val="FFD994"/>
    <a:srgbClr val="FFD36D"/>
    <a:srgbClr val="FF8F8F"/>
    <a:srgbClr val="FF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F8D4-4938-4F03-924E-6A4BEFC665C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5FE-1A51-4A72-B384-48B3CD249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4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F8D4-4938-4F03-924E-6A4BEFC665C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5FE-1A51-4A72-B384-48B3CD249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0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F8D4-4938-4F03-924E-6A4BEFC665C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5FE-1A51-4A72-B384-48B3CD249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1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F8D4-4938-4F03-924E-6A4BEFC665C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5FE-1A51-4A72-B384-48B3CD249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4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F8D4-4938-4F03-924E-6A4BEFC665C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5FE-1A51-4A72-B384-48B3CD249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3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F8D4-4938-4F03-924E-6A4BEFC665C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5FE-1A51-4A72-B384-48B3CD249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0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F8D4-4938-4F03-924E-6A4BEFC665C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5FE-1A51-4A72-B384-48B3CD249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8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F8D4-4938-4F03-924E-6A4BEFC665C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5FE-1A51-4A72-B384-48B3CD249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4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F8D4-4938-4F03-924E-6A4BEFC665C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5FE-1A51-4A72-B384-48B3CD249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F8D4-4938-4F03-924E-6A4BEFC665C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5FE-1A51-4A72-B384-48B3CD249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2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F8D4-4938-4F03-924E-6A4BEFC665C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5FE-1A51-4A72-B384-48B3CD249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6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CF8D4-4938-4F03-924E-6A4BEFC665C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765FE-1A51-4A72-B384-48B3CD249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7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37748" y="662152"/>
            <a:ext cx="10798475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j-lt"/>
              </a:rPr>
              <a:t>Upper division </a:t>
            </a:r>
            <a:r>
              <a:rPr lang="en-US" sz="4400" u="sng" dirty="0">
                <a:solidFill>
                  <a:schemeClr val="tx1"/>
                </a:solidFill>
                <a:latin typeface="+mj-lt"/>
              </a:rPr>
              <a:t>requirements</a:t>
            </a:r>
            <a:r>
              <a:rPr lang="en-US" sz="4400" dirty="0">
                <a:solidFill>
                  <a:schemeClr val="tx1"/>
                </a:solidFill>
                <a:latin typeface="+mj-lt"/>
              </a:rPr>
              <a:t> for the BS degree</a:t>
            </a:r>
          </a:p>
        </p:txBody>
      </p:sp>
      <p:pic>
        <p:nvPicPr>
          <p:cNvPr id="5" name="Picture 2" descr="Required Courses Flowch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1" t="51569" r="13687" b="14455"/>
          <a:stretch/>
        </p:blipFill>
        <p:spPr bwMode="auto">
          <a:xfrm>
            <a:off x="78697" y="3022255"/>
            <a:ext cx="12116578" cy="328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63040" y="2839375"/>
            <a:ext cx="1405890" cy="1508760"/>
          </a:xfrm>
          <a:prstGeom prst="rect">
            <a:avLst/>
          </a:prstGeom>
          <a:solidFill>
            <a:srgbClr val="B2B2B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96760" y="2839375"/>
            <a:ext cx="1285928" cy="1508760"/>
          </a:xfrm>
          <a:prstGeom prst="rect">
            <a:avLst/>
          </a:prstGeom>
          <a:solidFill>
            <a:srgbClr val="B2B2B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67921" y="2839375"/>
            <a:ext cx="1289649" cy="1508760"/>
          </a:xfrm>
          <a:prstGeom prst="rect">
            <a:avLst/>
          </a:prstGeom>
          <a:solidFill>
            <a:srgbClr val="FF8F8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63793" y="2839375"/>
            <a:ext cx="1208645" cy="3912870"/>
          </a:xfrm>
          <a:prstGeom prst="rect">
            <a:avLst/>
          </a:prstGeom>
          <a:solidFill>
            <a:srgbClr val="B2B2B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55313" y="4571020"/>
            <a:ext cx="4627468" cy="103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61586" y="5605435"/>
            <a:ext cx="2802207" cy="88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13946" y="691321"/>
            <a:ext cx="7446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Prerequisites for the MS degree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023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8993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MS Core Courses (select 3 of 5)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8541" y="1211692"/>
            <a:ext cx="7154917" cy="516797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CS </a:t>
            </a:r>
            <a:r>
              <a:rPr lang="en-US" dirty="0"/>
              <a:t>5112 - Design and Analysis of </a:t>
            </a:r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CS 3112 Analysis of Algorithms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en-US" dirty="0" smtClean="0"/>
              <a:t>CS </a:t>
            </a:r>
            <a:r>
              <a:rPr lang="en-US" dirty="0"/>
              <a:t>5780 - Advanced Information </a:t>
            </a:r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CS 4780 </a:t>
            </a:r>
            <a:r>
              <a:rPr lang="en-US" dirty="0"/>
              <a:t>Cryptography and Information </a:t>
            </a:r>
            <a:r>
              <a:rPr lang="en-US" dirty="0" smtClean="0"/>
              <a:t>Security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CS 5220 - Advanced Topics in Web Programming</a:t>
            </a:r>
          </a:p>
          <a:p>
            <a:pPr lvl="1"/>
            <a:r>
              <a:rPr lang="en-US" dirty="0" smtClean="0"/>
              <a:t>CS 3220</a:t>
            </a:r>
            <a:r>
              <a:rPr lang="en-US" dirty="0"/>
              <a:t> Web and Internet Programming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CS 5337 - Advanced Software Engineering</a:t>
            </a:r>
          </a:p>
          <a:p>
            <a:pPr lvl="1"/>
            <a:r>
              <a:rPr lang="en-US" dirty="0" smtClean="0"/>
              <a:t>CS 3337 </a:t>
            </a:r>
            <a:r>
              <a:rPr lang="en-US" dirty="0" smtClean="0"/>
              <a:t>Software Engineering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CS </a:t>
            </a:r>
            <a:r>
              <a:rPr lang="en-US" dirty="0"/>
              <a:t>5035 - Topics in Functional </a:t>
            </a:r>
            <a:r>
              <a:rPr lang="en-US" dirty="0" smtClean="0"/>
              <a:t>Programming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CS 3112 Analysis of Algorithms</a:t>
            </a:r>
          </a:p>
          <a:p>
            <a:pPr lvl="1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04457" y="6021976"/>
            <a:ext cx="4062549" cy="39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78331" y="6164218"/>
            <a:ext cx="5395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CS 3035 Programming Language Paradigms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5610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16" y="0"/>
            <a:ext cx="10319657" cy="6884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D994"/>
          </a:solidFill>
        </p:spPr>
        <p:txBody>
          <a:bodyPr/>
          <a:lstStyle/>
          <a:p>
            <a:pPr algn="ctr"/>
            <a:r>
              <a:rPr lang="en-US" dirty="0" smtClean="0"/>
              <a:t>Proposal: add labs to CS 4635 and CS 4660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84217" y="5238562"/>
            <a:ext cx="10319656" cy="1214489"/>
          </a:xfrm>
          <a:prstGeom prst="rect">
            <a:avLst/>
          </a:prstGeom>
          <a:solidFill>
            <a:srgbClr val="FFD36D">
              <a:alpha val="50196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Of our CS 4xxx courses only CS 4550 Computer Graphics has a lab.</a:t>
            </a:r>
          </a:p>
          <a:p>
            <a:r>
              <a:rPr lang="en-US" dirty="0" smtClean="0"/>
              <a:t>Propose to add labs to CS 4635 and CS 4660.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304904" y="629489"/>
            <a:ext cx="7654834" cy="796834"/>
          </a:xfrm>
          <a:prstGeom prst="rect">
            <a:avLst/>
          </a:prstGeom>
          <a:solidFill>
            <a:srgbClr val="FFD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32" y="0"/>
            <a:ext cx="10293531" cy="68623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165" y="6061165"/>
            <a:ext cx="8658495" cy="888275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Both </a:t>
            </a:r>
            <a:r>
              <a:rPr lang="en-US" dirty="0"/>
              <a:t>courses require </a:t>
            </a:r>
            <a:r>
              <a:rPr lang="en-US" dirty="0"/>
              <a:t>significant programming, generally in languages that the students have not already mastered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31731" y="0"/>
            <a:ext cx="1060269" cy="6857999"/>
          </a:xfrm>
          <a:prstGeom prst="rect">
            <a:avLst/>
          </a:prstGeom>
          <a:solidFill>
            <a:srgbClr val="181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594" y="1"/>
            <a:ext cx="1060269" cy="6857999"/>
          </a:xfrm>
          <a:prstGeom prst="rect">
            <a:avLst/>
          </a:prstGeom>
          <a:solidFill>
            <a:srgbClr val="181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2805" y="1349828"/>
            <a:ext cx="833846" cy="2634344"/>
          </a:xfrm>
          <a:prstGeom prst="rect">
            <a:avLst/>
          </a:prstGeom>
          <a:noFill/>
        </p:spPr>
        <p:txBody>
          <a:bodyPr vert="vert270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4800" b="1" dirty="0" smtClean="0">
                <a:solidFill>
                  <a:srgbClr val="FFFF00"/>
                </a:solidFill>
              </a:rPr>
              <a:t>Rationale</a:t>
            </a:r>
          </a:p>
        </p:txBody>
      </p:sp>
    </p:spTree>
    <p:extLst>
      <p:ext uri="{BB962C8B-B14F-4D97-AF65-F5344CB8AC3E}">
        <p14:creationId xmlns:p14="http://schemas.microsoft.com/office/powerpoint/2010/main" val="14372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0521" y="561703"/>
            <a:ext cx="4221479" cy="269094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Both </a:t>
            </a:r>
            <a:r>
              <a:rPr lang="en-US" dirty="0"/>
              <a:t>courses require </a:t>
            </a:r>
            <a:r>
              <a:rPr lang="en-US" dirty="0" smtClean="0"/>
              <a:t>class presentations. </a:t>
            </a:r>
          </a:p>
          <a:p>
            <a:pPr marL="0" indent="0">
              <a:buNone/>
            </a:pPr>
            <a:r>
              <a:rPr lang="en-US" dirty="0" smtClean="0"/>
              <a:t>A standard lecture </a:t>
            </a:r>
            <a:r>
              <a:rPr lang="en-US" dirty="0"/>
              <a:t>schedule </a:t>
            </a:r>
            <a:r>
              <a:rPr lang="en-US" dirty="0" smtClean="0"/>
              <a:t>provides insufficient </a:t>
            </a:r>
            <a:r>
              <a:rPr lang="en-US" dirty="0"/>
              <a:t>time for </a:t>
            </a:r>
            <a:r>
              <a:rPr lang="en-US" dirty="0" smtClean="0"/>
              <a:t>multiple presentations by all students.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9892" y="136163"/>
            <a:ext cx="2053045" cy="4255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3600" b="1" dirty="0" smtClean="0"/>
              <a:t>Rationale</a:t>
            </a:r>
          </a:p>
        </p:txBody>
      </p:sp>
    </p:spTree>
    <p:extLst>
      <p:ext uri="{BB962C8B-B14F-4D97-AF65-F5344CB8AC3E}">
        <p14:creationId xmlns:p14="http://schemas.microsoft.com/office/powerpoint/2010/main" val="26331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135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MS Core Courses (select 3 of 5)</vt:lpstr>
      <vt:lpstr>Proposal: add labs to CS 4635 and CS 4660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14</cp:revision>
  <dcterms:created xsi:type="dcterms:W3CDTF">2019-09-05T00:32:49Z</dcterms:created>
  <dcterms:modified xsi:type="dcterms:W3CDTF">2019-10-17T18:26:49Z</dcterms:modified>
</cp:coreProperties>
</file>