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4"/>
    <p:sldMasterId id="2147483663" r:id="rId5"/>
  </p:sldMasterIdLst>
  <p:notesMasterIdLst>
    <p:notesMasterId r:id="rId10"/>
  </p:notesMasterIdLst>
  <p:handoutMasterIdLst>
    <p:handoutMasterId r:id="rId11"/>
  </p:handoutMasterIdLst>
  <p:sldIdLst>
    <p:sldId id="402" r:id="rId6"/>
    <p:sldId id="405" r:id="rId7"/>
    <p:sldId id="404" r:id="rId8"/>
    <p:sldId id="401" r:id="rId9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4">
          <p15:clr>
            <a:srgbClr val="A4A3A4"/>
          </p15:clr>
        </p15:guide>
        <p15:guide id="2" pos="2920">
          <p15:clr>
            <a:srgbClr val="A4A3A4"/>
          </p15:clr>
        </p15:guide>
        <p15:guide id="3" orient="horz" pos="2209">
          <p15:clr>
            <a:srgbClr val="A4A3A4"/>
          </p15:clr>
        </p15:guide>
        <p15:guide id="4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6" autoAdjust="0"/>
    <p:restoredTop sz="98756" autoAdjust="0"/>
  </p:normalViewPr>
  <p:slideViewPr>
    <p:cSldViewPr snapToGrid="0">
      <p:cViewPr varScale="1">
        <p:scale>
          <a:sx n="87" d="100"/>
          <a:sy n="87" d="100"/>
        </p:scale>
        <p:origin x="-7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80" y="-90"/>
      </p:cViewPr>
      <p:guideLst>
        <p:guide orient="horz" pos="2204"/>
        <p:guide orient="horz" pos="2209"/>
        <p:guide pos="2920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01245" cy="3498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73" y="0"/>
            <a:ext cx="4002827" cy="34988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B810FCC-3DF0-4CCD-A9A3-1FF48655EC08}" type="datetime1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926"/>
            <a:ext cx="4001245" cy="3498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73" y="6658926"/>
            <a:ext cx="4002827" cy="3498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BED8F9D-AE9D-4F10-81F2-D11D32F33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68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01245" cy="34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673" y="0"/>
            <a:ext cx="4002827" cy="34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30260"/>
            <a:ext cx="7388860" cy="315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58926"/>
            <a:ext cx="4001245" cy="34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673" y="6658926"/>
            <a:ext cx="4002827" cy="34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327F10-66B3-4197-89FB-2C00AC477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35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85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85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8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01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6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3565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8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5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9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5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22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95"/>
            <a:ext cx="9144000" cy="6141611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52488" y="2769395"/>
            <a:ext cx="1312067" cy="1307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812506" y="2071688"/>
            <a:ext cx="1312069" cy="2005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37275" y="1581150"/>
            <a:ext cx="2603500" cy="2496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49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5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3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3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8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1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28" y="152400"/>
            <a:ext cx="9039872" cy="65532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66800" y="2209800"/>
            <a:ext cx="1143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0" y="1600200"/>
            <a:ext cx="11430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15000" y="1143000"/>
            <a:ext cx="22860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6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20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3813"/>
            <a:ext cx="920115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2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FF01-58BE-4CF5-97A4-1C1908EAEF6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7FFF-45F9-476A-9193-252191FF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5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its/services/network/wirele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helpdesk@calstatel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csulatools.calstatela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alstatela.edu/mycsulatoo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492125" y="34290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3200" b="1" dirty="0"/>
              <a:t>Wireless Network Upgrade</a:t>
            </a:r>
            <a:endParaRPr lang="en-US" sz="3600" dirty="0"/>
          </a:p>
          <a:p>
            <a:pPr algn="ctr" eaLnBrk="1" hangingPunct="1"/>
            <a:endParaRPr lang="en-US" altLang="en-US" sz="3200" b="1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79388" y="1093788"/>
            <a:ext cx="87788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indent="-2254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sz="2800" dirty="0" smtClean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1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8700" y="1093789"/>
            <a:ext cx="6667500" cy="4478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New </a:t>
            </a:r>
            <a:r>
              <a:rPr lang="en-US" sz="2400" b="1" dirty="0"/>
              <a:t>Cal State L.A. Gigabit </a:t>
            </a:r>
            <a:r>
              <a:rPr lang="en-US" sz="2400" b="1" dirty="0" smtClean="0"/>
              <a:t>Wi-Fi</a:t>
            </a:r>
          </a:p>
          <a:p>
            <a:r>
              <a:rPr lang="en-US" sz="2800" dirty="0" smtClean="0"/>
              <a:t>Faster speeds and increased access</a:t>
            </a:r>
          </a:p>
          <a:p>
            <a:r>
              <a:rPr lang="en-US" sz="2800" dirty="0" smtClean="0"/>
              <a:t>Simplified </a:t>
            </a:r>
            <a:r>
              <a:rPr lang="en-US" sz="2800" dirty="0"/>
              <a:t>connection options for </a:t>
            </a:r>
            <a:r>
              <a:rPr lang="en-US" sz="2800" dirty="0" smtClean="0"/>
              <a:t>users</a:t>
            </a:r>
            <a:endParaRPr lang="en-US" sz="2800" dirty="0"/>
          </a:p>
          <a:p>
            <a:pPr lvl="1"/>
            <a:r>
              <a:rPr lang="en-US" sz="2400" dirty="0" smtClean="0"/>
              <a:t>CSULA-OPEN </a:t>
            </a:r>
            <a:r>
              <a:rPr lang="en-US" sz="2400" dirty="0"/>
              <a:t>– For first-time faculty/staff users and guests. Recommended for all users.</a:t>
            </a:r>
          </a:p>
          <a:p>
            <a:pPr lvl="1"/>
            <a:r>
              <a:rPr lang="en-US" sz="2400" dirty="0" smtClean="0"/>
              <a:t>CSULA-SECURE </a:t>
            </a:r>
            <a:r>
              <a:rPr lang="en-US" sz="2400" dirty="0"/>
              <a:t>– For students, faculty and staff.</a:t>
            </a:r>
          </a:p>
          <a:p>
            <a:pPr lvl="0"/>
            <a:r>
              <a:rPr lang="en-US" sz="2800" dirty="0" smtClean="0"/>
              <a:t>Wireless </a:t>
            </a:r>
            <a:r>
              <a:rPr lang="en-US" sz="2800" dirty="0"/>
              <a:t>network resources and instructions are available at </a:t>
            </a:r>
            <a:r>
              <a:rPr lang="en-US" sz="2800" u="sng" dirty="0">
                <a:hlinkClick r:id="rId3"/>
              </a:rPr>
              <a:t>http://www.calstatela.edu/its/services/network/wireless</a:t>
            </a: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endParaRPr lang="en-US" sz="2700" dirty="0" smtClean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700" dirty="0" smtClean="0">
              <a:solidFill>
                <a:sysClr val="windowText" lastClr="000000"/>
              </a:solidFill>
            </a:endParaRPr>
          </a:p>
          <a:p>
            <a:pPr marL="57150" indent="0" fontAlgn="auto">
              <a:spcAft>
                <a:spcPts val="0"/>
              </a:spcAft>
              <a:buNone/>
              <a:defRPr/>
            </a:pPr>
            <a:endParaRPr lang="en-US" sz="2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rPr>
              <a:t>Moodle 2.6 Upgrade</a:t>
            </a:r>
            <a:endParaRPr lang="en-US" sz="3200" b="1" kern="1200" dirty="0">
              <a:solidFill>
                <a:schemeClr val="tx1"/>
              </a:solidFill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0">
              <a:buNone/>
            </a:pPr>
            <a:r>
              <a:rPr lang="en-US" sz="2400" b="1" kern="1200" dirty="0">
                <a:cs typeface="+mn-cs"/>
              </a:rPr>
              <a:t>Accessible from GREEN Moodle icon in the </a:t>
            </a:r>
            <a:r>
              <a:rPr lang="en-US" sz="2400" b="1" kern="1200" dirty="0" err="1">
                <a:cs typeface="+mn-cs"/>
              </a:rPr>
              <a:t>myCSULA</a:t>
            </a:r>
            <a:r>
              <a:rPr lang="en-US" sz="2400" b="1" kern="1200" dirty="0">
                <a:cs typeface="+mn-cs"/>
              </a:rPr>
              <a:t> Portal</a:t>
            </a:r>
          </a:p>
          <a:p>
            <a:r>
              <a:rPr lang="en-US" sz="2800" kern="1200" dirty="0">
                <a:cs typeface="+mn-cs"/>
              </a:rPr>
              <a:t>Appears more consistent across desktops, tablets and phones</a:t>
            </a:r>
          </a:p>
          <a:p>
            <a:r>
              <a:rPr lang="en-US" sz="2800" kern="1200" dirty="0">
                <a:cs typeface="+mn-cs"/>
              </a:rPr>
              <a:t>Moodle support for students now at the ITS Helpdesk</a:t>
            </a:r>
          </a:p>
          <a:p>
            <a:pPr lvl="1"/>
            <a:r>
              <a:rPr lang="en-US" sz="2400" kern="1200" dirty="0">
                <a:cs typeface="+mn-cs"/>
              </a:rPr>
              <a:t>Walk-in: 1st Floor Library Palmer Wing </a:t>
            </a:r>
          </a:p>
          <a:p>
            <a:pPr lvl="1"/>
            <a:r>
              <a:rPr lang="en-US" sz="2400" kern="1200" dirty="0">
                <a:cs typeface="+mn-cs"/>
              </a:rPr>
              <a:t>Email: </a:t>
            </a:r>
            <a:r>
              <a:rPr lang="en-US" sz="2400" kern="1200" dirty="0">
                <a:cs typeface="+mn-cs"/>
                <a:hlinkClick r:id="rId2"/>
              </a:rPr>
              <a:t>helpdesk@calstatela.edu</a:t>
            </a:r>
            <a:endParaRPr lang="en-US" sz="2400" kern="1200" dirty="0">
              <a:cs typeface="+mn-cs"/>
            </a:endParaRPr>
          </a:p>
          <a:p>
            <a:pPr lvl="1"/>
            <a:r>
              <a:rPr lang="en-US" sz="2400" kern="1200" dirty="0">
                <a:cs typeface="+mn-cs"/>
              </a:rPr>
              <a:t>Phone: (323)343-6170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5" y="1689847"/>
            <a:ext cx="494423" cy="48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6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492125" y="34290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3200" b="1" dirty="0"/>
              <a:t>24x7 Open Access Lab (OAL)</a:t>
            </a:r>
            <a:endParaRPr lang="en-US" sz="3200" dirty="0"/>
          </a:p>
          <a:p>
            <a:pPr algn="ctr" eaLnBrk="1" hangingPunct="1"/>
            <a:endParaRPr lang="en-US" alt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8700" y="1093789"/>
            <a:ext cx="6667500" cy="4478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Located in </a:t>
            </a:r>
            <a:r>
              <a:rPr lang="en-US" dirty="0"/>
              <a:t>Simpson Tower </a:t>
            </a:r>
            <a:endParaRPr lang="en-US" dirty="0" smtClean="0"/>
          </a:p>
          <a:p>
            <a:pPr lvl="0"/>
            <a:r>
              <a:rPr lang="en-US" dirty="0" smtClean="0"/>
              <a:t>24x7 </a:t>
            </a:r>
            <a:r>
              <a:rPr lang="en-US" dirty="0"/>
              <a:t>Open Access Lab, closed only during quarter breaks and University holidays.</a:t>
            </a:r>
          </a:p>
          <a:p>
            <a:pPr lvl="0"/>
            <a:r>
              <a:rPr lang="en-US" dirty="0" smtClean="0"/>
              <a:t>Available </a:t>
            </a:r>
            <a:r>
              <a:rPr lang="en-US" dirty="0" smtClean="0"/>
              <a:t>Services:</a:t>
            </a:r>
          </a:p>
          <a:p>
            <a:pPr lvl="1"/>
            <a:r>
              <a:rPr lang="en-US" dirty="0" smtClean="0"/>
              <a:t>Computer lab</a:t>
            </a:r>
          </a:p>
          <a:p>
            <a:pPr lvl="1"/>
            <a:r>
              <a:rPr lang="en-US" dirty="0" smtClean="0"/>
              <a:t>ITS </a:t>
            </a:r>
            <a:r>
              <a:rPr lang="en-US" dirty="0" smtClean="0"/>
              <a:t>Help </a:t>
            </a:r>
            <a:r>
              <a:rPr lang="en-US" dirty="0" smtClean="0"/>
              <a:t>Desk</a:t>
            </a:r>
            <a:endParaRPr lang="en-US" dirty="0"/>
          </a:p>
          <a:p>
            <a:pPr lvl="1"/>
            <a:r>
              <a:rPr lang="en-US" dirty="0"/>
              <a:t>Group Study Rooms and Smart </a:t>
            </a:r>
            <a:r>
              <a:rPr lang="en-US" dirty="0" smtClean="0"/>
              <a:t>Rooms </a:t>
            </a:r>
          </a:p>
          <a:p>
            <a:pPr lvl="1"/>
            <a:r>
              <a:rPr lang="en-US" dirty="0" smtClean="0"/>
              <a:t>Charging stations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700" dirty="0" smtClean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700" dirty="0" smtClean="0">
              <a:solidFill>
                <a:sysClr val="windowText" lastClr="000000"/>
              </a:solidFill>
            </a:endParaRPr>
          </a:p>
          <a:p>
            <a:pPr marL="57150" indent="0" fontAlgn="auto">
              <a:spcAft>
                <a:spcPts val="0"/>
              </a:spcAft>
              <a:buNone/>
              <a:defRPr/>
            </a:pPr>
            <a:endParaRPr lang="en-US" sz="2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492125" y="3429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 b="1" dirty="0" smtClean="0"/>
              <a:t>MyCSULA Tools</a:t>
            </a:r>
            <a:endParaRPr lang="en-US" altLang="en-US" sz="3200" b="1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79388" y="1093788"/>
            <a:ext cx="87788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indent="-2254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sz="2800" dirty="0" smtClean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1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8700" y="927100"/>
            <a:ext cx="6667500" cy="4645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Remote </a:t>
            </a:r>
            <a:r>
              <a:rPr lang="en-US" sz="2800" dirty="0"/>
              <a:t>access to frequently used software applications </a:t>
            </a:r>
            <a:r>
              <a:rPr lang="en-US" sz="2800" dirty="0" smtClean="0"/>
              <a:t>including:</a:t>
            </a:r>
            <a:endParaRPr lang="en-US" sz="2800" dirty="0" smtClean="0"/>
          </a:p>
          <a:p>
            <a:pPr lvl="1"/>
            <a:r>
              <a:rPr lang="en-US" sz="1600" dirty="0" smtClean="0"/>
              <a:t>Microsoft </a:t>
            </a:r>
            <a:r>
              <a:rPr lang="en-US" sz="1600" dirty="0"/>
              <a:t>Office Professional 2013 </a:t>
            </a:r>
            <a:r>
              <a:rPr lang="en-US" sz="1600" dirty="0" smtClean="0"/>
              <a:t>Suite</a:t>
            </a:r>
          </a:p>
          <a:p>
            <a:pPr lvl="1"/>
            <a:r>
              <a:rPr lang="en-US" sz="1600" dirty="0" smtClean="0"/>
              <a:t>Adobe </a:t>
            </a:r>
            <a:r>
              <a:rPr lang="en-US" sz="1600" dirty="0"/>
              <a:t>Creative </a:t>
            </a:r>
            <a:r>
              <a:rPr lang="en-US" sz="1600" dirty="0" smtClean="0"/>
              <a:t>Cloud </a:t>
            </a:r>
          </a:p>
          <a:p>
            <a:pPr lvl="1"/>
            <a:r>
              <a:rPr lang="en-US" sz="1600" dirty="0" smtClean="0"/>
              <a:t>SQL Plus</a:t>
            </a:r>
          </a:p>
          <a:p>
            <a:pPr lvl="1"/>
            <a:r>
              <a:rPr lang="en-US" sz="1600" dirty="0" smtClean="0"/>
              <a:t>SPSS</a:t>
            </a:r>
          </a:p>
          <a:p>
            <a:pPr lvl="1"/>
            <a:r>
              <a:rPr lang="en-US" sz="1600" dirty="0" smtClean="0"/>
              <a:t>Mathematica</a:t>
            </a:r>
          </a:p>
          <a:p>
            <a:pPr lvl="1"/>
            <a:r>
              <a:rPr lang="en-US" sz="1600" dirty="0" smtClean="0"/>
              <a:t>SAS</a:t>
            </a:r>
          </a:p>
          <a:p>
            <a:pPr lvl="1"/>
            <a:r>
              <a:rPr lang="en-US" sz="1600" dirty="0" err="1" smtClean="0"/>
              <a:t>Matlab</a:t>
            </a:r>
            <a:endParaRPr lang="en-US" sz="1600" dirty="0" smtClean="0"/>
          </a:p>
          <a:p>
            <a:pPr lvl="1"/>
            <a:r>
              <a:rPr lang="en-US" sz="1600" dirty="0" err="1" smtClean="0"/>
              <a:t>ChemDraw</a:t>
            </a:r>
            <a:endParaRPr lang="en-US" sz="1600" dirty="0" smtClean="0"/>
          </a:p>
          <a:p>
            <a:pPr lvl="1"/>
            <a:r>
              <a:rPr lang="en-US" sz="1600" dirty="0" smtClean="0"/>
              <a:t>ArcMap </a:t>
            </a:r>
          </a:p>
          <a:p>
            <a:r>
              <a:rPr lang="en-US" sz="2800" dirty="0" smtClean="0"/>
              <a:t>Log in at: </a:t>
            </a:r>
            <a:r>
              <a:rPr lang="en-US" sz="2800" u="sng" dirty="0">
                <a:hlinkClick r:id="rId3"/>
              </a:rPr>
              <a:t>https://</a:t>
            </a:r>
            <a:r>
              <a:rPr lang="en-US" sz="2800" u="sng" dirty="0" smtClean="0">
                <a:hlinkClick r:id="rId3"/>
              </a:rPr>
              <a:t>mycsulatools.calstatela.edu</a:t>
            </a:r>
            <a:endParaRPr lang="en-US" sz="2800" u="sng" dirty="0" smtClean="0"/>
          </a:p>
          <a:p>
            <a:r>
              <a:rPr lang="en-US" sz="2800" dirty="0" smtClean="0"/>
              <a:t>Instructions </a:t>
            </a:r>
            <a:r>
              <a:rPr lang="en-US" sz="2800" dirty="0" smtClean="0"/>
              <a:t>at: </a:t>
            </a:r>
            <a:r>
              <a:rPr lang="en-US" sz="2800" u="sng" dirty="0">
                <a:hlinkClick r:id="rId4"/>
              </a:rPr>
              <a:t>http://</a:t>
            </a:r>
            <a:r>
              <a:rPr lang="en-US" sz="2800" u="sng" dirty="0" smtClean="0">
                <a:hlinkClick r:id="rId4"/>
              </a:rPr>
              <a:t>www.calstatela.edu/mycsulatools</a:t>
            </a:r>
            <a:endParaRPr lang="en-US" sz="2800" u="sng" dirty="0" smtClean="0"/>
          </a:p>
          <a:p>
            <a:pPr fontAlgn="auto">
              <a:spcAft>
                <a:spcPts val="0"/>
              </a:spcAft>
              <a:defRPr/>
            </a:pPr>
            <a:endParaRPr lang="en-US" sz="2700" dirty="0" smtClean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700" dirty="0" smtClean="0">
              <a:solidFill>
                <a:sysClr val="windowText" lastClr="000000"/>
              </a:solidFill>
            </a:endParaRPr>
          </a:p>
          <a:p>
            <a:pPr marL="57150" indent="0" fontAlgn="auto">
              <a:spcAft>
                <a:spcPts val="0"/>
              </a:spcAft>
              <a:buNone/>
              <a:defRPr/>
            </a:pPr>
            <a:endParaRPr lang="en-US" sz="2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7ACD17ABFF648BA02B99E9A954A35" ma:contentTypeVersion="0" ma:contentTypeDescription="Create a new document." ma:contentTypeScope="" ma:versionID="55f31a1cce086808df5b8633e17c75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4a9729837ce70df73171659146f24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D50D4-674F-4D4F-817B-6D89EFCCB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CB59CA-8281-439F-8C88-9EF58DA6E3F1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8F6B130-AD76-431D-9E9B-D4B308EA97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</Words>
  <Application>Microsoft Office PowerPoint</Application>
  <PresentationFormat>On-screen Show (4:3)</PresentationFormat>
  <Paragraphs>38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Blank Presentation</vt:lpstr>
      <vt:lpstr>Custom Design</vt:lpstr>
      <vt:lpstr>PowerPoint Presentation</vt:lpstr>
      <vt:lpstr>Moodle 2.6 Upgrade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2012-05-25T01:11:14Z</dcterms:created>
  <dcterms:modified xsi:type="dcterms:W3CDTF">2014-09-25T16:31:21Z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0x010100F717ACD17ABFF648BA02B99E9A954A35</vt:lpwstr>
  </property>
  <property fmtid="{D5CDD505-2E9C-101B-9397-08002B2CF9AE}" pid="3" name="IsMyDocuments">
    <vt:bool>true</vt:bool>
  </property>
</Properties>
</file>