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5" r:id="rId2"/>
    <p:sldId id="462" r:id="rId3"/>
    <p:sldId id="488" r:id="rId4"/>
    <p:sldId id="493" r:id="rId5"/>
    <p:sldId id="494" r:id="rId6"/>
    <p:sldId id="498" r:id="rId7"/>
    <p:sldId id="501" r:id="rId8"/>
    <p:sldId id="489" r:id="rId9"/>
    <p:sldId id="490" r:id="rId10"/>
    <p:sldId id="467" r:id="rId11"/>
    <p:sldId id="468" r:id="rId12"/>
    <p:sldId id="499" r:id="rId13"/>
    <p:sldId id="500" r:id="rId14"/>
    <p:sldId id="479" r:id="rId15"/>
    <p:sldId id="480" r:id="rId16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h Cherniss" initials="MC" lastIdx="9" clrIdx="0"/>
  <p:cmAuthor id="2" name="Mara Mintz" initials="MM" lastIdx="6" clrIdx="1">
    <p:extLst>
      <p:ext uri="{19B8F6BF-5375-455C-9EA6-DF929625EA0E}">
        <p15:presenceInfo xmlns:p15="http://schemas.microsoft.com/office/powerpoint/2012/main" userId="25ea2eff5ac3ceb0" providerId="Windows Live"/>
      </p:ext>
    </p:extLst>
  </p:cmAuthor>
  <p:cmAuthor id="3" name="Jonathan Rutchik" initials="JR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90A"/>
    <a:srgbClr val="4A4F55"/>
    <a:srgbClr val="272324"/>
    <a:srgbClr val="A58628"/>
    <a:srgbClr val="898989"/>
    <a:srgbClr val="3E5C94"/>
    <a:srgbClr val="3F5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50B59F-50EA-B000-D801-CDE46B6E9A60}" v="57" dt="2021-03-18T01:03:01.418"/>
    <p1510:client id="{6D5C5440-CFBF-7F48-A546-739540585136}" v="65" dt="2021-03-18T06:18:07.618"/>
    <p1510:client id="{92EF5FD0-BA16-52AB-2779-2499C599CA92}" v="2" dt="2021-03-18T01:06:46.888"/>
    <p1510:client id="{F750B59F-2021-B000-D801-CE2232611421}" v="38" dt="2021-03-18T01:18:43.002"/>
    <p1510:client id="{F750B59F-B033-B000-D801-CCB6E7EF7E37}" v="32" dt="2021-03-18T01:15:46.9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68652"/>
  </p:normalViewPr>
  <p:slideViewPr>
    <p:cSldViewPr snapToGrid="0">
      <p:cViewPr varScale="1">
        <p:scale>
          <a:sx n="135" d="100"/>
          <a:sy n="135" d="100"/>
        </p:scale>
        <p:origin x="1480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ili\Service\Associate%20Dean\Industry%20Advisory%20Board%20meeting\Alumni%20Surve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134733158355542E-4"/>
          <c:y val="0.11342592592592593"/>
          <c:w val="0.6843770778652668"/>
          <c:h val="0.875"/>
        </c:manualLayout>
      </c:layout>
      <c:pie3DChart>
        <c:varyColors val="1"/>
        <c:ser>
          <c:idx val="0"/>
          <c:order val="0"/>
          <c:explosion val="7"/>
          <c:dPt>
            <c:idx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6106-BB4B-BAAC-617B96E84368}"/>
              </c:ext>
            </c:extLst>
          </c:dPt>
          <c:dPt>
            <c:idx val="4"/>
            <c:bubble3D val="0"/>
            <c:spPr>
              <a:ln>
                <a:solidFill>
                  <a:srgbClr val="00B0F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106-BB4B-BAAC-617B96E843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Sheet2!$A$3:$A$7</c:f>
              <c:strCache>
                <c:ptCount val="5"/>
                <c:pt idx="0">
                  <c:v>Very dissatified</c:v>
                </c:pt>
                <c:pt idx="1">
                  <c:v>Dissatisfied</c:v>
                </c:pt>
                <c:pt idx="2">
                  <c:v>Neutral</c:v>
                </c:pt>
                <c:pt idx="3">
                  <c:v>Satisfied</c:v>
                </c:pt>
                <c:pt idx="4">
                  <c:v>Very satisfied</c:v>
                </c:pt>
              </c:strCache>
            </c:strRef>
          </c:cat>
          <c:val>
            <c:numRef>
              <c:f>Sheet2!$B$3:$B$7</c:f>
              <c:numCache>
                <c:formatCode>General</c:formatCode>
                <c:ptCount val="5"/>
                <c:pt idx="0">
                  <c:v>1.3</c:v>
                </c:pt>
                <c:pt idx="1">
                  <c:v>5.0999999999999996</c:v>
                </c:pt>
                <c:pt idx="2">
                  <c:v>11.4</c:v>
                </c:pt>
                <c:pt idx="3">
                  <c:v>36.700000000000003</c:v>
                </c:pt>
                <c:pt idx="4">
                  <c:v>45.6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06-BB4B-BAAC-617B96E843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5488258781482098"/>
          <c:y val="0.20839988324950301"/>
          <c:w val="0.23270606466744848"/>
          <c:h val="0.52381572322060088"/>
        </c:manualLayout>
      </c:layout>
      <c:overlay val="0"/>
      <c:txPr>
        <a:bodyPr/>
        <a:lstStyle/>
        <a:p>
          <a:pPr rtl="0"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ECECE4-DAC3-184B-ACA5-FE13628ADD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E505-AACC-A441-A0A2-862C839087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7F553-0B52-9542-A9FE-C4F2764AF8D6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C9671-94C8-3642-890C-0ACE75469B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7DE89-E275-1E4D-940A-CDC79AFEA8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F86C5-3458-7741-98E4-0944E3634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18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07840-2B3D-544B-89F3-FB0965DC6458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FD51F-2C2B-9E40-86B6-19E5372E5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2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36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26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32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1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Congratulations on getting into Cal State LA.</a:t>
            </a:r>
          </a:p>
          <a:p>
            <a:r>
              <a:rPr lang="en-US" dirty="0"/>
              <a:t>The New York Times called Cal State LA one of “America’s great working-class colleges”.</a:t>
            </a:r>
          </a:p>
          <a:p>
            <a:r>
              <a:rPr lang="en-US" dirty="0"/>
              <a:t>We’re not famous and there isn’t much press coverage of what we do. But we do good work.</a:t>
            </a:r>
          </a:p>
          <a:p>
            <a:endParaRPr lang="en-US" dirty="0"/>
          </a:p>
          <a:p>
            <a:r>
              <a:rPr lang="en-US" dirty="0"/>
              <a:t>What we do is educate students. We help you build skills, find opportunity, and embark on good careers. </a:t>
            </a:r>
          </a:p>
          <a:p>
            <a:r>
              <a:rPr lang="en-US" dirty="0"/>
              <a:t>Cal State LA is the best place to go if you want upward mobility. We help students move up the economic ladder better than any other American college.</a:t>
            </a:r>
          </a:p>
          <a:p>
            <a:endParaRPr lang="en-US" dirty="0"/>
          </a:p>
          <a:p>
            <a:r>
              <a:rPr lang="en-US" dirty="0"/>
              <a:t>Vox is a news website, and they created a video that highlights Cal State LA as one of the colleges where the American dream is still alive. I encourage you to take the time to view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6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These rankings are based on job prospects and job satisfaction. On the job satisfaction scale, being a software developer usually comes with above average flexibility. </a:t>
            </a:r>
            <a:r>
              <a:rPr lang="en-US"/>
              <a:t>Overall, there will be job opportunities in the computing</a:t>
            </a:r>
            <a:r>
              <a:rPr lang="en-US" baseline="0"/>
              <a:t> profession, the jobs earn good wages, and people enjoy their jobs.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71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front-end developer focuses on the look and feel of the site, along with its functionality.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DevOps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(development and operations) 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 enterprise software development phrase used to 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type of agile relationship between development and IT operations. The goal of 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DevOps is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change and improve the relationship by advocating better communication and collaboration between these two business units.</a:t>
            </a: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4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affect all aspects of our life.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31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49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Job satisfaction. Giving back to the department and college.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35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90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6195" y="2318983"/>
            <a:ext cx="5654749" cy="55238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6195" y="2894946"/>
            <a:ext cx="565474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D24B268C-D757-234C-A337-CFEB3D419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2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395EF-4307-9C45-A995-09970D74C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299504" y="184149"/>
            <a:ext cx="1819687" cy="1937259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98402E4-6B09-6C46-9E46-BA6D15131A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96677" y="934104"/>
            <a:ext cx="6928451" cy="5385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9183DE-11EC-A147-BC99-6165131F5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2" t="1941" r="-4752" b="51083"/>
          <a:stretch/>
        </p:blipFill>
        <p:spPr>
          <a:xfrm>
            <a:off x="6864096" y="1829521"/>
            <a:ext cx="1924301" cy="33139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40873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4EBAC9A-3243-7948-A0A3-A3D1B55301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563"/>
            <a:ext cx="5387332" cy="516199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 rot="10800000">
            <a:off x="2071688" y="-10886"/>
            <a:ext cx="6399490" cy="51435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 rot="10800000">
            <a:off x="2589184" y="-16820"/>
            <a:ext cx="6548803" cy="5169255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2780000">
            <a:off x="4208375" y="-421296"/>
            <a:ext cx="153842" cy="452761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0564" y="2612014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0564" y="3633570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5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4C3BCBD3-1B37-C444-A54B-35A2627DA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" b="-176"/>
          <a:stretch/>
        </p:blipFill>
        <p:spPr>
          <a:xfrm>
            <a:off x="3369971" y="-17293"/>
            <a:ext cx="5774029" cy="516079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>
            <a:off x="439200" y="0"/>
            <a:ext cx="6377353" cy="5154356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>
            <a:off x="-80647" y="-2"/>
            <a:ext cx="6377353" cy="5156081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956373">
            <a:off x="4575729" y="1038850"/>
            <a:ext cx="133535" cy="4514253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358" y="470882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358" y="1492438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7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down a street next to a building&#10;&#10;Description automatically generated">
            <a:extLst>
              <a:ext uri="{FF2B5EF4-FFF2-40B4-BE49-F238E27FC236}">
                <a16:creationId xmlns:a16="http://schemas.microsoft.com/office/drawing/2014/main" id="{4EF181C8-10ED-D64D-8EDB-E36814533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449" y="0"/>
            <a:ext cx="4536551" cy="5125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01" y="644503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001" y="1666059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flipH="1">
            <a:off x="4607449" y="729324"/>
            <a:ext cx="147431" cy="4414176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7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16547D-614F-E549-97A4-850E8651FC57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EB6B52A0-3685-A54B-B54D-6013300457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433753-A008-7742-B793-CE86E61CD2B1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0515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A4B992-B89F-1746-AFCC-EC7631249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408" y="1146189"/>
            <a:ext cx="8140628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F38B7F-7A6E-D741-A5F1-754C88A627FC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CA90C820-AC80-524A-B30C-0F492D7CA1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D71DB-6346-2144-85C6-F4CEF58B34C5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817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08" y="1177748"/>
            <a:ext cx="8140628" cy="339447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521E6B9-4F77-584D-BA4E-D0E7EA0B2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712D0E-A2E0-5842-B6AA-14AF1C23D9BC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53215066-D693-314A-9B0D-E690BD56D5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841E4F-2415-0A4F-8ECD-001D43698B78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1697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842687B-E34E-4B47-BB16-2DB39BC06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2718" y="0"/>
            <a:ext cx="876601" cy="7962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07CFB3C-9636-0A4F-8178-A1ABF0298AF8}"/>
              </a:ext>
            </a:extLst>
          </p:cNvPr>
          <p:cNvGrpSpPr/>
          <p:nvPr userDrawn="1"/>
        </p:nvGrpSpPr>
        <p:grpSpPr>
          <a:xfrm>
            <a:off x="198023" y="147081"/>
            <a:ext cx="8503920" cy="543191"/>
            <a:chOff x="198023" y="147081"/>
            <a:chExt cx="8700480" cy="543191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29D15242-825A-344E-9167-CF27804226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023" y="151749"/>
              <a:ext cx="492246" cy="53852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1567C5-D584-7341-917B-F0C864D6E96C}"/>
                </a:ext>
              </a:extLst>
            </p:cNvPr>
            <p:cNvSpPr/>
            <p:nvPr userDrawn="1"/>
          </p:nvSpPr>
          <p:spPr>
            <a:xfrm>
              <a:off x="690269" y="147081"/>
              <a:ext cx="8208234" cy="64008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7BD343E-BB60-1846-957C-EF5784C57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29323"/>
            <a:ext cx="8140628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385B3-52AD-1F49-A990-25AE7ABF3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08" y="1169435"/>
            <a:ext cx="8140628" cy="339447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2353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408" y="1200151"/>
            <a:ext cx="3959392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7408" y="1200151"/>
            <a:ext cx="3959392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3610E8-A726-8449-8F78-DA2F7ACC9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418BBB7-7D3A-EF42-ADCA-F5DFC970C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BB865F-C183-4546-9810-D99750BE1204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C1326A71-8846-1644-B377-66996DE3D0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5CE7F6-2C34-3740-9B4C-56FD5B3EA2FC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088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408" y="1151335"/>
            <a:ext cx="3960980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CC90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408" y="1631156"/>
            <a:ext cx="3960980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265" y="1151335"/>
            <a:ext cx="3962536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CC90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265" y="1631156"/>
            <a:ext cx="396253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E2CA30-05C0-3D47-841D-BC4D8B15A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0435E06-3DC2-2841-B93E-196B9DC38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CD72CA-61EB-4A4C-8093-436A3464D051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F88AF9A5-C125-F347-97C5-E074CF5BD0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3EEEA6-D6CD-7F4A-89B6-5F1C74A362F6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9695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0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4683760" y="9004"/>
            <a:ext cx="4460240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6603" y="556528"/>
            <a:ext cx="4167397" cy="458697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4840586" y="2791962"/>
            <a:ext cx="818534" cy="2200843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06209" y="1407073"/>
            <a:ext cx="1332108" cy="877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481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5332353" y="9004"/>
            <a:ext cx="3788497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6119"/>
          <a:stretch/>
        </p:blipFill>
        <p:spPr>
          <a:xfrm>
            <a:off x="5625197" y="556528"/>
            <a:ext cx="3495654" cy="458697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5489179" y="2791962"/>
            <a:ext cx="818534" cy="2200843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54802" y="1407073"/>
            <a:ext cx="1332108" cy="877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5360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4683760" y="9004"/>
            <a:ext cx="4460240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tree lined street&#10;&#10;Description automatically generated">
            <a:extLst>
              <a:ext uri="{FF2B5EF4-FFF2-40B4-BE49-F238E27FC236}">
                <a16:creationId xmlns:a16="http://schemas.microsoft.com/office/drawing/2014/main" id="{43FCBB59-884B-D241-A30C-1EB82F8BE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3760" y="702216"/>
            <a:ext cx="3865880" cy="4450287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2330FA8F-24E2-1046-8F3F-5CEA52CA6025}"/>
              </a:ext>
            </a:extLst>
          </p:cNvPr>
          <p:cNvSpPr/>
          <p:nvPr userDrawn="1"/>
        </p:nvSpPr>
        <p:spPr>
          <a:xfrm flipH="1">
            <a:off x="4683073" y="720320"/>
            <a:ext cx="199495" cy="4414176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36668" y="9004"/>
            <a:ext cx="1407332" cy="14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8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tree lined street&#10;&#10;Description automatically generated">
            <a:extLst>
              <a:ext uri="{FF2B5EF4-FFF2-40B4-BE49-F238E27FC236}">
                <a16:creationId xmlns:a16="http://schemas.microsoft.com/office/drawing/2014/main" id="{A20A685D-D3DD-1E41-9703-9693AA53E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0"/>
            <a:ext cx="453603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1393" y="644503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1393" y="1666059"/>
            <a:ext cx="3592512" cy="344090"/>
          </a:xfrm>
        </p:spPr>
        <p:txBody>
          <a:bodyPr anchor="b">
            <a:noAutofit/>
          </a:bodyPr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>
            <a:off x="4427668" y="729324"/>
            <a:ext cx="143205" cy="4414176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4683760" y="9004"/>
            <a:ext cx="4460240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8E7532AB-4B30-E042-8D7B-78C8B9D48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4677507" y="914401"/>
            <a:ext cx="4466494" cy="42291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 rot="12748497">
            <a:off x="5255191" y="465522"/>
            <a:ext cx="930293" cy="2422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ABF1A3-412D-2E41-A382-E44849C8EAE8}"/>
              </a:ext>
            </a:extLst>
          </p:cNvPr>
          <p:cNvSpPr/>
          <p:nvPr userDrawn="1"/>
        </p:nvSpPr>
        <p:spPr>
          <a:xfrm>
            <a:off x="4677505" y="0"/>
            <a:ext cx="4466495" cy="914400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9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AB08A533-6574-A540-92FF-907EE5DBE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058" y="2670664"/>
            <a:ext cx="804339" cy="810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0905" y="295171"/>
            <a:ext cx="2249504" cy="55126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F59A3BB-7934-8E4E-90BB-53AADD295E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433" y="642359"/>
            <a:ext cx="804339" cy="810773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534658D-14AC-8C43-A3A9-7A2B3642AD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433" y="1660176"/>
            <a:ext cx="804339" cy="8107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A705A7-C575-794C-AE0C-A8B106BB2FC8}"/>
              </a:ext>
            </a:extLst>
          </p:cNvPr>
          <p:cNvSpPr txBox="1"/>
          <p:nvPr userDrawn="1"/>
        </p:nvSpPr>
        <p:spPr>
          <a:xfrm>
            <a:off x="3163311" y="665781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61812-6D7B-FB4E-926E-525E53ACD10E}"/>
              </a:ext>
            </a:extLst>
          </p:cNvPr>
          <p:cNvSpPr txBox="1"/>
          <p:nvPr userDrawn="1"/>
        </p:nvSpPr>
        <p:spPr>
          <a:xfrm>
            <a:off x="3186250" y="1700688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57B0D-51C9-A749-8EBE-5E43EA58581E}"/>
              </a:ext>
            </a:extLst>
          </p:cNvPr>
          <p:cNvSpPr txBox="1"/>
          <p:nvPr userDrawn="1"/>
        </p:nvSpPr>
        <p:spPr>
          <a:xfrm>
            <a:off x="3194563" y="2706528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57BAB96F-2F85-204B-B203-D0A9157E7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746" y="3663543"/>
            <a:ext cx="804339" cy="8107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4C7958-7000-3C4E-A7F1-AFD335A05DA4}"/>
              </a:ext>
            </a:extLst>
          </p:cNvPr>
          <p:cNvSpPr txBox="1"/>
          <p:nvPr userDrawn="1"/>
        </p:nvSpPr>
        <p:spPr>
          <a:xfrm>
            <a:off x="3186250" y="3704055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9843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7127EAD5-8285-D940-8CC3-E78991F22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-26057" y="-9562"/>
            <a:ext cx="5432223" cy="51435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 rot="10800000">
            <a:off x="2071688" y="-10886"/>
            <a:ext cx="6399490" cy="51435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 rot="10800000">
            <a:off x="2589184" y="-16820"/>
            <a:ext cx="6548803" cy="5169255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2780000">
            <a:off x="4208375" y="-421296"/>
            <a:ext cx="153842" cy="452761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0564" y="2612014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0564" y="3633570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3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white building&#10;&#10;Description automatically generated">
            <a:extLst>
              <a:ext uri="{FF2B5EF4-FFF2-40B4-BE49-F238E27FC236}">
                <a16:creationId xmlns:a16="http://schemas.microsoft.com/office/drawing/2014/main" id="{DF064E63-0BE7-CC46-8B5A-DB42D6CAC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3" t="295" r="2532" b="-295"/>
          <a:stretch/>
        </p:blipFill>
        <p:spPr>
          <a:xfrm>
            <a:off x="1793311" y="0"/>
            <a:ext cx="7350689" cy="51435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>
            <a:off x="439200" y="0"/>
            <a:ext cx="6377353" cy="5154356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>
            <a:off x="-80647" y="-2"/>
            <a:ext cx="6377353" cy="5156081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956373">
            <a:off x="4575729" y="1038850"/>
            <a:ext cx="133535" cy="4514253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358" y="470882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358" y="1492438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7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70261"/>
            <a:ext cx="876909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26999"/>
            <a:ext cx="8769096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5564" y="482611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F7AE-D849-6747-AC2F-07C188C11F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C4FA4-4568-9343-B71F-2B1283623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9" y="4720046"/>
            <a:ext cx="320286" cy="340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0223E0-54EE-634F-BECA-9B4238B46D6E}"/>
              </a:ext>
            </a:extLst>
          </p:cNvPr>
          <p:cNvSpPr txBox="1"/>
          <p:nvPr userDrawn="1"/>
        </p:nvSpPr>
        <p:spPr>
          <a:xfrm>
            <a:off x="357250" y="4806164"/>
            <a:ext cx="26733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spc="100" baseline="0">
                <a:latin typeface="Arial" panose="020B0604020202020204" pitchFamily="34" charset="0"/>
                <a:cs typeface="Arial" panose="020B0604020202020204" pitchFamily="34" charset="0"/>
              </a:rPr>
              <a:t>CAL STATE LA </a:t>
            </a:r>
            <a:r>
              <a:rPr lang="en-US" sz="600" spc="100" baseline="0">
                <a:solidFill>
                  <a:srgbClr val="FCC9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 </a:t>
            </a:r>
            <a:r>
              <a:rPr lang="en-US" sz="600" spc="100" baseline="0">
                <a:latin typeface="Arial" panose="020B0604020202020204" pitchFamily="34" charset="0"/>
                <a:cs typeface="Arial" panose="020B0604020202020204" pitchFamily="34" charset="0"/>
              </a:rPr>
              <a:t>Department of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367737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9" r:id="rId3"/>
    <p:sldLayoutId id="2147483668" r:id="rId4"/>
    <p:sldLayoutId id="2147483651" r:id="rId5"/>
    <p:sldLayoutId id="2147483667" r:id="rId6"/>
    <p:sldLayoutId id="2147483658" r:id="rId7"/>
    <p:sldLayoutId id="2147483660" r:id="rId8"/>
    <p:sldLayoutId id="2147483659" r:id="rId9"/>
    <p:sldLayoutId id="2147483665" r:id="rId10"/>
    <p:sldLayoutId id="2147483664" r:id="rId11"/>
    <p:sldLayoutId id="2147483663" r:id="rId12"/>
    <p:sldLayoutId id="2147483654" r:id="rId13"/>
    <p:sldLayoutId id="2147483662" r:id="rId14"/>
    <p:sldLayoutId id="2147483661" r:id="rId15"/>
    <p:sldLayoutId id="2147483650" r:id="rId16"/>
    <p:sldLayoutId id="2147483652" r:id="rId17"/>
    <p:sldLayoutId id="2147483653" r:id="rId18"/>
    <p:sldLayoutId id="2147483655" r:id="rId19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342900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/>
          <a:ea typeface="+mn-ea"/>
          <a:cs typeface="Arial"/>
        </a:defRPr>
      </a:lvl2pPr>
      <a:lvl3pPr marL="971550" indent="-285750" algn="l" defTabSz="3429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0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sns.calstatela.edu/department/cs/project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trek.nasa.gov" TargetMode="Externa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en.wikipedia.org/wiki/File:Jet_Propulsion_Laboratory_logo.sv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youtube.com/watch?v=QhN4wBfQ9y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13" Type="http://schemas.openxmlformats.org/officeDocument/2006/relationships/image" Target="../media/image37.tiff"/><Relationship Id="rId3" Type="http://schemas.openxmlformats.org/officeDocument/2006/relationships/image" Target="../media/image27.png"/><Relationship Id="rId7" Type="http://schemas.openxmlformats.org/officeDocument/2006/relationships/image" Target="../media/image31.tiff"/><Relationship Id="rId12" Type="http://schemas.openxmlformats.org/officeDocument/2006/relationships/image" Target="../media/image3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tiff"/><Relationship Id="rId11" Type="http://schemas.openxmlformats.org/officeDocument/2006/relationships/image" Target="../media/image35.tiff"/><Relationship Id="rId5" Type="http://schemas.openxmlformats.org/officeDocument/2006/relationships/image" Target="../media/image29.tiff"/><Relationship Id="rId10" Type="http://schemas.openxmlformats.org/officeDocument/2006/relationships/image" Target="../media/image34.tiff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image" Target="../media/image39.tiff"/><Relationship Id="rId7" Type="http://schemas.openxmlformats.org/officeDocument/2006/relationships/image" Target="../media/image4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6195" y="2112579"/>
            <a:ext cx="5654749" cy="758784"/>
          </a:xfrm>
        </p:spPr>
        <p:txBody>
          <a:bodyPr/>
          <a:lstStyle/>
          <a:p>
            <a:pPr algn="ctr"/>
            <a:r>
              <a:rPr lang="en-US"/>
              <a:t>Computer Science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9B718-7A98-43EB-9A36-DE3C7BCF9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</a:t>
            </a:fld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94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08" y="237636"/>
            <a:ext cx="8607592" cy="857250"/>
          </a:xfrm>
        </p:spPr>
        <p:txBody>
          <a:bodyPr>
            <a:normAutofit/>
          </a:bodyPr>
          <a:lstStyle/>
          <a:p>
            <a:r>
              <a:rPr lang="en-US" altLang="zh-TW" sz="2400">
                <a:ea typeface="PMingLiU" pitchFamily="18" charset="-120"/>
              </a:rPr>
              <a:t>Senior Design Capstone Project</a:t>
            </a: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2000">
                <a:ea typeface="PMingLiU" pitchFamily="18" charset="-120"/>
              </a:rPr>
              <a:t>Projects sponsored by</a:t>
            </a:r>
          </a:p>
          <a:p>
            <a:pPr marL="631825" lvl="1">
              <a:defRPr/>
            </a:pPr>
            <a:r>
              <a:rPr lang="en-US" altLang="zh-TW" sz="1800">
                <a:ea typeface="PMingLiU" pitchFamily="18" charset="-120"/>
              </a:rPr>
              <a:t>Businesses: large and small, local and global </a:t>
            </a:r>
          </a:p>
          <a:p>
            <a:pPr marL="631825" lvl="1">
              <a:defRPr/>
            </a:pPr>
            <a:r>
              <a:rPr lang="en-US" altLang="zh-TW" sz="1800">
                <a:ea typeface="PMingLiU" pitchFamily="18" charset="-120"/>
              </a:rPr>
              <a:t>Government: city, county, state, federal (e.g., Govt. printing office, DoD)</a:t>
            </a:r>
          </a:p>
          <a:p>
            <a:pPr marL="631825" lvl="1">
              <a:defRPr/>
            </a:pPr>
            <a:r>
              <a:rPr lang="en-US" altLang="zh-TW" sz="1800">
                <a:ea typeface="PMingLiU" pitchFamily="18" charset="-120"/>
              </a:rPr>
              <a:t>The university: other departments, colleges, etc.</a:t>
            </a:r>
          </a:p>
          <a:p>
            <a:pPr marL="631825" lvl="1">
              <a:defRPr/>
            </a:pPr>
            <a:r>
              <a:rPr lang="en-US" altLang="zh-TW" sz="1800">
                <a:ea typeface="PMingLiU" pitchFamily="18" charset="-120"/>
              </a:rPr>
              <a:t>Public-service organizations: </a:t>
            </a:r>
            <a:r>
              <a:rPr lang="en-US" altLang="zh-TW" sz="1800" i="1">
                <a:ea typeface="PMingLiU" pitchFamily="18" charset="-120"/>
              </a:rPr>
              <a:t>Engagement, Service, and the Public good</a:t>
            </a:r>
            <a:r>
              <a:rPr lang="en-US" altLang="zh-TW" sz="1800">
                <a:ea typeface="PMingLiU" pitchFamily="18" charset="-120"/>
              </a:rPr>
              <a:t> (e.g., hospitals, libraries)</a:t>
            </a:r>
          </a:p>
          <a:p>
            <a:pPr>
              <a:spcAft>
                <a:spcPts val="1200"/>
              </a:spcAft>
              <a:defRPr/>
            </a:pPr>
            <a:r>
              <a:rPr lang="en-US" altLang="zh-TW" sz="2000">
                <a:ea typeface="PMingLiU" pitchFamily="18" charset="-120"/>
              </a:rPr>
              <a:t>Year long group projects:</a:t>
            </a:r>
            <a:r>
              <a:rPr lang="en-US" altLang="zh-TW" sz="1800">
                <a:ea typeface="PMingLiU" pitchFamily="18" charset="-120"/>
              </a:rPr>
              <a:t> typically five students and one or two faculty advisors</a:t>
            </a:r>
          </a:p>
          <a:p>
            <a:pPr>
              <a:lnSpc>
                <a:spcPct val="90000"/>
              </a:lnSpc>
              <a:defRPr/>
            </a:pPr>
            <a:r>
              <a:rPr lang="en-US" altLang="zh-TW" sz="1800">
                <a:ea typeface="PMingLiU" pitchFamily="18" charset="-120"/>
                <a:hlinkClick r:id="rId3"/>
              </a:rPr>
              <a:t>https://csns.calstatela.edu/department/cs/projects</a:t>
            </a:r>
            <a:r>
              <a:rPr lang="en-US" altLang="zh-TW" sz="1800">
                <a:ea typeface="PMingLiU" pitchFamily="18" charset="-120"/>
              </a:rPr>
              <a:t> </a:t>
            </a:r>
          </a:p>
          <a:p>
            <a:endParaRPr lang="en-US" sz="140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D6954B0-5EC1-F04D-AF3E-1E6E6C02D974}"/>
              </a:ext>
            </a:extLst>
          </p:cNvPr>
          <p:cNvSpPr txBox="1">
            <a:spLocks/>
          </p:cNvSpPr>
          <p:nvPr/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220BBC-8879-E844-B35B-0F806738ECB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14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>
                <a:ea typeface="PMingLiU" pitchFamily="18" charset="-120"/>
              </a:rPr>
              <a:t>Senior Design Capstone Project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08" y="1177748"/>
            <a:ext cx="7671421" cy="33944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800"/>
              <a:t>Provide students with a capstone experience in which they apply their theoretical knowledge to real-world applications.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/>
              <a:t>Get to know potential employees over an extended period—like a hassle-free year-long internship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/>
              <a:t>Improve students’ resumes and job prospects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7296565-D5B6-5B47-BEC6-D089FDDA1035}"/>
              </a:ext>
            </a:extLst>
          </p:cNvPr>
          <p:cNvSpPr txBox="1">
            <a:spLocks/>
          </p:cNvSpPr>
          <p:nvPr/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220BBC-8879-E844-B35B-0F806738ECB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84" y="2709260"/>
            <a:ext cx="4498475" cy="18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62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Project: Modernizing PD Legacy Repositories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Office of the Public Defender, LA County</a:t>
            </a:r>
          </a:p>
          <a:p>
            <a:r>
              <a:rPr lang="en-US"/>
              <a:t>Advisor: Chengyu Sun </a:t>
            </a:r>
          </a:p>
          <a:p>
            <a:r>
              <a:rPr lang="en-US"/>
              <a:t>Liaison: Mohammed Al Rawi </a:t>
            </a:r>
          </a:p>
        </p:txBody>
      </p:sp>
    </p:spTree>
    <p:extLst>
      <p:ext uri="{BB962C8B-B14F-4D97-AF65-F5344CB8AC3E}">
        <p14:creationId xmlns:p14="http://schemas.microsoft.com/office/powerpoint/2010/main" val="4258656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Advisor: David Krum </a:t>
            </a:r>
          </a:p>
          <a:p>
            <a:r>
              <a:rPr lang="en-US"/>
              <a:t>Liaison: Emily Law</a:t>
            </a:r>
          </a:p>
          <a:p>
            <a:endParaRPr lang="en-US"/>
          </a:p>
          <a:p>
            <a:endParaRPr lang="en-US"/>
          </a:p>
          <a:p>
            <a:r>
              <a:rPr lang="en-US">
                <a:hlinkClick r:id="rId2"/>
              </a:rPr>
              <a:t>https://trek.nasa.gov</a:t>
            </a:r>
            <a:r>
              <a:rPr lang="en-US"/>
              <a:t> </a:t>
            </a:r>
          </a:p>
          <a:p>
            <a:endParaRPr lang="en-US"/>
          </a:p>
        </p:txBody>
      </p:sp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1ACD8B4C-A254-4746-8E7F-014654414A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6895" y="1132937"/>
            <a:ext cx="2622131" cy="117780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Sample Project: Collaborative Visualization for</a:t>
            </a:r>
            <a:br>
              <a:rPr lang="en-US"/>
            </a:br>
            <a:r>
              <a:rPr lang="en-US"/>
              <a:t>Solar System Treks </a:t>
            </a:r>
          </a:p>
        </p:txBody>
      </p:sp>
    </p:spTree>
    <p:extLst>
      <p:ext uri="{BB962C8B-B14F-4D97-AF65-F5344CB8AC3E}">
        <p14:creationId xmlns:p14="http://schemas.microsoft.com/office/powerpoint/2010/main" val="73013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E9C0C-4150-2048-905B-7AD3FB198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358" y="981660"/>
            <a:ext cx="4427843" cy="1021556"/>
          </a:xfrm>
        </p:spPr>
        <p:txBody>
          <a:bodyPr/>
          <a:lstStyle/>
          <a:p>
            <a:r>
              <a:rPr lang="en-US"/>
              <a:t>Student panel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8D0ED-9D7E-8C4B-8971-01B199012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32E477-7E0B-4AD4-87A9-6CE5EA723A8C}"/>
              </a:ext>
            </a:extLst>
          </p:cNvPr>
          <p:cNvSpPr txBox="1"/>
          <p:nvPr/>
        </p:nvSpPr>
        <p:spPr>
          <a:xfrm>
            <a:off x="601358" y="1526583"/>
            <a:ext cx="3776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Discussions</a:t>
            </a:r>
          </a:p>
        </p:txBody>
      </p:sp>
    </p:spTree>
    <p:extLst>
      <p:ext uri="{BB962C8B-B14F-4D97-AF65-F5344CB8AC3E}">
        <p14:creationId xmlns:p14="http://schemas.microsoft.com/office/powerpoint/2010/main" val="956551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15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00">
                <a:solidFill>
                  <a:schemeClr val="bg1">
                    <a:lumMod val="85000"/>
                  </a:schemeClr>
                </a:solidFill>
              </a:rPr>
              <a:t>Transfer Student Advisement (20 minutes)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1600">
                <a:solidFill>
                  <a:schemeClr val="bg1">
                    <a:lumMod val="85000"/>
                  </a:schemeClr>
                </a:solidFill>
              </a:rPr>
              <a:t>Transfer Roadmap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solidFill>
                  <a:schemeClr val="bg1">
                    <a:lumMod val="85000"/>
                  </a:schemeClr>
                </a:solidFill>
              </a:rPr>
              <a:t>Transfer Articulation Credits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00"/>
              <a:t>Introduction to Undergraduate Study (20 minutes)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1600"/>
              <a:t>Why choose Computer Science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altLang="en-US" sz="1600"/>
              <a:t>Project Showcase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00"/>
              <a:t>Q &amp; A (10 minutes)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4868863"/>
            <a:ext cx="2133600" cy="274637"/>
          </a:xfrm>
        </p:spPr>
        <p:txBody>
          <a:bodyPr/>
          <a:lstStyle/>
          <a:p>
            <a:fld id="{BB220BBC-8879-E844-B35B-0F806738EC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76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000" kern="0" dirty="0">
                <a:solidFill>
                  <a:srgbClr val="000000"/>
                </a:solidFill>
                <a:ea typeface="PMingLiU" pitchFamily="18" charset="-120"/>
              </a:rPr>
              <a:t>Cal State LA: One of “America’s great working-class colleges”</a:t>
            </a:r>
            <a:endParaRPr lang="en-US" sz="2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F57D6D-5818-234C-BE08-5BA75E08C2EE}"/>
              </a:ext>
            </a:extLst>
          </p:cNvPr>
          <p:cNvGrpSpPr/>
          <p:nvPr/>
        </p:nvGrpSpPr>
        <p:grpSpPr>
          <a:xfrm>
            <a:off x="1518249" y="1138639"/>
            <a:ext cx="6107502" cy="3613028"/>
            <a:chOff x="1863306" y="1138639"/>
            <a:chExt cx="6107502" cy="361302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FEE5C2A7-2457-994E-A36C-FE8BFF10BF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4" t="17611" r="5478" b="30028"/>
            <a:stretch/>
          </p:blipFill>
          <p:spPr bwMode="auto">
            <a:xfrm>
              <a:off x="1903577" y="1138639"/>
              <a:ext cx="6026960" cy="276828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1D01CF-7AD7-654A-80BA-B393734F31E9}"/>
                </a:ext>
              </a:extLst>
            </p:cNvPr>
            <p:cNvSpPr/>
            <p:nvPr/>
          </p:nvSpPr>
          <p:spPr>
            <a:xfrm>
              <a:off x="1863306" y="4105336"/>
              <a:ext cx="61075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“The colleges where the American dream is still alive”</a:t>
              </a:r>
            </a:p>
            <a:p>
              <a:pPr algn="ctr"/>
              <a:r>
                <a:rPr lang="en-US" dirty="0">
                  <a:hlinkClick r:id="rId4"/>
                </a:rPr>
                <a:t>https://www.youtube.com/watch?v=QhN4wBfQ9yI</a:t>
              </a:r>
              <a:endParaRPr lang="en-US" dirty="0"/>
            </a:p>
          </p:txBody>
        </p:sp>
      </p:grp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1054AAD-9237-BF4C-8689-CB2306069076}"/>
              </a:ext>
            </a:extLst>
          </p:cNvPr>
          <p:cNvSpPr txBox="1">
            <a:spLocks/>
          </p:cNvSpPr>
          <p:nvPr/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220BBC-8879-E844-B35B-0F806738EC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67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altLang="zh-TW"/>
              <a:t>Best Jobs 2020 (Based on Prospects and Satisfaction)</a:t>
            </a:r>
            <a:endParaRPr lang="en-US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64E59C28-7A45-F340-9B44-9BA2BA454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08" y="1177748"/>
            <a:ext cx="8140628" cy="3394472"/>
          </a:xfrm>
        </p:spPr>
        <p:txBody>
          <a:bodyPr/>
          <a:lstStyle/>
          <a:p>
            <a:pPr lvl="1"/>
            <a:r>
              <a:rPr lang="en-US" dirty="0"/>
              <a:t>#1 Software Developer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63023-39B4-C746-8AE1-FD56AED88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476" y="1393933"/>
            <a:ext cx="1683142" cy="1490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85E3A1-A8E4-EC44-AA46-5F41E9362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199" y="2884608"/>
            <a:ext cx="2653167" cy="1522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28F22A-2A17-8F46-9765-EE2F9EC1E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702" y="1160937"/>
            <a:ext cx="1054100" cy="95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9FF38-EFAB-404E-8F94-9356E8D7F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437" y="1468044"/>
            <a:ext cx="4810730" cy="3311345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5AE1D477-F6B9-7F41-887A-BA7410F56596}"/>
              </a:ext>
            </a:extLst>
          </p:cNvPr>
          <p:cNvSpPr txBox="1">
            <a:spLocks/>
          </p:cNvSpPr>
          <p:nvPr/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220BBC-8879-E844-B35B-0F806738ECB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41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altLang="zh-TW"/>
              <a:t>Best Jobs 2020 (Based on Salary and Satisfaction)</a:t>
            </a:r>
            <a:endParaRPr lang="en-US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64E59C28-7A45-F340-9B44-9BA2BA454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08" y="1177748"/>
            <a:ext cx="8140628" cy="3394472"/>
          </a:xfrm>
        </p:spPr>
        <p:txBody>
          <a:bodyPr/>
          <a:lstStyle/>
          <a:p>
            <a:pPr lvl="1"/>
            <a:r>
              <a:rPr lang="en-US" dirty="0"/>
              <a:t>#1 Software Developer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515A7B-AC16-964A-82C1-9AE0591BB3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093" b="36639"/>
          <a:stretch/>
        </p:blipFill>
        <p:spPr>
          <a:xfrm>
            <a:off x="3722331" y="995124"/>
            <a:ext cx="1699337" cy="497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FA7E41-634E-F34F-81B9-B272994AB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70" y="1484496"/>
            <a:ext cx="6311247" cy="2663880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162EBF7-3801-0B4E-846F-25A41442292F}"/>
              </a:ext>
            </a:extLst>
          </p:cNvPr>
          <p:cNvSpPr txBox="1">
            <a:spLocks/>
          </p:cNvSpPr>
          <p:nvPr/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220BBC-8879-E844-B35B-0F806738ECB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42ECC9-6DE7-D243-938C-2F0538E00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476" y="1393933"/>
            <a:ext cx="1683142" cy="1490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965EEA-4125-6D47-978A-8ADEDC35F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199" y="2884608"/>
            <a:ext cx="2653167" cy="15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05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 kern="0">
                <a:solidFill>
                  <a:srgbClr val="000000"/>
                </a:solidFill>
                <a:ea typeface="PMingLiU" pitchFamily="18" charset="-120"/>
              </a:rPr>
              <a:t>Computers Are Everywhere</a:t>
            </a:r>
            <a:endParaRPr lang="en-US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1054AAD-9237-BF4C-8689-CB2306069076}"/>
              </a:ext>
            </a:extLst>
          </p:cNvPr>
          <p:cNvSpPr txBox="1">
            <a:spLocks/>
          </p:cNvSpPr>
          <p:nvPr/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220BBC-8879-E844-B35B-0F806738ECB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881328-32DC-4543-9CA3-95A4FDAFDC08}"/>
              </a:ext>
            </a:extLst>
          </p:cNvPr>
          <p:cNvSpPr txBox="1"/>
          <p:nvPr/>
        </p:nvSpPr>
        <p:spPr>
          <a:xfrm>
            <a:off x="6368414" y="636739"/>
            <a:ext cx="1848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askerville Old Face" panose="02020602080505020303" pitchFamily="18" charset="0"/>
              </a:rPr>
              <a:t>Smart Appliances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B5B86D3-5D84-6940-B104-4EE850F60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49" y="3534507"/>
            <a:ext cx="1759716" cy="967234"/>
          </a:xfrm>
          <a:prstGeom prst="rect">
            <a:avLst/>
          </a:prstGeom>
        </p:spPr>
      </p:pic>
      <p:pic>
        <p:nvPicPr>
          <p:cNvPr id="27" name="Picture 2" descr="http://media.gadgetsin.com/2014/05/wellograph_smart_watch_with_fitness_tracker_3.jpg">
            <a:extLst>
              <a:ext uri="{FF2B5EF4-FFF2-40B4-BE49-F238E27FC236}">
                <a16:creationId xmlns:a16="http://schemas.microsoft.com/office/drawing/2014/main" id="{03616E82-3D42-DB4A-928D-FF90361A7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44" y="1234848"/>
            <a:ext cx="2646440" cy="145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8DDAE5C-3915-EB46-9FF9-CE80B4C35812}"/>
              </a:ext>
            </a:extLst>
          </p:cNvPr>
          <p:cNvSpPr txBox="1"/>
          <p:nvPr/>
        </p:nvSpPr>
        <p:spPr>
          <a:xfrm>
            <a:off x="1255101" y="893294"/>
            <a:ext cx="1607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Wearable Tech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A4CBB8F-76BD-C248-A6D6-CDCF8A66F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726" y="3569168"/>
            <a:ext cx="1543050" cy="10287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6459F7E-19D0-804F-9E15-68F694E70A33}"/>
              </a:ext>
            </a:extLst>
          </p:cNvPr>
          <p:cNvSpPr txBox="1"/>
          <p:nvPr/>
        </p:nvSpPr>
        <p:spPr>
          <a:xfrm>
            <a:off x="5838199" y="3234426"/>
            <a:ext cx="324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Baskerville Old Face" panose="02020602080505020303" pitchFamily="18" charset="0"/>
              </a:rPr>
              <a:t>Automotive and Transportation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9866860-AFA5-554B-9762-53EF98DFC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843" y="2201611"/>
            <a:ext cx="1243853" cy="5286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C2B8BE6-63E8-4F48-8F0B-0F7842E73B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59" y="3911796"/>
            <a:ext cx="673590" cy="4262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8AABAD-0D1D-CA4E-9BF4-677C17F2B8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42" r="23757"/>
          <a:stretch/>
        </p:blipFill>
        <p:spPr>
          <a:xfrm>
            <a:off x="6824268" y="982514"/>
            <a:ext cx="936373" cy="18041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BB451F2-D212-B340-A0A4-9570ECD34E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7409" y="1052026"/>
            <a:ext cx="777628" cy="1566365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CF67826-6820-224E-981A-5A173B8C728F}"/>
              </a:ext>
            </a:extLst>
          </p:cNvPr>
          <p:cNvCxnSpPr/>
          <p:nvPr/>
        </p:nvCxnSpPr>
        <p:spPr>
          <a:xfrm>
            <a:off x="7718791" y="1813211"/>
            <a:ext cx="258563" cy="77691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FAD3825-991C-4F4D-BC94-7CA617AA9625}"/>
              </a:ext>
            </a:extLst>
          </p:cNvPr>
          <p:cNvCxnSpPr/>
          <p:nvPr/>
        </p:nvCxnSpPr>
        <p:spPr>
          <a:xfrm flipV="1">
            <a:off x="7731018" y="1120065"/>
            <a:ext cx="258678" cy="1431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B8F929A-1634-1042-9D46-797E5692E6D7}"/>
              </a:ext>
            </a:extLst>
          </p:cNvPr>
          <p:cNvSpPr txBox="1"/>
          <p:nvPr/>
        </p:nvSpPr>
        <p:spPr>
          <a:xfrm>
            <a:off x="687647" y="2638074"/>
            <a:ext cx="1026243" cy="1385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Google Glass Enterprise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8FAF966-70B8-F44B-9D9A-C6F9BC5D2B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0591" y="1900528"/>
            <a:ext cx="1328378" cy="7472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7EF1A68-15BD-B849-B5E5-01326621EE5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055"/>
          <a:stretch/>
        </p:blipFill>
        <p:spPr>
          <a:xfrm>
            <a:off x="5565014" y="1047069"/>
            <a:ext cx="959533" cy="85345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93AFEC-A531-E74C-A7BA-F5592531947E}"/>
              </a:ext>
            </a:extLst>
          </p:cNvPr>
          <p:cNvCxnSpPr/>
          <p:nvPr/>
        </p:nvCxnSpPr>
        <p:spPr>
          <a:xfrm>
            <a:off x="5690175" y="1473798"/>
            <a:ext cx="300110" cy="8127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4589FD9-FABF-0044-8F9F-72D4D64D22D6}"/>
              </a:ext>
            </a:extLst>
          </p:cNvPr>
          <p:cNvCxnSpPr/>
          <p:nvPr/>
        </p:nvCxnSpPr>
        <p:spPr>
          <a:xfrm flipH="1">
            <a:off x="6074207" y="1486481"/>
            <a:ext cx="326643" cy="8001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6F35ACC-DAE7-674D-8C79-DA97299B265F}"/>
              </a:ext>
            </a:extLst>
          </p:cNvPr>
          <p:cNvSpPr txBox="1"/>
          <p:nvPr/>
        </p:nvSpPr>
        <p:spPr>
          <a:xfrm>
            <a:off x="780921" y="3194912"/>
            <a:ext cx="120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Baskerville Old Face" panose="02020602080505020303" pitchFamily="18" charset="0"/>
              </a:rPr>
              <a:t>Healthcare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B815D2-E2C9-4747-B9CD-D0C8917837B6}"/>
              </a:ext>
            </a:extLst>
          </p:cNvPr>
          <p:cNvSpPr txBox="1"/>
          <p:nvPr/>
        </p:nvSpPr>
        <p:spPr>
          <a:xfrm>
            <a:off x="3569400" y="2454894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Entertainment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CDDAE-4D32-2640-9DB7-53500EA21D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6388" y="3919960"/>
            <a:ext cx="2001243" cy="1200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6E7F7E-CE29-B44A-9E19-85D1E633F0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1870" y="2775233"/>
            <a:ext cx="2019637" cy="11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14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92CD0-F93E-0A4D-AE2A-70E143DD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Complex Problems to Make a Positive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E5403-4682-394B-ACA5-B8013B679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Computer Scientists build the tools that make the future possible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Discovering new drugs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Optimizing logistics and the supply chain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Organizing the world’s information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Supporting worldwide communication </a:t>
            </a:r>
            <a:br>
              <a:rPr lang="en-US" dirty="0"/>
            </a:br>
            <a:r>
              <a:rPr lang="en-US" dirty="0"/>
              <a:t>and collaboration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Exploring other planets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And more...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5AAFB-665D-A94B-B2E8-70902BB4C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67" r="14435"/>
          <a:stretch/>
        </p:blipFill>
        <p:spPr>
          <a:xfrm>
            <a:off x="4991288" y="1615739"/>
            <a:ext cx="4152712" cy="295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5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 kern="0">
                <a:solidFill>
                  <a:srgbClr val="000000"/>
                </a:solidFill>
                <a:ea typeface="PMingLiU" pitchFamily="18" charset="-120"/>
              </a:rPr>
              <a:t>Job Satisfaction of our Alumni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E46CB0-1F00-6648-8E94-B1FF22A66CEF}"/>
              </a:ext>
            </a:extLst>
          </p:cNvPr>
          <p:cNvSpPr>
            <a:spLocks noGrp="1" noChangeAspect="1"/>
          </p:cNvSpPr>
          <p:nvPr>
            <p:ph idx="1"/>
          </p:nvPr>
        </p:nvSpPr>
        <p:spPr>
          <a:xfrm>
            <a:off x="621102" y="1013605"/>
            <a:ext cx="8229600" cy="356616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922C483-1D66-884B-A26A-F4BCAC023A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95558"/>
              </p:ext>
            </p:extLst>
          </p:nvPr>
        </p:nvGraphicFramePr>
        <p:xfrm>
          <a:off x="1306902" y="1089805"/>
          <a:ext cx="7391400" cy="3438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CA3A1316-9BD5-6B43-A6CE-DEDD5CBD82EA}"/>
              </a:ext>
            </a:extLst>
          </p:cNvPr>
          <p:cNvSpPr txBox="1">
            <a:spLocks/>
          </p:cNvSpPr>
          <p:nvPr/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220BBC-8879-E844-B35B-0F806738ECB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82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altLang="zh-TW" sz="2400" kern="0">
                <a:solidFill>
                  <a:srgbClr val="000000"/>
                </a:solidFill>
                <a:ea typeface="PMingLiU" pitchFamily="18" charset="-120"/>
              </a:rPr>
              <a:t>Alumni Profiles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81E6E-2760-8142-9E35-7E5937F66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16" y="991374"/>
            <a:ext cx="1270000" cy="127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6510BC-9F83-3846-9217-DC467D96F705}"/>
              </a:ext>
            </a:extLst>
          </p:cNvPr>
          <p:cNvSpPr/>
          <p:nvPr/>
        </p:nvSpPr>
        <p:spPr>
          <a:xfrm>
            <a:off x="448573" y="2261374"/>
            <a:ext cx="2044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err="1"/>
              <a:t>Phu</a:t>
            </a:r>
            <a:r>
              <a:rPr lang="en-US" sz="1200"/>
              <a:t> </a:t>
            </a:r>
            <a:r>
              <a:rPr lang="en-US" sz="1200" err="1"/>
              <a:t>Kieu</a:t>
            </a:r>
            <a:r>
              <a:rPr lang="en-US" sz="1200"/>
              <a:t> (Class of 2012) </a:t>
            </a:r>
          </a:p>
          <a:p>
            <a:r>
              <a:rPr lang="en-US" sz="1200"/>
              <a:t>Senior Software Engineer </a:t>
            </a:r>
          </a:p>
          <a:p>
            <a:r>
              <a:rPr lang="en-US" sz="1200"/>
              <a:t>Google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82D85C-C105-1945-B079-1E9E74CE8BBA}"/>
              </a:ext>
            </a:extLst>
          </p:cNvPr>
          <p:cNvSpPr/>
          <p:nvPr/>
        </p:nvSpPr>
        <p:spPr>
          <a:xfrm>
            <a:off x="3249274" y="2267132"/>
            <a:ext cx="275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Vignesh Saravanan (Class of 2018) </a:t>
            </a:r>
          </a:p>
          <a:p>
            <a:r>
              <a:rPr lang="en-US" sz="1200"/>
              <a:t>Software Engineer </a:t>
            </a:r>
          </a:p>
          <a:p>
            <a:r>
              <a:rPr lang="en-US" sz="1200"/>
              <a:t>Comcast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CEF0C5-FC16-0B44-8065-72639B25E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505" y="991374"/>
            <a:ext cx="1270000" cy="127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36014F-05D4-754B-8D54-85A1B60FEE4D}"/>
              </a:ext>
            </a:extLst>
          </p:cNvPr>
          <p:cNvSpPr/>
          <p:nvPr/>
        </p:nvSpPr>
        <p:spPr>
          <a:xfrm>
            <a:off x="6118993" y="2290139"/>
            <a:ext cx="275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Mark Sargent (Class of 2015) </a:t>
            </a:r>
          </a:p>
          <a:p>
            <a:r>
              <a:rPr lang="en-US" sz="1200"/>
              <a:t>Software Engineer </a:t>
            </a:r>
          </a:p>
          <a:p>
            <a:r>
              <a:rPr lang="en-US" sz="1200"/>
              <a:t>Google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B3F0EA-AFE8-0049-8708-FE715C66D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094" y="982750"/>
            <a:ext cx="1270000" cy="127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777016-3B45-6F46-9863-BF683BEBC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16" y="2945096"/>
            <a:ext cx="1270000" cy="127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B6F3276-E034-144C-A8BA-384DD674DEEA}"/>
              </a:ext>
            </a:extLst>
          </p:cNvPr>
          <p:cNvSpPr/>
          <p:nvPr/>
        </p:nvSpPr>
        <p:spPr>
          <a:xfrm>
            <a:off x="448572" y="4167804"/>
            <a:ext cx="2455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Mohammed Al </a:t>
            </a:r>
            <a:r>
              <a:rPr lang="en-US" sz="1200" err="1"/>
              <a:t>Rawi</a:t>
            </a:r>
            <a:r>
              <a:rPr lang="en-US" sz="1200"/>
              <a:t> (Class of 2018) </a:t>
            </a:r>
          </a:p>
          <a:p>
            <a:r>
              <a:rPr lang="en-US" sz="1200"/>
              <a:t>Chief Information Officer</a:t>
            </a:r>
          </a:p>
          <a:p>
            <a:r>
              <a:rPr lang="en-US" sz="1200"/>
              <a:t>LA County Public Defender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B5B229-FDA5-3A40-A331-AFEE5CF64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391" y="2915060"/>
            <a:ext cx="1273490" cy="12734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7F8942A-D46E-2F42-981C-8E7B5471F2AE}"/>
              </a:ext>
            </a:extLst>
          </p:cNvPr>
          <p:cNvSpPr/>
          <p:nvPr/>
        </p:nvSpPr>
        <p:spPr>
          <a:xfrm>
            <a:off x="3275152" y="4173558"/>
            <a:ext cx="2455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err="1"/>
              <a:t>Sweta</a:t>
            </a:r>
            <a:r>
              <a:rPr lang="en-US" sz="1200"/>
              <a:t> Shinde (Class of 2010) </a:t>
            </a:r>
          </a:p>
          <a:p>
            <a:r>
              <a:rPr lang="en-US" sz="1200"/>
              <a:t>Lead Engineer (Mobile App Dev.)</a:t>
            </a:r>
          </a:p>
          <a:p>
            <a:r>
              <a:rPr lang="en-US" sz="1200" err="1"/>
              <a:t>AutoGravity</a:t>
            </a:r>
            <a:endParaRPr lang="en-US" sz="12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6A44477-3EE3-7C47-A6CA-82A7D9487E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463" t="38265" r="36362" b="46331"/>
          <a:stretch/>
        </p:blipFill>
        <p:spPr>
          <a:xfrm>
            <a:off x="6431455" y="2915060"/>
            <a:ext cx="1263115" cy="12734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75B3A41-8269-074F-A859-DED8701BDD9A}"/>
              </a:ext>
            </a:extLst>
          </p:cNvPr>
          <p:cNvSpPr/>
          <p:nvPr/>
        </p:nvSpPr>
        <p:spPr>
          <a:xfrm>
            <a:off x="6141549" y="4188550"/>
            <a:ext cx="2455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Stacey O'Malley (Class of 2008) </a:t>
            </a:r>
          </a:p>
          <a:p>
            <a:r>
              <a:rPr lang="en-US" sz="1200"/>
              <a:t>Lead Engineer </a:t>
            </a:r>
          </a:p>
          <a:p>
            <a:r>
              <a:rPr lang="en-US" sz="1200"/>
              <a:t>Honeywell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6106DFC-60F0-6E42-A8ED-C555FEB3918B}"/>
              </a:ext>
            </a:extLst>
          </p:cNvPr>
          <p:cNvSpPr txBox="1">
            <a:spLocks/>
          </p:cNvSpPr>
          <p:nvPr/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220BBC-8879-E844-B35B-0F806738ECB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49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724</Words>
  <Application>Microsoft Office PowerPoint</Application>
  <PresentationFormat>On-screen Show (16:9)</PresentationFormat>
  <Paragraphs>115</Paragraphs>
  <Slides>15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Computer Science </vt:lpstr>
      <vt:lpstr>Agenda</vt:lpstr>
      <vt:lpstr>Cal State LA: One of “America’s great working-class colleges”</vt:lpstr>
      <vt:lpstr>Best Jobs 2020 (Based on Prospects and Satisfaction)</vt:lpstr>
      <vt:lpstr>Best Jobs 2020 (Based on Salary and Satisfaction)</vt:lpstr>
      <vt:lpstr>Computers Are Everywhere</vt:lpstr>
      <vt:lpstr>Solving Complex Problems to Make a Positive Difference</vt:lpstr>
      <vt:lpstr>Job Satisfaction of our Alumni</vt:lpstr>
      <vt:lpstr>Alumni Profiles</vt:lpstr>
      <vt:lpstr>Senior Design Capstone Project</vt:lpstr>
      <vt:lpstr>Senior Design Capstone Project</vt:lpstr>
      <vt:lpstr>Sample Project: Modernizing PD Legacy Repositories</vt:lpstr>
      <vt:lpstr>Sample Project: Collaborative Visualization for Solar System Treks </vt:lpstr>
      <vt:lpstr>Student panel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Lim, Jung S</dc:creator>
  <cp:lastModifiedBy>Krum, David M</cp:lastModifiedBy>
  <cp:revision>2</cp:revision>
  <dcterms:created xsi:type="dcterms:W3CDTF">2020-04-22T18:12:43Z</dcterms:created>
  <dcterms:modified xsi:type="dcterms:W3CDTF">2022-04-04T22:26:37Z</dcterms:modified>
</cp:coreProperties>
</file>