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162" d="100"/>
          <a:sy n="162" d="100"/>
        </p:scale>
        <p:origin x="100" y="1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8/18/2021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8/18/2021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calstatela.zoom.us/j/323343450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8FA93-9FB4-482A-9F1F-C880C46A2D81}"/>
              </a:ext>
            </a:extLst>
          </p:cNvPr>
          <p:cNvSpPr>
            <a:spLocks noGrp="1"/>
          </p:cNvSpPr>
          <p:nvPr>
            <p:ph type="title"/>
          </p:nvPr>
        </p:nvSpPr>
        <p:spPr/>
        <p:txBody>
          <a:bodyPr>
            <a:normAutofit fontScale="90000"/>
          </a:bodyPr>
          <a:lstStyle/>
          <a:p>
            <a:r>
              <a:rPr lang="en-US" b="0" i="0" dirty="0">
                <a:solidFill>
                  <a:schemeClr val="bg1">
                    <a:lumMod val="95000"/>
                    <a:lumOff val="5000"/>
                  </a:schemeClr>
                </a:solidFill>
                <a:effectLst/>
                <a:latin typeface="Segoe UI" panose="020B0502040204020203" pitchFamily="34" charset="0"/>
              </a:rPr>
              <a:t>To ensure a smooth start of Fall semester after more than one year of remote instruction:</a:t>
            </a:r>
            <a:endParaRPr lang="en-US" dirty="0">
              <a:solidFill>
                <a:schemeClr val="bg1">
                  <a:lumMod val="95000"/>
                  <a:lumOff val="5000"/>
                </a:schemeClr>
              </a:solidFill>
            </a:endParaRPr>
          </a:p>
        </p:txBody>
      </p:sp>
      <p:sp>
        <p:nvSpPr>
          <p:cNvPr id="3" name="Content Placeholder 2">
            <a:extLst>
              <a:ext uri="{FF2B5EF4-FFF2-40B4-BE49-F238E27FC236}">
                <a16:creationId xmlns:a16="http://schemas.microsoft.com/office/drawing/2014/main" id="{0FFBC850-C569-4961-AC42-1BAFDC52D2A0}"/>
              </a:ext>
            </a:extLst>
          </p:cNvPr>
          <p:cNvSpPr>
            <a:spLocks noGrp="1"/>
          </p:cNvSpPr>
          <p:nvPr>
            <p:ph idx="1"/>
          </p:nvPr>
        </p:nvSpPr>
        <p:spPr/>
        <p:txBody>
          <a:bodyPr/>
          <a:lstStyle/>
          <a:p>
            <a:r>
              <a:rPr lang="en-US" dirty="0">
                <a:solidFill>
                  <a:srgbClr val="000000"/>
                </a:solidFill>
                <a:latin typeface="Segoe UI" panose="020B0502040204020203" pitchFamily="34" charset="0"/>
              </a:rPr>
              <a:t>P</a:t>
            </a:r>
            <a:r>
              <a:rPr lang="en-US" b="0" i="0" dirty="0">
                <a:solidFill>
                  <a:srgbClr val="000000"/>
                </a:solidFill>
                <a:effectLst/>
                <a:latin typeface="Segoe UI" panose="020B0502040204020203" pitchFamily="34" charset="0"/>
              </a:rPr>
              <a:t>repared and familiarize yourself with the computer/projector settings before the 1</a:t>
            </a:r>
            <a:r>
              <a:rPr lang="en-US" b="0" i="0" baseline="30000" dirty="0">
                <a:solidFill>
                  <a:srgbClr val="000000"/>
                </a:solidFill>
                <a:effectLst/>
                <a:latin typeface="Segoe UI" panose="020B0502040204020203" pitchFamily="34" charset="0"/>
              </a:rPr>
              <a:t>st</a:t>
            </a:r>
            <a:r>
              <a:rPr lang="en-US" b="0" i="0" dirty="0">
                <a:solidFill>
                  <a:srgbClr val="000000"/>
                </a:solidFill>
                <a:effectLst/>
                <a:latin typeface="Segoe UI" panose="020B0502040204020203" pitchFamily="34" charset="0"/>
              </a:rPr>
              <a:t> day of class</a:t>
            </a:r>
          </a:p>
          <a:p>
            <a:r>
              <a:rPr lang="en-US" b="0" i="0" dirty="0">
                <a:solidFill>
                  <a:srgbClr val="000000"/>
                </a:solidFill>
                <a:effectLst/>
                <a:latin typeface="Segoe UI" panose="020B0502040204020203" pitchFamily="34" charset="0"/>
              </a:rPr>
              <a:t> Turn on and check your office computer for updates and network connections</a:t>
            </a:r>
          </a:p>
          <a:p>
            <a:r>
              <a:rPr lang="en-US" b="0" i="0" dirty="0">
                <a:solidFill>
                  <a:srgbClr val="000000"/>
                </a:solidFill>
                <a:effectLst/>
                <a:latin typeface="Segoe UI" panose="020B0502040204020203" pitchFamily="34" charset="0"/>
              </a:rPr>
              <a:t>try the connection between your laptop (if you are using laptop instead of the faculty station) and the classroom projector in advance so any potential issues can be resolved in time</a:t>
            </a:r>
            <a:endParaRPr lang="en-US" dirty="0"/>
          </a:p>
        </p:txBody>
      </p:sp>
    </p:spTree>
    <p:extLst>
      <p:ext uri="{BB962C8B-B14F-4D97-AF65-F5344CB8AC3E}">
        <p14:creationId xmlns:p14="http://schemas.microsoft.com/office/powerpoint/2010/main" val="2520800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EA500-03B3-417C-9751-F362F380627E}"/>
              </a:ext>
            </a:extLst>
          </p:cNvPr>
          <p:cNvSpPr>
            <a:spLocks noGrp="1"/>
          </p:cNvSpPr>
          <p:nvPr>
            <p:ph type="title"/>
          </p:nvPr>
        </p:nvSpPr>
        <p:spPr>
          <a:xfrm>
            <a:off x="1172809" y="206034"/>
            <a:ext cx="9905998" cy="902628"/>
          </a:xfrm>
        </p:spPr>
        <p:txBody>
          <a:bodyPr>
            <a:normAutofit/>
          </a:bodyPr>
          <a:lstStyle/>
          <a:p>
            <a:r>
              <a:rPr lang="en-US" b="0" i="0" dirty="0">
                <a:solidFill>
                  <a:srgbClr val="000000"/>
                </a:solidFill>
                <a:effectLst/>
                <a:latin typeface="Segoe UI" panose="020B0502040204020203" pitchFamily="34" charset="0"/>
              </a:rPr>
              <a:t> ECST Virtual IT helpdesk via zoom</a:t>
            </a:r>
            <a:endParaRPr lang="en-US" dirty="0"/>
          </a:p>
        </p:txBody>
      </p:sp>
      <p:sp>
        <p:nvSpPr>
          <p:cNvPr id="3" name="Content Placeholder 2">
            <a:extLst>
              <a:ext uri="{FF2B5EF4-FFF2-40B4-BE49-F238E27FC236}">
                <a16:creationId xmlns:a16="http://schemas.microsoft.com/office/drawing/2014/main" id="{C792C819-4183-4AB4-A010-90050C90EBD8}"/>
              </a:ext>
            </a:extLst>
          </p:cNvPr>
          <p:cNvSpPr>
            <a:spLocks noGrp="1"/>
          </p:cNvSpPr>
          <p:nvPr>
            <p:ph idx="1"/>
          </p:nvPr>
        </p:nvSpPr>
        <p:spPr>
          <a:xfrm>
            <a:off x="1141412" y="804515"/>
            <a:ext cx="9905999" cy="5847451"/>
          </a:xfrm>
        </p:spPr>
        <p:txBody>
          <a:bodyPr>
            <a:normAutofit/>
          </a:bodyPr>
          <a:lstStyle/>
          <a:p>
            <a:r>
              <a:rPr lang="en-US" b="0" i="0" dirty="0">
                <a:solidFill>
                  <a:srgbClr val="000000"/>
                </a:solidFill>
                <a:effectLst/>
                <a:latin typeface="Segoe UI" panose="020B0502040204020203" pitchFamily="34" charset="0"/>
              </a:rPr>
              <a:t>We will continue using the virtual IT helpdesk to provide timely support to mixed in-person and remote instruction. </a:t>
            </a:r>
          </a:p>
          <a:p>
            <a:r>
              <a:rPr lang="en-US" b="0" i="0" dirty="0">
                <a:solidFill>
                  <a:srgbClr val="FFFF00"/>
                </a:solidFill>
                <a:effectLst/>
                <a:latin typeface="Segoe UI" panose="020B0502040204020203" pitchFamily="34" charset="0"/>
              </a:rPr>
              <a:t>Mon-Fri 9AM-6PM</a:t>
            </a:r>
          </a:p>
          <a:p>
            <a:r>
              <a:rPr lang="en-US" b="0" i="0" dirty="0">
                <a:solidFill>
                  <a:srgbClr val="000000"/>
                </a:solidFill>
                <a:effectLst/>
                <a:latin typeface="Segoe UI" panose="020B0502040204020203" pitchFamily="34" charset="0"/>
              </a:rPr>
              <a:t>If you need urgent IT support during an in-person class and the computer or network does not work, please call </a:t>
            </a:r>
            <a:r>
              <a:rPr lang="en-US" b="0" i="0" dirty="0">
                <a:solidFill>
                  <a:srgbClr val="FFFF00"/>
                </a:solidFill>
                <a:effectLst/>
                <a:latin typeface="Segoe UI" panose="020B0502040204020203" pitchFamily="34" charset="0"/>
              </a:rPr>
              <a:t>1-669-900-6833 with meeting ID 3233434500</a:t>
            </a:r>
            <a:endParaRPr lang="en-US" dirty="0">
              <a:solidFill>
                <a:srgbClr val="FFFF00"/>
              </a:solidFill>
              <a:latin typeface="Segoe UI" panose="020B0502040204020203" pitchFamily="34" charset="0"/>
            </a:endParaRPr>
          </a:p>
          <a:p>
            <a:r>
              <a:rPr lang="en-US" b="0" i="0" dirty="0">
                <a:solidFill>
                  <a:srgbClr val="000000"/>
                </a:solidFill>
                <a:effectLst/>
                <a:latin typeface="Segoe UI" panose="020B0502040204020203" pitchFamily="34" charset="0"/>
              </a:rPr>
              <a:t>It is a good idea to </a:t>
            </a:r>
            <a:r>
              <a:rPr lang="en-US" b="0" i="1" dirty="0">
                <a:solidFill>
                  <a:srgbClr val="000000"/>
                </a:solidFill>
                <a:effectLst/>
                <a:latin typeface="Segoe UI" panose="020B0502040204020203" pitchFamily="34" charset="0"/>
              </a:rPr>
              <a:t>save the IT Helpdesk phone number </a:t>
            </a:r>
            <a:r>
              <a:rPr lang="en-US" b="0" i="1" dirty="0">
                <a:solidFill>
                  <a:srgbClr val="FFFF00"/>
                </a:solidFill>
                <a:effectLst/>
                <a:latin typeface="Segoe UI" panose="020B0502040204020203" pitchFamily="34" charset="0"/>
              </a:rPr>
              <a:t>(1-669-900-6833) and meeting ID (3233434500) </a:t>
            </a:r>
            <a:r>
              <a:rPr lang="en-US" b="0" i="1" dirty="0">
                <a:solidFill>
                  <a:srgbClr val="000000"/>
                </a:solidFill>
                <a:effectLst/>
                <a:latin typeface="Segoe UI" panose="020B0502040204020203" pitchFamily="34" charset="0"/>
              </a:rPr>
              <a:t>on your phones as a Contact</a:t>
            </a:r>
            <a:r>
              <a:rPr lang="en-US" b="0" i="0" dirty="0">
                <a:solidFill>
                  <a:srgbClr val="000000"/>
                </a:solidFill>
                <a:effectLst/>
                <a:latin typeface="Segoe UI" panose="020B0502040204020203" pitchFamily="34" charset="0"/>
              </a:rPr>
              <a:t> for easy access. </a:t>
            </a:r>
          </a:p>
          <a:p>
            <a:pPr algn="l">
              <a:lnSpc>
                <a:spcPts val="1380"/>
              </a:lnSpc>
            </a:pPr>
            <a:r>
              <a:rPr lang="en-US" b="0" i="0" dirty="0">
                <a:solidFill>
                  <a:srgbClr val="000000"/>
                </a:solidFill>
                <a:effectLst/>
                <a:latin typeface="Segoe UI" panose="020B0502040204020203" pitchFamily="34" charset="0"/>
              </a:rPr>
              <a:t>If you need IT support for remote classes, please continue to use</a:t>
            </a:r>
          </a:p>
          <a:p>
            <a:pPr marL="0" indent="0" algn="l">
              <a:lnSpc>
                <a:spcPts val="1380"/>
              </a:lnSpc>
              <a:buNone/>
            </a:pPr>
            <a:endParaRPr lang="en-US" dirty="0">
              <a:solidFill>
                <a:srgbClr val="000000"/>
              </a:solidFill>
              <a:latin typeface="Segoe UI" panose="020B0502040204020203" pitchFamily="34" charset="0"/>
            </a:endParaRPr>
          </a:p>
          <a:p>
            <a:pPr marL="0" indent="0" algn="l">
              <a:lnSpc>
                <a:spcPts val="1380"/>
              </a:lnSpc>
              <a:buNone/>
            </a:pPr>
            <a:r>
              <a:rPr lang="en-US" b="0" i="0" dirty="0">
                <a:solidFill>
                  <a:srgbClr val="000000"/>
                </a:solidFill>
                <a:effectLst/>
                <a:latin typeface="Segoe UI" panose="020B0502040204020203" pitchFamily="34" charset="0"/>
              </a:rPr>
              <a:t>	Zoom helpdesk: </a:t>
            </a:r>
            <a:r>
              <a:rPr lang="en-US" sz="1800" b="0" i="0" dirty="0">
                <a:solidFill>
                  <a:srgbClr val="000000"/>
                </a:solidFill>
                <a:effectLst/>
                <a:latin typeface="inherit"/>
                <a:hlinkClick r:id="rId2" tooltip="Original URL: https://calstatela.zoom.us/j/3233434500. Click or tap if you trust this link."/>
              </a:rPr>
              <a:t>https://calstatela.zoom.us/j/3233434500</a:t>
            </a:r>
            <a:r>
              <a:rPr lang="en-US" b="0" i="0" dirty="0">
                <a:solidFill>
                  <a:srgbClr val="000000"/>
                </a:solidFill>
                <a:effectLst/>
                <a:latin typeface="Segoe UI" panose="020B0502040204020203" pitchFamily="34" charset="0"/>
              </a:rPr>
              <a:t> </a:t>
            </a:r>
          </a:p>
          <a:p>
            <a:endParaRPr lang="en-US" dirty="0"/>
          </a:p>
        </p:txBody>
      </p:sp>
    </p:spTree>
    <p:extLst>
      <p:ext uri="{BB962C8B-B14F-4D97-AF65-F5344CB8AC3E}">
        <p14:creationId xmlns:p14="http://schemas.microsoft.com/office/powerpoint/2010/main" val="40990033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11</TotalTime>
  <Words>192</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inherit</vt:lpstr>
      <vt:lpstr>Segoe UI</vt:lpstr>
      <vt:lpstr>Tw Cen MT</vt:lpstr>
      <vt:lpstr>Circuit</vt:lpstr>
      <vt:lpstr>To ensure a smooth start of Fall semester after more than one year of remote instruction:</vt:lpstr>
      <vt:lpstr> ECST Virtual IT helpdesk via zoom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ensure a smooth start of Fall semester after more than one year of remote instruction:</dc:title>
  <dc:creator>Chan, Kenneth</dc:creator>
  <cp:lastModifiedBy>Chan, Kenneth</cp:lastModifiedBy>
  <cp:revision>1</cp:revision>
  <dcterms:created xsi:type="dcterms:W3CDTF">2021-08-18T20:54:03Z</dcterms:created>
  <dcterms:modified xsi:type="dcterms:W3CDTF">2021-08-18T21:05:54Z</dcterms:modified>
</cp:coreProperties>
</file>