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556" r:id="rId2"/>
    <p:sldId id="586" r:id="rId3"/>
    <p:sldId id="611" r:id="rId4"/>
    <p:sldId id="612" r:id="rId5"/>
    <p:sldId id="607" r:id="rId6"/>
    <p:sldId id="616" r:id="rId7"/>
    <p:sldId id="615" r:id="rId8"/>
    <p:sldId id="617" r:id="rId9"/>
    <p:sldId id="613" r:id="rId10"/>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h Cherniss" initials="MC" lastIdx="9" clrIdx="0"/>
  <p:cmAuthor id="2" name="Mara Mintz" initials="MM" lastIdx="6" clrIdx="1">
    <p:extLst>
      <p:ext uri="{19B8F6BF-5375-455C-9EA6-DF929625EA0E}">
        <p15:presenceInfo xmlns:p15="http://schemas.microsoft.com/office/powerpoint/2012/main" userId="25ea2eff5ac3ceb0" providerId="Windows Live"/>
      </p:ext>
    </p:extLst>
  </p:cmAuthor>
  <p:cmAuthor id="3" name="Jonathan Rutchik" initials="JR" lastIdx="1" clrIdx="2"/>
  <p:cmAuthor id="4" name="Pamula, Raj"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CC90A"/>
    <a:srgbClr val="4A4F55"/>
    <a:srgbClr val="272324"/>
    <a:srgbClr val="A58628"/>
    <a:srgbClr val="898989"/>
    <a:srgbClr val="3E5C94"/>
    <a:srgbClr val="3F5B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1" autoAdjust="0"/>
    <p:restoredTop sz="84256" autoAdjust="0"/>
  </p:normalViewPr>
  <p:slideViewPr>
    <p:cSldViewPr snapToGrid="0" snapToObjects="1">
      <p:cViewPr>
        <p:scale>
          <a:sx n="114" d="100"/>
          <a:sy n="114" d="100"/>
        </p:scale>
        <p:origin x="258" y="294"/>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47" d="100"/>
          <a:sy n="147" d="100"/>
        </p:scale>
        <p:origin x="13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ECECE4-DAC3-184B-ACA5-FE13628ADDEA}"/>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E505-AACC-A441-A0A2-862C839087B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C07F553-0B52-9542-A9FE-C4F2764AF8D6}" type="datetimeFigureOut">
              <a:rPr lang="en-US" smtClean="0"/>
              <a:t>10/15/2021</a:t>
            </a:fld>
            <a:endParaRPr lang="en-US"/>
          </a:p>
        </p:txBody>
      </p:sp>
      <p:sp>
        <p:nvSpPr>
          <p:cNvPr id="4" name="Footer Placeholder 3">
            <a:extLst>
              <a:ext uri="{FF2B5EF4-FFF2-40B4-BE49-F238E27FC236}">
                <a16:creationId xmlns:a16="http://schemas.microsoft.com/office/drawing/2014/main" id="{AE4C9671-94C8-3642-890C-0ACE75469B9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B7DE89-E275-1E4D-940A-CDC79AFEA879}"/>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A2F86C5-3458-7741-98E4-0944E36345AA}" type="slidenum">
              <a:rPr lang="en-US" smtClean="0"/>
              <a:t>‹#›</a:t>
            </a:fld>
            <a:endParaRPr lang="en-US"/>
          </a:p>
        </p:txBody>
      </p:sp>
    </p:spTree>
    <p:extLst>
      <p:ext uri="{BB962C8B-B14F-4D97-AF65-F5344CB8AC3E}">
        <p14:creationId xmlns:p14="http://schemas.microsoft.com/office/powerpoint/2010/main" val="362181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C307840-2B3D-544B-89F3-FB0965DC6458}" type="datetimeFigureOut">
              <a:rPr lang="en-US" smtClean="0"/>
              <a:t>10/15/2021</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FFFD51F-2C2B-9E40-86B6-19E5372E5CE4}" type="slidenum">
              <a:rPr lang="en-US" smtClean="0"/>
              <a:t>‹#›</a:t>
            </a:fld>
            <a:endParaRPr lang="en-US"/>
          </a:p>
        </p:txBody>
      </p:sp>
    </p:spTree>
    <p:extLst>
      <p:ext uri="{BB962C8B-B14F-4D97-AF65-F5344CB8AC3E}">
        <p14:creationId xmlns:p14="http://schemas.microsoft.com/office/powerpoint/2010/main" val="405362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Navid</a:t>
            </a:r>
            <a:endParaRPr lang="en-US" dirty="0"/>
          </a:p>
          <a:p>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6</a:t>
            </a:fld>
            <a:endParaRPr lang="en-US"/>
          </a:p>
        </p:txBody>
      </p:sp>
    </p:spTree>
    <p:extLst>
      <p:ext uri="{BB962C8B-B14F-4D97-AF65-F5344CB8AC3E}">
        <p14:creationId xmlns:p14="http://schemas.microsoft.com/office/powerpoint/2010/main" val="3540147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195" y="2318983"/>
            <a:ext cx="5654749" cy="552380"/>
          </a:xfrm>
        </p:spPr>
        <p:txBody>
          <a:bodyPr>
            <a:noAutofit/>
          </a:bodyPr>
          <a:lstStyle>
            <a:lvl1pPr>
              <a:defRPr sz="2400"/>
            </a:lvl1pPr>
          </a:lstStyle>
          <a:p>
            <a:r>
              <a:rPr lang="en-US" dirty="0"/>
              <a:t>Click to edit Master title style</a:t>
            </a:r>
          </a:p>
        </p:txBody>
      </p:sp>
      <p:sp>
        <p:nvSpPr>
          <p:cNvPr id="3" name="Subtitle 2"/>
          <p:cNvSpPr>
            <a:spLocks noGrp="1"/>
          </p:cNvSpPr>
          <p:nvPr>
            <p:ph type="subTitle" idx="1"/>
          </p:nvPr>
        </p:nvSpPr>
        <p:spPr>
          <a:xfrm>
            <a:off x="1136195" y="2894946"/>
            <a:ext cx="565474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pic>
        <p:nvPicPr>
          <p:cNvPr id="18" name="Picture 17" descr="A close up of a logo&#10;&#10;Description automatically generated">
            <a:extLst>
              <a:ext uri="{FF2B5EF4-FFF2-40B4-BE49-F238E27FC236}">
                <a16:creationId xmlns:a16="http://schemas.microsoft.com/office/drawing/2014/main" id="{D24B268C-D757-234C-A337-CFEB3D4199CC}"/>
              </a:ext>
            </a:extLst>
          </p:cNvPr>
          <p:cNvPicPr>
            <a:picLocks noChangeAspect="1"/>
          </p:cNvPicPr>
          <p:nvPr userDrawn="1"/>
        </p:nvPicPr>
        <p:blipFill>
          <a:blip r:embed="rId2"/>
          <a:stretch>
            <a:fillRect/>
          </a:stretch>
        </p:blipFill>
        <p:spPr>
          <a:xfrm>
            <a:off x="0" y="0"/>
            <a:ext cx="9144000" cy="1262063"/>
          </a:xfrm>
          <a:prstGeom prst="rect">
            <a:avLst/>
          </a:prstGeom>
        </p:spPr>
      </p:pic>
      <p:pic>
        <p:nvPicPr>
          <p:cNvPr id="6" name="Picture 5">
            <a:extLst>
              <a:ext uri="{FF2B5EF4-FFF2-40B4-BE49-F238E27FC236}">
                <a16:creationId xmlns:a16="http://schemas.microsoft.com/office/drawing/2014/main" id="{83A395EF-4307-9C45-A995-09970D74C4D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6847"/>
          <a:stretch/>
        </p:blipFill>
        <p:spPr>
          <a:xfrm>
            <a:off x="299504" y="184149"/>
            <a:ext cx="1819687" cy="1937259"/>
          </a:xfrm>
          <a:prstGeom prst="rect">
            <a:avLst/>
          </a:prstGeom>
        </p:spPr>
      </p:pic>
      <p:pic>
        <p:nvPicPr>
          <p:cNvPr id="20" name="Picture 19" descr="A close up of a logo&#10;&#10;Description automatically generated">
            <a:extLst>
              <a:ext uri="{FF2B5EF4-FFF2-40B4-BE49-F238E27FC236}">
                <a16:creationId xmlns:a16="http://schemas.microsoft.com/office/drawing/2014/main" id="{998402E4-6B09-6C46-9E46-BA6D15131A3C}"/>
              </a:ext>
            </a:extLst>
          </p:cNvPr>
          <p:cNvPicPr>
            <a:picLocks noChangeAspect="1"/>
          </p:cNvPicPr>
          <p:nvPr userDrawn="1"/>
        </p:nvPicPr>
        <p:blipFill>
          <a:blip r:embed="rId4"/>
          <a:stretch>
            <a:fillRect/>
          </a:stretch>
        </p:blipFill>
        <p:spPr>
          <a:xfrm>
            <a:off x="2096677" y="934104"/>
            <a:ext cx="6928451" cy="538523"/>
          </a:xfrm>
          <a:prstGeom prst="rect">
            <a:avLst/>
          </a:prstGeom>
        </p:spPr>
      </p:pic>
      <p:pic>
        <p:nvPicPr>
          <p:cNvPr id="22" name="Picture 21">
            <a:extLst>
              <a:ext uri="{FF2B5EF4-FFF2-40B4-BE49-F238E27FC236}">
                <a16:creationId xmlns:a16="http://schemas.microsoft.com/office/drawing/2014/main" id="{9E9183DE-11EC-A147-BC99-6165131F50F9}"/>
              </a:ext>
            </a:extLst>
          </p:cNvPr>
          <p:cNvPicPr>
            <a:picLocks noChangeAspect="1"/>
          </p:cNvPicPr>
          <p:nvPr userDrawn="1"/>
        </p:nvPicPr>
        <p:blipFill rotWithShape="1">
          <a:blip r:embed="rId5" cstate="print">
            <a:alphaModFix amt="12000"/>
            <a:extLst>
              <a:ext uri="{28A0092B-C50C-407E-A947-70E740481C1C}">
                <a14:useLocalDpi xmlns:a14="http://schemas.microsoft.com/office/drawing/2010/main"/>
              </a:ext>
            </a:extLst>
          </a:blip>
          <a:srcRect l="4752" t="1941" r="-4752" b="51083"/>
          <a:stretch/>
        </p:blipFill>
        <p:spPr>
          <a:xfrm>
            <a:off x="6864096" y="1829521"/>
            <a:ext cx="1924301" cy="3313979"/>
          </a:xfrm>
          <a:prstGeom prst="rect">
            <a:avLst/>
          </a:prstGeom>
          <a:effectLst/>
        </p:spPr>
      </p:pic>
    </p:spTree>
    <p:extLst>
      <p:ext uri="{BB962C8B-B14F-4D97-AF65-F5344CB8AC3E}">
        <p14:creationId xmlns:p14="http://schemas.microsoft.com/office/powerpoint/2010/main" val="154087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19" name="Picture 18" descr="A group of people posing for the camera&#10;&#10;Description automatically generated">
            <a:extLst>
              <a:ext uri="{FF2B5EF4-FFF2-40B4-BE49-F238E27FC236}">
                <a16:creationId xmlns:a16="http://schemas.microsoft.com/office/drawing/2014/main" id="{64EBAC9A-3243-7948-A0A3-A3D1B553016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9563"/>
            <a:ext cx="5387332" cy="5161997"/>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rot="10800000">
            <a:off x="2071688" y="-10886"/>
            <a:ext cx="6399490" cy="5143501"/>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rot="10800000">
            <a:off x="2589184" y="-16820"/>
            <a:ext cx="6548803" cy="5169255"/>
            <a:chOff x="-34290" y="0"/>
            <a:chExt cx="654880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34290" y="1"/>
              <a:ext cx="3231326"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28040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2780000">
            <a:off x="4208375" y="-421296"/>
            <a:ext cx="153842" cy="4527614"/>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1" h="4522221">
                <a:moveTo>
                  <a:pt x="10903" y="131585"/>
                </a:moveTo>
                <a:lnTo>
                  <a:pt x="76142" y="0"/>
                </a:lnTo>
                <a:cubicBezTo>
                  <a:pt x="77842" y="1472062"/>
                  <a:pt x="79541" y="2944124"/>
                  <a:pt x="81241" y="4416186"/>
                </a:cubicBezTo>
                <a:cubicBezTo>
                  <a:pt x="14484" y="4497775"/>
                  <a:pt x="27080" y="4486876"/>
                  <a:pt x="0" y="4522221"/>
                </a:cubicBezTo>
                <a:cubicBezTo>
                  <a:pt x="3151" y="3094021"/>
                  <a:pt x="7752" y="1559785"/>
                  <a:pt x="10903"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20564" y="2612014"/>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20564" y="3633570"/>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318395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5" name="Picture 4" descr="A group of people walking down a street&#10;&#10;Description automatically generated">
            <a:extLst>
              <a:ext uri="{FF2B5EF4-FFF2-40B4-BE49-F238E27FC236}">
                <a16:creationId xmlns:a16="http://schemas.microsoft.com/office/drawing/2014/main" id="{4C3BCBD3-1B37-C444-A54B-35A2627DAFC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62" b="-176"/>
          <a:stretch/>
        </p:blipFill>
        <p:spPr>
          <a:xfrm>
            <a:off x="3369971" y="-17293"/>
            <a:ext cx="5774029" cy="5160793"/>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a:off x="439200" y="0"/>
            <a:ext cx="6377353" cy="5154356"/>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a:off x="-80647" y="-2"/>
            <a:ext cx="6377353" cy="5156081"/>
            <a:chOff x="0" y="0"/>
            <a:chExt cx="637735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0" y="0"/>
              <a:ext cx="305987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14324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956373">
            <a:off x="4575729" y="1038850"/>
            <a:ext cx="133535" cy="4514253"/>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4" h="4514253">
                <a:moveTo>
                  <a:pt x="4066" y="131585"/>
                </a:moveTo>
                <a:lnTo>
                  <a:pt x="69305" y="0"/>
                </a:lnTo>
                <a:cubicBezTo>
                  <a:pt x="71005" y="1472062"/>
                  <a:pt x="72704" y="2944124"/>
                  <a:pt x="74404" y="4416186"/>
                </a:cubicBezTo>
                <a:lnTo>
                  <a:pt x="0" y="4514253"/>
                </a:lnTo>
                <a:cubicBezTo>
                  <a:pt x="3151" y="3086053"/>
                  <a:pt x="915" y="1559785"/>
                  <a:pt x="4066"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358" y="470882"/>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601358" y="1492438"/>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7404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8" name="Picture 7" descr="A group of people walking down a street next to a building&#10;&#10;Description automatically generated">
            <a:extLst>
              <a:ext uri="{FF2B5EF4-FFF2-40B4-BE49-F238E27FC236}">
                <a16:creationId xmlns:a16="http://schemas.microsoft.com/office/drawing/2014/main" id="{4EF181C8-10ED-D64D-8EDB-E3681453399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07449" y="0"/>
            <a:ext cx="4536551" cy="5125355"/>
          </a:xfrm>
          <a:prstGeom prst="rect">
            <a:avLst/>
          </a:prstGeom>
        </p:spPr>
      </p:pic>
      <p:sp>
        <p:nvSpPr>
          <p:cNvPr id="2" name="Title 1"/>
          <p:cNvSpPr>
            <a:spLocks noGrp="1"/>
          </p:cNvSpPr>
          <p:nvPr>
            <p:ph type="title"/>
          </p:nvPr>
        </p:nvSpPr>
        <p:spPr>
          <a:xfrm>
            <a:off x="512001" y="644503"/>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512001" y="1666059"/>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
        <p:nvSpPr>
          <p:cNvPr id="10" name="Freeform 9">
            <a:extLst>
              <a:ext uri="{FF2B5EF4-FFF2-40B4-BE49-F238E27FC236}">
                <a16:creationId xmlns:a16="http://schemas.microsoft.com/office/drawing/2014/main" id="{5D333F7C-268E-1F49-A2B8-CE0E6D7CB8C3}"/>
              </a:ext>
            </a:extLst>
          </p:cNvPr>
          <p:cNvSpPr/>
          <p:nvPr userDrawn="1"/>
        </p:nvSpPr>
        <p:spPr>
          <a:xfrm flipH="1">
            <a:off x="4607449" y="729324"/>
            <a:ext cx="147431"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87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D2C5591F-849C-3B41-A257-FEA33CB57F03}"/>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E5C5502B-A01D-CB4E-9D8E-B5505FD4FE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2" name="Group 1">
            <a:extLst>
              <a:ext uri="{FF2B5EF4-FFF2-40B4-BE49-F238E27FC236}">
                <a16:creationId xmlns:a16="http://schemas.microsoft.com/office/drawing/2014/main" id="{4116547D-614F-E549-97A4-850E8651FC57}"/>
              </a:ext>
            </a:extLst>
          </p:cNvPr>
          <p:cNvGrpSpPr/>
          <p:nvPr userDrawn="1"/>
        </p:nvGrpSpPr>
        <p:grpSpPr>
          <a:xfrm>
            <a:off x="182346" y="104249"/>
            <a:ext cx="570006" cy="4473696"/>
            <a:chOff x="182346" y="104249"/>
            <a:chExt cx="570006" cy="4473696"/>
          </a:xfrm>
        </p:grpSpPr>
        <p:pic>
          <p:nvPicPr>
            <p:cNvPr id="13" name="Picture 12" descr="A close up of a logo&#10;&#10;Description automatically generated">
              <a:extLst>
                <a:ext uri="{FF2B5EF4-FFF2-40B4-BE49-F238E27FC236}">
                  <a16:creationId xmlns:a16="http://schemas.microsoft.com/office/drawing/2014/main" id="{EB6B52A0-3685-A54B-B54D-60133004576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4" name="Rectangle 13">
              <a:extLst>
                <a:ext uri="{FF2B5EF4-FFF2-40B4-BE49-F238E27FC236}">
                  <a16:creationId xmlns:a16="http://schemas.microsoft.com/office/drawing/2014/main" id="{E7433753-A008-7742-B793-CE86E61CD2B1}"/>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0515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amp;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D2C5591F-849C-3B41-A257-FEA33CB57F03}"/>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E5C5502B-A01D-CB4E-9D8E-B5505FD4FE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sp>
        <p:nvSpPr>
          <p:cNvPr id="7" name="Text Placeholder 2">
            <a:extLst>
              <a:ext uri="{FF2B5EF4-FFF2-40B4-BE49-F238E27FC236}">
                <a16:creationId xmlns:a16="http://schemas.microsoft.com/office/drawing/2014/main" id="{A6A4B992-B89F-1746-AFCC-EC7631249786}"/>
              </a:ext>
            </a:extLst>
          </p:cNvPr>
          <p:cNvSpPr>
            <a:spLocks noGrp="1"/>
          </p:cNvSpPr>
          <p:nvPr>
            <p:ph type="body" idx="1"/>
          </p:nvPr>
        </p:nvSpPr>
        <p:spPr>
          <a:xfrm>
            <a:off x="536408" y="1146189"/>
            <a:ext cx="8140628"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grpSp>
        <p:nvGrpSpPr>
          <p:cNvPr id="8" name="Group 7">
            <a:extLst>
              <a:ext uri="{FF2B5EF4-FFF2-40B4-BE49-F238E27FC236}">
                <a16:creationId xmlns:a16="http://schemas.microsoft.com/office/drawing/2014/main" id="{CAF38B7F-7A6E-D741-A5F1-754C88A627FC}"/>
              </a:ext>
            </a:extLst>
          </p:cNvPr>
          <p:cNvGrpSpPr/>
          <p:nvPr userDrawn="1"/>
        </p:nvGrpSpPr>
        <p:grpSpPr>
          <a:xfrm>
            <a:off x="182346" y="104249"/>
            <a:ext cx="570006" cy="4473696"/>
            <a:chOff x="182346" y="104249"/>
            <a:chExt cx="570006" cy="4473696"/>
          </a:xfrm>
        </p:grpSpPr>
        <p:pic>
          <p:nvPicPr>
            <p:cNvPr id="9" name="Picture 8" descr="A close up of a logo&#10;&#10;Description automatically generated">
              <a:extLst>
                <a:ext uri="{FF2B5EF4-FFF2-40B4-BE49-F238E27FC236}">
                  <a16:creationId xmlns:a16="http://schemas.microsoft.com/office/drawing/2014/main" id="{CA90C820-AC80-524A-B30C-0F492D7CA18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1" name="Rectangle 10">
              <a:extLst>
                <a:ext uri="{FF2B5EF4-FFF2-40B4-BE49-F238E27FC236}">
                  <a16:creationId xmlns:a16="http://schemas.microsoft.com/office/drawing/2014/main" id="{6AAD71DB-6346-2144-85C6-F4CEF58B34C5}"/>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17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6408" y="237636"/>
            <a:ext cx="8140628" cy="857250"/>
          </a:xfrm>
        </p:spPr>
        <p:txBody>
          <a:bodyPr/>
          <a:lstStyle/>
          <a:p>
            <a:r>
              <a:rPr lang="en-US" dirty="0"/>
              <a:t>CLICK TO EDIT MASTER TITLE STYLE</a:t>
            </a:r>
          </a:p>
        </p:txBody>
      </p:sp>
      <p:sp>
        <p:nvSpPr>
          <p:cNvPr id="3" name="Content Placeholder 2"/>
          <p:cNvSpPr>
            <a:spLocks noGrp="1"/>
          </p:cNvSpPr>
          <p:nvPr>
            <p:ph idx="1"/>
          </p:nvPr>
        </p:nvSpPr>
        <p:spPr>
          <a:xfrm>
            <a:off x="536408" y="1177748"/>
            <a:ext cx="8140628" cy="33944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logo&#10;&#10;Description automatically generated">
            <a:extLst>
              <a:ext uri="{FF2B5EF4-FFF2-40B4-BE49-F238E27FC236}">
                <a16:creationId xmlns:a16="http://schemas.microsoft.com/office/drawing/2014/main" id="{8521E6B9-4F77-584D-BA4E-D0E7EA0B289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8" name="Group 7">
            <a:extLst>
              <a:ext uri="{FF2B5EF4-FFF2-40B4-BE49-F238E27FC236}">
                <a16:creationId xmlns:a16="http://schemas.microsoft.com/office/drawing/2014/main" id="{9C712D0E-A2E0-5842-B6AA-14AF1C23D9BC}"/>
              </a:ext>
            </a:extLst>
          </p:cNvPr>
          <p:cNvGrpSpPr/>
          <p:nvPr userDrawn="1"/>
        </p:nvGrpSpPr>
        <p:grpSpPr>
          <a:xfrm>
            <a:off x="182346" y="104249"/>
            <a:ext cx="570006" cy="4473696"/>
            <a:chOff x="182346" y="104249"/>
            <a:chExt cx="570006" cy="4473696"/>
          </a:xfrm>
        </p:grpSpPr>
        <p:pic>
          <p:nvPicPr>
            <p:cNvPr id="9" name="Picture 8" descr="A close up of a logo&#10;&#10;Description automatically generated">
              <a:extLst>
                <a:ext uri="{FF2B5EF4-FFF2-40B4-BE49-F238E27FC236}">
                  <a16:creationId xmlns:a16="http://schemas.microsoft.com/office/drawing/2014/main" id="{53215066-D693-314A-9B0D-E690BD56D50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0" name="Rectangle 9">
              <a:extLst>
                <a:ext uri="{FF2B5EF4-FFF2-40B4-BE49-F238E27FC236}">
                  <a16:creationId xmlns:a16="http://schemas.microsoft.com/office/drawing/2014/main" id="{7D841E4F-2415-0A4F-8ECD-001D43698B78}"/>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1697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842687B-E34E-4B47-BB16-2DB39BC0662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2718" y="0"/>
            <a:ext cx="876601" cy="796293"/>
          </a:xfrm>
          <a:prstGeom prst="rect">
            <a:avLst/>
          </a:prstGeom>
        </p:spPr>
      </p:pic>
      <p:grpSp>
        <p:nvGrpSpPr>
          <p:cNvPr id="11" name="Group 10">
            <a:extLst>
              <a:ext uri="{FF2B5EF4-FFF2-40B4-BE49-F238E27FC236}">
                <a16:creationId xmlns:a16="http://schemas.microsoft.com/office/drawing/2014/main" id="{C07CFB3C-9636-0A4F-8178-A1ABF0298AF8}"/>
              </a:ext>
            </a:extLst>
          </p:cNvPr>
          <p:cNvGrpSpPr/>
          <p:nvPr userDrawn="1"/>
        </p:nvGrpSpPr>
        <p:grpSpPr>
          <a:xfrm>
            <a:off x="198023" y="147081"/>
            <a:ext cx="8503920" cy="543191"/>
            <a:chOff x="198023" y="147081"/>
            <a:chExt cx="8700480" cy="543191"/>
          </a:xfrm>
        </p:grpSpPr>
        <p:pic>
          <p:nvPicPr>
            <p:cNvPr id="5" name="Picture 4" descr="A close up of a logo&#10;&#10;Description automatically generated">
              <a:extLst>
                <a:ext uri="{FF2B5EF4-FFF2-40B4-BE49-F238E27FC236}">
                  <a16:creationId xmlns:a16="http://schemas.microsoft.com/office/drawing/2014/main" id="{29D15242-825A-344E-9167-CF27804226C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023" y="151749"/>
              <a:ext cx="492246" cy="538523"/>
            </a:xfrm>
            <a:prstGeom prst="rect">
              <a:avLst/>
            </a:prstGeom>
          </p:spPr>
        </p:pic>
        <p:sp>
          <p:nvSpPr>
            <p:cNvPr id="7" name="Rectangle 6">
              <a:extLst>
                <a:ext uri="{FF2B5EF4-FFF2-40B4-BE49-F238E27FC236}">
                  <a16:creationId xmlns:a16="http://schemas.microsoft.com/office/drawing/2014/main" id="{7E1567C5-D584-7341-917B-F0C864D6E96C}"/>
                </a:ext>
              </a:extLst>
            </p:cNvPr>
            <p:cNvSpPr/>
            <p:nvPr userDrawn="1"/>
          </p:nvSpPr>
          <p:spPr>
            <a:xfrm>
              <a:off x="690269" y="147081"/>
              <a:ext cx="8208234" cy="64008"/>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itle 1">
            <a:extLst>
              <a:ext uri="{FF2B5EF4-FFF2-40B4-BE49-F238E27FC236}">
                <a16:creationId xmlns:a16="http://schemas.microsoft.com/office/drawing/2014/main" id="{57BD343E-BB60-1846-957C-EF5784C57135}"/>
              </a:ext>
            </a:extLst>
          </p:cNvPr>
          <p:cNvSpPr>
            <a:spLocks noGrp="1"/>
          </p:cNvSpPr>
          <p:nvPr>
            <p:ph type="title" hasCustomPrompt="1"/>
          </p:nvPr>
        </p:nvSpPr>
        <p:spPr>
          <a:xfrm>
            <a:off x="536408" y="229323"/>
            <a:ext cx="8140628" cy="857250"/>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E6F385B3-52AD-1F49-A990-25AE7ABF37B7}"/>
              </a:ext>
            </a:extLst>
          </p:cNvPr>
          <p:cNvSpPr>
            <a:spLocks noGrp="1"/>
          </p:cNvSpPr>
          <p:nvPr>
            <p:ph idx="1"/>
          </p:nvPr>
        </p:nvSpPr>
        <p:spPr>
          <a:xfrm>
            <a:off x="536408" y="1169435"/>
            <a:ext cx="8140628" cy="33944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2353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6408" y="1200151"/>
            <a:ext cx="395939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7408" y="1200151"/>
            <a:ext cx="395939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220BBC-8879-E844-B35B-0F806738ECBE}" type="slidenum">
              <a:rPr lang="en-US" smtClean="0"/>
              <a:t>‹#›</a:t>
            </a:fld>
            <a:endParaRPr lang="en-US"/>
          </a:p>
        </p:txBody>
      </p:sp>
      <p:sp>
        <p:nvSpPr>
          <p:cNvPr id="6" name="Title 1">
            <a:extLst>
              <a:ext uri="{FF2B5EF4-FFF2-40B4-BE49-F238E27FC236}">
                <a16:creationId xmlns:a16="http://schemas.microsoft.com/office/drawing/2014/main" id="{4F3610E8-A726-8449-8F78-DA2F7ACC9820}"/>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9" name="Picture 8" descr="A close up of a logo&#10;&#10;Description automatically generated">
            <a:extLst>
              <a:ext uri="{FF2B5EF4-FFF2-40B4-BE49-F238E27FC236}">
                <a16:creationId xmlns:a16="http://schemas.microsoft.com/office/drawing/2014/main" id="{4418BBB7-7D3A-EF42-ADCA-F5DFC970C2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12" name="Group 11">
            <a:extLst>
              <a:ext uri="{FF2B5EF4-FFF2-40B4-BE49-F238E27FC236}">
                <a16:creationId xmlns:a16="http://schemas.microsoft.com/office/drawing/2014/main" id="{C6BB865F-C183-4546-9810-D99750BE1204}"/>
              </a:ext>
            </a:extLst>
          </p:cNvPr>
          <p:cNvGrpSpPr/>
          <p:nvPr userDrawn="1"/>
        </p:nvGrpSpPr>
        <p:grpSpPr>
          <a:xfrm>
            <a:off x="182346" y="104249"/>
            <a:ext cx="570006" cy="4473696"/>
            <a:chOff x="182346" y="104249"/>
            <a:chExt cx="570006" cy="4473696"/>
          </a:xfrm>
        </p:grpSpPr>
        <p:pic>
          <p:nvPicPr>
            <p:cNvPr id="13" name="Picture 12" descr="A close up of a logo&#10;&#10;Description automatically generated">
              <a:extLst>
                <a:ext uri="{FF2B5EF4-FFF2-40B4-BE49-F238E27FC236}">
                  <a16:creationId xmlns:a16="http://schemas.microsoft.com/office/drawing/2014/main" id="{C1326A71-8846-1644-B377-66996DE3D09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4" name="Rectangle 13">
              <a:extLst>
                <a:ext uri="{FF2B5EF4-FFF2-40B4-BE49-F238E27FC236}">
                  <a16:creationId xmlns:a16="http://schemas.microsoft.com/office/drawing/2014/main" id="{C45CE7F6-2C34-3740-9B4C-56FD5B3EA2FC}"/>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7088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408" y="1151335"/>
            <a:ext cx="3960980" cy="479822"/>
          </a:xfrm>
        </p:spPr>
        <p:txBody>
          <a:bodyPr anchor="b"/>
          <a:lstStyle>
            <a:lvl1pPr marL="0" indent="0">
              <a:buNone/>
              <a:defRPr sz="1800" b="1">
                <a:solidFill>
                  <a:srgbClr val="FCC90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36408" y="1631156"/>
            <a:ext cx="396098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4265" y="1151335"/>
            <a:ext cx="3962536" cy="479822"/>
          </a:xfrm>
        </p:spPr>
        <p:txBody>
          <a:bodyPr anchor="b"/>
          <a:lstStyle>
            <a:lvl1pPr marL="0" indent="0">
              <a:buNone/>
              <a:defRPr sz="1800" b="1">
                <a:solidFill>
                  <a:srgbClr val="FCC90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24265" y="1631156"/>
            <a:ext cx="3962536"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84E2CA30-05C0-3D47-841D-BC4D8B15AD74}"/>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1" name="Picture 10" descr="A close up of a logo&#10;&#10;Description automatically generated">
            <a:extLst>
              <a:ext uri="{FF2B5EF4-FFF2-40B4-BE49-F238E27FC236}">
                <a16:creationId xmlns:a16="http://schemas.microsoft.com/office/drawing/2014/main" id="{E0435E06-3DC2-2841-B93E-196B9DC38BF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14" name="Group 13">
            <a:extLst>
              <a:ext uri="{FF2B5EF4-FFF2-40B4-BE49-F238E27FC236}">
                <a16:creationId xmlns:a16="http://schemas.microsoft.com/office/drawing/2014/main" id="{1ECD72CA-61EB-4A4C-8093-436A3464D051}"/>
              </a:ext>
            </a:extLst>
          </p:cNvPr>
          <p:cNvGrpSpPr/>
          <p:nvPr userDrawn="1"/>
        </p:nvGrpSpPr>
        <p:grpSpPr>
          <a:xfrm>
            <a:off x="182346" y="104249"/>
            <a:ext cx="570006" cy="4473696"/>
            <a:chOff x="182346" y="104249"/>
            <a:chExt cx="570006" cy="4473696"/>
          </a:xfrm>
        </p:grpSpPr>
        <p:pic>
          <p:nvPicPr>
            <p:cNvPr id="15" name="Picture 14" descr="A close up of a logo&#10;&#10;Description automatically generated">
              <a:extLst>
                <a:ext uri="{FF2B5EF4-FFF2-40B4-BE49-F238E27FC236}">
                  <a16:creationId xmlns:a16="http://schemas.microsoft.com/office/drawing/2014/main" id="{F88AF9A5-C125-F347-97C5-E074CF5BD09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6" name="Rectangle 15">
              <a:extLst>
                <a:ext uri="{FF2B5EF4-FFF2-40B4-BE49-F238E27FC236}">
                  <a16:creationId xmlns:a16="http://schemas.microsoft.com/office/drawing/2014/main" id="{9C3EEEA6-D6CD-7F4A-89B6-5F1C74A362F6}"/>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9695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330450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large white building&#10;&#10;Description automatically generated">
            <a:extLst>
              <a:ext uri="{FF2B5EF4-FFF2-40B4-BE49-F238E27FC236}">
                <a16:creationId xmlns:a16="http://schemas.microsoft.com/office/drawing/2014/main" id="{1CD372BA-776F-414E-A75F-E041CFEFFF2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75000"/>
                    </a14:imgEffect>
                  </a14:imgLayer>
                </a14:imgProps>
              </a:ext>
              <a:ext uri="{28A0092B-C50C-407E-A947-70E740481C1C}">
                <a14:useLocalDpi xmlns:a14="http://schemas.microsoft.com/office/drawing/2010/main"/>
              </a:ext>
            </a:extLst>
          </a:blip>
          <a:srcRect/>
          <a:stretch/>
        </p:blipFill>
        <p:spPr>
          <a:xfrm>
            <a:off x="4976603" y="556528"/>
            <a:ext cx="4167397" cy="4586971"/>
          </a:xfrm>
          <a:prstGeom prst="rect">
            <a:avLst/>
          </a:prstGeom>
          <a:effectLst>
            <a:outerShdw dir="5400000" algn="ctr" rotWithShape="0">
              <a:srgbClr val="000000">
                <a:alpha val="43137"/>
              </a:srgbClr>
            </a:outerShdw>
            <a:softEdge rad="12700"/>
          </a:effectLst>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19854"/>
          <a:stretch/>
        </p:blipFill>
        <p:spPr>
          <a:xfrm>
            <a:off x="4840586" y="2791962"/>
            <a:ext cx="818534" cy="2200843"/>
          </a:xfrm>
          <a:prstGeom prst="rect">
            <a:avLst/>
          </a:prstGeom>
        </p:spPr>
      </p:pic>
      <p:pic>
        <p:nvPicPr>
          <p:cNvPr id="21" name="Picture 20" descr="A picture containing baseball&#10;&#10;Description automatically generated">
            <a:extLst>
              <a:ext uri="{FF2B5EF4-FFF2-40B4-BE49-F238E27FC236}">
                <a16:creationId xmlns:a16="http://schemas.microsoft.com/office/drawing/2014/main" id="{1BF39851-6DA6-7841-BDB1-EA22069EECE7}"/>
              </a:ext>
            </a:extLst>
          </p:cNvPr>
          <p:cNvPicPr>
            <a:picLocks noChangeAspect="1"/>
          </p:cNvPicPr>
          <p:nvPr userDrawn="1"/>
        </p:nvPicPr>
        <p:blipFill>
          <a:blip r:embed="rId6"/>
          <a:stretch>
            <a:fillRect/>
          </a:stretch>
        </p:blipFill>
        <p:spPr>
          <a:xfrm>
            <a:off x="6606209" y="1407073"/>
            <a:ext cx="1332108" cy="877805"/>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04816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CC00E29-2A61-4600-9C43-DA1329B274E9}" type="slidenum">
              <a:rPr lang="en-US" altLang="en-US"/>
              <a:pPr/>
              <a:t>‹#›</a:t>
            </a:fld>
            <a:endParaRPr lang="en-US" altLang="en-US"/>
          </a:p>
        </p:txBody>
      </p:sp>
    </p:spTree>
    <p:extLst>
      <p:ext uri="{BB962C8B-B14F-4D97-AF65-F5344CB8AC3E}">
        <p14:creationId xmlns:p14="http://schemas.microsoft.com/office/powerpoint/2010/main" val="313722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5332353" y="9004"/>
            <a:ext cx="3788497"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 large white building&#10;&#10;Description automatically generated">
            <a:extLst>
              <a:ext uri="{FF2B5EF4-FFF2-40B4-BE49-F238E27FC236}">
                <a16:creationId xmlns:a16="http://schemas.microsoft.com/office/drawing/2014/main" id="{1CD372BA-776F-414E-A75F-E041CFEFFF2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75000"/>
                    </a14:imgEffect>
                  </a14:imgLayer>
                </a14:imgProps>
              </a:ext>
              <a:ext uri="{28A0092B-C50C-407E-A947-70E740481C1C}">
                <a14:useLocalDpi xmlns:a14="http://schemas.microsoft.com/office/drawing/2010/main"/>
              </a:ext>
            </a:extLst>
          </a:blip>
          <a:srcRect r="16119"/>
          <a:stretch/>
        </p:blipFill>
        <p:spPr>
          <a:xfrm>
            <a:off x="5625197" y="556528"/>
            <a:ext cx="3495654" cy="4586971"/>
          </a:xfrm>
          <a:prstGeom prst="rect">
            <a:avLst/>
          </a:prstGeom>
          <a:effectLst>
            <a:outerShdw dir="5400000" algn="ctr" rotWithShape="0">
              <a:srgbClr val="000000">
                <a:alpha val="43137"/>
              </a:srgbClr>
            </a:outerShdw>
            <a:softEdge rad="12700"/>
          </a:effectLst>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19854"/>
          <a:stretch/>
        </p:blipFill>
        <p:spPr>
          <a:xfrm>
            <a:off x="5489179" y="2791962"/>
            <a:ext cx="818534" cy="2200843"/>
          </a:xfrm>
          <a:prstGeom prst="rect">
            <a:avLst/>
          </a:prstGeom>
        </p:spPr>
      </p:pic>
      <p:pic>
        <p:nvPicPr>
          <p:cNvPr id="21" name="Picture 20" descr="A picture containing baseball&#10;&#10;Description automatically generated">
            <a:extLst>
              <a:ext uri="{FF2B5EF4-FFF2-40B4-BE49-F238E27FC236}">
                <a16:creationId xmlns:a16="http://schemas.microsoft.com/office/drawing/2014/main" id="{1BF39851-6DA6-7841-BDB1-EA22069EECE7}"/>
              </a:ext>
            </a:extLst>
          </p:cNvPr>
          <p:cNvPicPr>
            <a:picLocks noChangeAspect="1"/>
          </p:cNvPicPr>
          <p:nvPr userDrawn="1"/>
        </p:nvPicPr>
        <p:blipFill>
          <a:blip r:embed="rId6"/>
          <a:stretch>
            <a:fillRect/>
          </a:stretch>
        </p:blipFill>
        <p:spPr>
          <a:xfrm>
            <a:off x="7254802" y="1407073"/>
            <a:ext cx="1332108" cy="877805"/>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4536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pic>
        <p:nvPicPr>
          <p:cNvPr id="10" name="Picture 9" descr="A tree lined street&#10;&#10;Description automatically generated">
            <a:extLst>
              <a:ext uri="{FF2B5EF4-FFF2-40B4-BE49-F238E27FC236}">
                <a16:creationId xmlns:a16="http://schemas.microsoft.com/office/drawing/2014/main" id="{43FCBB59-884B-D241-A30C-1EB82F8BEC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83760" y="702216"/>
            <a:ext cx="3865880" cy="4450287"/>
          </a:xfrm>
          <a:prstGeom prst="rect">
            <a:avLst/>
          </a:prstGeom>
        </p:spPr>
      </p:pic>
      <p:sp>
        <p:nvSpPr>
          <p:cNvPr id="11" name="Freeform 10">
            <a:extLst>
              <a:ext uri="{FF2B5EF4-FFF2-40B4-BE49-F238E27FC236}">
                <a16:creationId xmlns:a16="http://schemas.microsoft.com/office/drawing/2014/main" id="{2330FA8F-24E2-1046-8F3F-5CEA52CA6025}"/>
              </a:ext>
            </a:extLst>
          </p:cNvPr>
          <p:cNvSpPr/>
          <p:nvPr userDrawn="1"/>
        </p:nvSpPr>
        <p:spPr>
          <a:xfrm flipH="1">
            <a:off x="4683073" y="720320"/>
            <a:ext cx="199495"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6847"/>
          <a:stretch/>
        </p:blipFill>
        <p:spPr>
          <a:xfrm>
            <a:off x="7736668" y="9004"/>
            <a:ext cx="1407332" cy="1498261"/>
          </a:xfrm>
          <a:prstGeom prst="rect">
            <a:avLst/>
          </a:prstGeom>
        </p:spPr>
      </p:pic>
    </p:spTree>
    <p:extLst>
      <p:ext uri="{BB962C8B-B14F-4D97-AF65-F5344CB8AC3E}">
        <p14:creationId xmlns:p14="http://schemas.microsoft.com/office/powerpoint/2010/main" val="343098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18" name="Picture 17" descr="A tree lined street&#10;&#10;Description automatically generated">
            <a:extLst>
              <a:ext uri="{FF2B5EF4-FFF2-40B4-BE49-F238E27FC236}">
                <a16:creationId xmlns:a16="http://schemas.microsoft.com/office/drawing/2014/main" id="{A20A685D-D3DD-1E41-9703-9693AA53E89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4836" y="0"/>
            <a:ext cx="4536037" cy="5143500"/>
          </a:xfrm>
          <a:prstGeom prst="rect">
            <a:avLst/>
          </a:prstGeom>
        </p:spPr>
      </p:pic>
      <p:sp>
        <p:nvSpPr>
          <p:cNvPr id="2" name="Title 1"/>
          <p:cNvSpPr>
            <a:spLocks noGrp="1"/>
          </p:cNvSpPr>
          <p:nvPr>
            <p:ph type="title"/>
          </p:nvPr>
        </p:nvSpPr>
        <p:spPr>
          <a:xfrm>
            <a:off x="4791393" y="644503"/>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791393" y="1666059"/>
            <a:ext cx="3592512" cy="344090"/>
          </a:xfrm>
        </p:spPr>
        <p:txBody>
          <a:bodyPr anchor="b">
            <a:noAutofit/>
          </a:bodyPr>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
        <p:nvSpPr>
          <p:cNvPr id="10" name="Freeform 9">
            <a:extLst>
              <a:ext uri="{FF2B5EF4-FFF2-40B4-BE49-F238E27FC236}">
                <a16:creationId xmlns:a16="http://schemas.microsoft.com/office/drawing/2014/main" id="{5D333F7C-268E-1F49-A2B8-CE0E6D7CB8C3}"/>
              </a:ext>
            </a:extLst>
          </p:cNvPr>
          <p:cNvSpPr/>
          <p:nvPr userDrawn="1"/>
        </p:nvSpPr>
        <p:spPr>
          <a:xfrm>
            <a:off x="4427668" y="729324"/>
            <a:ext cx="143205"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37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group of palm trees on the side of a building&#10;&#10;Description automatically generated">
            <a:extLst>
              <a:ext uri="{FF2B5EF4-FFF2-40B4-BE49-F238E27FC236}">
                <a16:creationId xmlns:a16="http://schemas.microsoft.com/office/drawing/2014/main" id="{8E7532AB-4B30-E042-8D7B-78C8B9D48D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6"/>
          <a:stretch/>
        </p:blipFill>
        <p:spPr>
          <a:xfrm>
            <a:off x="4677507" y="914401"/>
            <a:ext cx="4466494" cy="4229100"/>
          </a:xfrm>
          <a:prstGeom prst="rect">
            <a:avLst/>
          </a:prstGeom>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19854"/>
          <a:stretch/>
        </p:blipFill>
        <p:spPr>
          <a:xfrm rot="12748497">
            <a:off x="5255191" y="465522"/>
            <a:ext cx="930293" cy="2422736"/>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
        <p:nvSpPr>
          <p:cNvPr id="14" name="Rectangle 13">
            <a:extLst>
              <a:ext uri="{FF2B5EF4-FFF2-40B4-BE49-F238E27FC236}">
                <a16:creationId xmlns:a16="http://schemas.microsoft.com/office/drawing/2014/main" id="{63ABF1A3-412D-2E41-A382-E44849C8EAE8}"/>
              </a:ext>
            </a:extLst>
          </p:cNvPr>
          <p:cNvSpPr/>
          <p:nvPr userDrawn="1"/>
        </p:nvSpPr>
        <p:spPr>
          <a:xfrm>
            <a:off x="4677505" y="0"/>
            <a:ext cx="4466495" cy="914400"/>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spTree>
    <p:extLst>
      <p:ext uri="{BB962C8B-B14F-4D97-AF65-F5344CB8AC3E}">
        <p14:creationId xmlns:p14="http://schemas.microsoft.com/office/powerpoint/2010/main" val="393429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AB08A533-6574-A540-92FF-907EE5DBE4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2058" y="2670664"/>
            <a:ext cx="804339" cy="810773"/>
          </a:xfrm>
          <a:prstGeom prst="rect">
            <a:avLst/>
          </a:prstGeom>
        </p:spPr>
      </p:pic>
      <p:sp>
        <p:nvSpPr>
          <p:cNvPr id="2" name="Title 1"/>
          <p:cNvSpPr>
            <a:spLocks noGrp="1"/>
          </p:cNvSpPr>
          <p:nvPr>
            <p:ph type="ctrTitle" hasCustomPrompt="1"/>
          </p:nvPr>
        </p:nvSpPr>
        <p:spPr>
          <a:xfrm>
            <a:off x="330905" y="295171"/>
            <a:ext cx="2249504" cy="551260"/>
          </a:xfrm>
        </p:spPr>
        <p:txBody>
          <a:bodyPr>
            <a:noAutofit/>
          </a:bodyPr>
          <a:lstStyle>
            <a:lvl1pPr>
              <a:defRPr sz="2400"/>
            </a:lvl1pPr>
          </a:lstStyle>
          <a:p>
            <a:r>
              <a:rPr lang="en-US" dirty="0"/>
              <a:t>CONTENTS</a:t>
            </a:r>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CF59A3BB-7934-8E4E-90BB-53AADD295E4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15433" y="642359"/>
            <a:ext cx="804339" cy="810773"/>
          </a:xfrm>
          <a:prstGeom prst="rect">
            <a:avLst/>
          </a:prstGeom>
        </p:spPr>
      </p:pic>
      <p:pic>
        <p:nvPicPr>
          <p:cNvPr id="10" name="Picture 9" descr="A close up of a logo&#10;&#10;Description automatically generated">
            <a:extLst>
              <a:ext uri="{FF2B5EF4-FFF2-40B4-BE49-F238E27FC236}">
                <a16:creationId xmlns:a16="http://schemas.microsoft.com/office/drawing/2014/main" id="{C534658D-14AC-8C43-A3A9-7A2B3642ADB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15433" y="1660176"/>
            <a:ext cx="804339" cy="810773"/>
          </a:xfrm>
          <a:prstGeom prst="rect">
            <a:avLst/>
          </a:prstGeom>
        </p:spPr>
      </p:pic>
      <p:sp>
        <p:nvSpPr>
          <p:cNvPr id="11" name="TextBox 10">
            <a:extLst>
              <a:ext uri="{FF2B5EF4-FFF2-40B4-BE49-F238E27FC236}">
                <a16:creationId xmlns:a16="http://schemas.microsoft.com/office/drawing/2014/main" id="{55A705A7-C575-794C-AE0C-A8B106BB2FC8}"/>
              </a:ext>
            </a:extLst>
          </p:cNvPr>
          <p:cNvSpPr txBox="1"/>
          <p:nvPr userDrawn="1"/>
        </p:nvSpPr>
        <p:spPr>
          <a:xfrm>
            <a:off x="3163311" y="665781"/>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EBA61812-6D7B-FB4E-926E-525E53ACD10E}"/>
              </a:ext>
            </a:extLst>
          </p:cNvPr>
          <p:cNvSpPr txBox="1"/>
          <p:nvPr userDrawn="1"/>
        </p:nvSpPr>
        <p:spPr>
          <a:xfrm>
            <a:off x="3186250" y="1700688"/>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78257B0D-51C9-A749-8EBE-5E43EA58581E}"/>
              </a:ext>
            </a:extLst>
          </p:cNvPr>
          <p:cNvSpPr txBox="1"/>
          <p:nvPr userDrawn="1"/>
        </p:nvSpPr>
        <p:spPr>
          <a:xfrm>
            <a:off x="3194563" y="2706528"/>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3</a:t>
            </a:r>
          </a:p>
        </p:txBody>
      </p:sp>
      <p:pic>
        <p:nvPicPr>
          <p:cNvPr id="18" name="Picture 17" descr="A close up of a logo&#10;&#10;Description automatically generated">
            <a:extLst>
              <a:ext uri="{FF2B5EF4-FFF2-40B4-BE49-F238E27FC236}">
                <a16:creationId xmlns:a16="http://schemas.microsoft.com/office/drawing/2014/main" id="{57BAB96F-2F85-204B-B203-D0A9157E7B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23746" y="3663543"/>
            <a:ext cx="804339" cy="810773"/>
          </a:xfrm>
          <a:prstGeom prst="rect">
            <a:avLst/>
          </a:prstGeom>
        </p:spPr>
      </p:pic>
      <p:sp>
        <p:nvSpPr>
          <p:cNvPr id="19" name="TextBox 18">
            <a:extLst>
              <a:ext uri="{FF2B5EF4-FFF2-40B4-BE49-F238E27FC236}">
                <a16:creationId xmlns:a16="http://schemas.microsoft.com/office/drawing/2014/main" id="{C74C7958-7000-3C4E-A7F1-AFD335A05DA4}"/>
              </a:ext>
            </a:extLst>
          </p:cNvPr>
          <p:cNvSpPr txBox="1"/>
          <p:nvPr userDrawn="1"/>
        </p:nvSpPr>
        <p:spPr>
          <a:xfrm>
            <a:off x="3186250" y="3704055"/>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39843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4" name="Picture 13" descr="A group of palm trees on the side of a building&#10;&#10;Description automatically generated">
            <a:extLst>
              <a:ext uri="{FF2B5EF4-FFF2-40B4-BE49-F238E27FC236}">
                <a16:creationId xmlns:a16="http://schemas.microsoft.com/office/drawing/2014/main" id="{7127EAD5-8285-D940-8CC3-E78991F226C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6"/>
          <a:stretch/>
        </p:blipFill>
        <p:spPr>
          <a:xfrm>
            <a:off x="-26057" y="-9562"/>
            <a:ext cx="5432223" cy="5143500"/>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rot="10800000">
            <a:off x="2071688" y="-10886"/>
            <a:ext cx="6399490" cy="5143501"/>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rot="10800000">
            <a:off x="2589184" y="-16820"/>
            <a:ext cx="6548803" cy="5169255"/>
            <a:chOff x="-34290" y="0"/>
            <a:chExt cx="654880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34290" y="1"/>
              <a:ext cx="3231326"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28040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2780000">
            <a:off x="4208375" y="-421296"/>
            <a:ext cx="153842" cy="4527614"/>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1" h="4522221">
                <a:moveTo>
                  <a:pt x="10903" y="131585"/>
                </a:moveTo>
                <a:lnTo>
                  <a:pt x="76142" y="0"/>
                </a:lnTo>
                <a:cubicBezTo>
                  <a:pt x="77842" y="1472062"/>
                  <a:pt x="79541" y="2944124"/>
                  <a:pt x="81241" y="4416186"/>
                </a:cubicBezTo>
                <a:cubicBezTo>
                  <a:pt x="14484" y="4497775"/>
                  <a:pt x="27080" y="4486876"/>
                  <a:pt x="0" y="4522221"/>
                </a:cubicBezTo>
                <a:cubicBezTo>
                  <a:pt x="3151" y="3094021"/>
                  <a:pt x="7752" y="1559785"/>
                  <a:pt x="10903"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20564" y="2612014"/>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20564" y="3633570"/>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272473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descr="A large white building&#10;&#10;Description automatically generated">
            <a:extLst>
              <a:ext uri="{FF2B5EF4-FFF2-40B4-BE49-F238E27FC236}">
                <a16:creationId xmlns:a16="http://schemas.microsoft.com/office/drawing/2014/main" id="{DF064E63-0BE7-CC46-8B5A-DB42D6CACFE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193" t="295" r="2532" b="-295"/>
          <a:stretch/>
        </p:blipFill>
        <p:spPr>
          <a:xfrm>
            <a:off x="1793311" y="0"/>
            <a:ext cx="7350689" cy="5143500"/>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a:off x="439200" y="0"/>
            <a:ext cx="6377353" cy="5154356"/>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a:off x="-80647" y="-2"/>
            <a:ext cx="6377353" cy="5156081"/>
            <a:chOff x="0" y="0"/>
            <a:chExt cx="637735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0" y="0"/>
              <a:ext cx="305987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14324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956373">
            <a:off x="4575729" y="1038850"/>
            <a:ext cx="133535" cy="4514253"/>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4" h="4514253">
                <a:moveTo>
                  <a:pt x="4066" y="131585"/>
                </a:moveTo>
                <a:lnTo>
                  <a:pt x="69305" y="0"/>
                </a:lnTo>
                <a:cubicBezTo>
                  <a:pt x="71005" y="1472062"/>
                  <a:pt x="72704" y="2944124"/>
                  <a:pt x="74404" y="4416186"/>
                </a:cubicBezTo>
                <a:lnTo>
                  <a:pt x="0" y="4514253"/>
                </a:lnTo>
                <a:cubicBezTo>
                  <a:pt x="3151" y="3086053"/>
                  <a:pt x="915" y="1559785"/>
                  <a:pt x="4066"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358" y="470882"/>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601358" y="1492438"/>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219157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0261"/>
            <a:ext cx="8769096"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126999"/>
            <a:ext cx="8769096"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75564" y="4826111"/>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FC1F7AE-D849-6747-AC2F-07C188C11FA6}" type="slidenum">
              <a:rPr lang="en-US" smtClean="0"/>
              <a:pPr/>
              <a:t>‹#›</a:t>
            </a:fld>
            <a:endParaRPr lang="en-US" dirty="0"/>
          </a:p>
        </p:txBody>
      </p:sp>
      <p:pic>
        <p:nvPicPr>
          <p:cNvPr id="8" name="Picture 7">
            <a:extLst>
              <a:ext uri="{FF2B5EF4-FFF2-40B4-BE49-F238E27FC236}">
                <a16:creationId xmlns:a16="http://schemas.microsoft.com/office/drawing/2014/main" id="{FBEC4FA4-4568-9343-B71F-2B1283623F2C}"/>
              </a:ext>
            </a:extLst>
          </p:cNvPr>
          <p:cNvPicPr>
            <a:picLocks noChangeAspect="1"/>
          </p:cNvPicPr>
          <p:nvPr userDrawn="1"/>
        </p:nvPicPr>
        <p:blipFill rotWithShape="1">
          <a:blip r:embed="rId22" cstate="print">
            <a:extLst>
              <a:ext uri="{28A0092B-C50C-407E-A947-70E740481C1C}">
                <a14:useLocalDpi xmlns:a14="http://schemas.microsoft.com/office/drawing/2010/main"/>
              </a:ext>
            </a:extLst>
          </a:blip>
          <a:srcRect/>
          <a:stretch/>
        </p:blipFill>
        <p:spPr>
          <a:xfrm>
            <a:off x="80509" y="4720046"/>
            <a:ext cx="320286" cy="340980"/>
          </a:xfrm>
          <a:prstGeom prst="rect">
            <a:avLst/>
          </a:prstGeom>
        </p:spPr>
      </p:pic>
      <p:sp>
        <p:nvSpPr>
          <p:cNvPr id="9" name="TextBox 8">
            <a:extLst>
              <a:ext uri="{FF2B5EF4-FFF2-40B4-BE49-F238E27FC236}">
                <a16:creationId xmlns:a16="http://schemas.microsoft.com/office/drawing/2014/main" id="{770223E0-54EE-634F-BECA-9B4238B46D6E}"/>
              </a:ext>
            </a:extLst>
          </p:cNvPr>
          <p:cNvSpPr txBox="1"/>
          <p:nvPr userDrawn="1"/>
        </p:nvSpPr>
        <p:spPr>
          <a:xfrm>
            <a:off x="357250" y="4806164"/>
            <a:ext cx="2673331" cy="184666"/>
          </a:xfrm>
          <a:prstGeom prst="rect">
            <a:avLst/>
          </a:prstGeom>
          <a:noFill/>
        </p:spPr>
        <p:txBody>
          <a:bodyPr wrap="square" rtlCol="0">
            <a:spAutoFit/>
          </a:bodyPr>
          <a:lstStyle/>
          <a:p>
            <a:r>
              <a:rPr lang="en-US" sz="600" spc="100" baseline="0" dirty="0">
                <a:latin typeface="Arial" panose="020B0604020202020204" pitchFamily="34" charset="0"/>
                <a:cs typeface="Arial" panose="020B0604020202020204" pitchFamily="34" charset="0"/>
              </a:rPr>
              <a:t>CAL STATE LA </a:t>
            </a:r>
            <a:r>
              <a:rPr lang="en-US" sz="600" spc="100" baseline="0" dirty="0">
                <a:solidFill>
                  <a:srgbClr val="FCC90A"/>
                </a:solidFill>
                <a:latin typeface="Arial" panose="020B0604020202020204" pitchFamily="34" charset="0"/>
                <a:cs typeface="Arial" panose="020B0604020202020204" pitchFamily="34" charset="0"/>
              </a:rPr>
              <a:t> |   </a:t>
            </a:r>
            <a:r>
              <a:rPr lang="en-US" sz="600" spc="100" baseline="0" dirty="0">
                <a:latin typeface="Arial" panose="020B0604020202020204" pitchFamily="34" charset="0"/>
                <a:cs typeface="Arial" panose="020B0604020202020204" pitchFamily="34" charset="0"/>
              </a:rPr>
              <a:t>Department of Computer Science</a:t>
            </a:r>
          </a:p>
        </p:txBody>
      </p:sp>
    </p:spTree>
    <p:extLst>
      <p:ext uri="{BB962C8B-B14F-4D97-AF65-F5344CB8AC3E}">
        <p14:creationId xmlns:p14="http://schemas.microsoft.com/office/powerpoint/2010/main" val="3677370207"/>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9" r:id="rId3"/>
    <p:sldLayoutId id="2147483668" r:id="rId4"/>
    <p:sldLayoutId id="2147483651" r:id="rId5"/>
    <p:sldLayoutId id="2147483667" r:id="rId6"/>
    <p:sldLayoutId id="2147483658" r:id="rId7"/>
    <p:sldLayoutId id="2147483660" r:id="rId8"/>
    <p:sldLayoutId id="2147483659" r:id="rId9"/>
    <p:sldLayoutId id="2147483665" r:id="rId10"/>
    <p:sldLayoutId id="2147483664" r:id="rId11"/>
    <p:sldLayoutId id="2147483663" r:id="rId12"/>
    <p:sldLayoutId id="2147483654" r:id="rId13"/>
    <p:sldLayoutId id="2147483662" r:id="rId14"/>
    <p:sldLayoutId id="2147483661" r:id="rId15"/>
    <p:sldLayoutId id="2147483650" r:id="rId16"/>
    <p:sldLayoutId id="2147483652" r:id="rId17"/>
    <p:sldLayoutId id="2147483653" r:id="rId18"/>
    <p:sldLayoutId id="2147483655" r:id="rId19"/>
    <p:sldLayoutId id="2147483670" r:id="rId20"/>
  </p:sldLayoutIdLst>
  <p:hf hdr="0" ftr="0" dt="0"/>
  <p:txStyles>
    <p:titleStyle>
      <a:lvl1pPr algn="l" defTabSz="342900" rtl="0" eaLnBrk="1" latinLnBrk="0" hangingPunct="1">
        <a:spcBef>
          <a:spcPct val="0"/>
        </a:spcBef>
        <a:buNone/>
        <a:defRPr sz="2200" b="1" i="0" kern="1200">
          <a:solidFill>
            <a:schemeClr val="tx1"/>
          </a:solidFill>
          <a:latin typeface="Arial"/>
          <a:ea typeface="+mj-ea"/>
          <a:cs typeface="Arial"/>
        </a:defRPr>
      </a:lvl1pPr>
    </p:titleStyle>
    <p:bodyStyle>
      <a:lvl1pPr marL="0" indent="0" algn="l" defTabSz="342900" rtl="0" eaLnBrk="1" latinLnBrk="0" hangingPunct="1">
        <a:spcBef>
          <a:spcPct val="20000"/>
        </a:spcBef>
        <a:buFont typeface="Arial"/>
        <a:buNone/>
        <a:defRPr sz="1700" kern="1200">
          <a:solidFill>
            <a:schemeClr val="tx1"/>
          </a:solidFill>
          <a:latin typeface="Arial"/>
          <a:ea typeface="+mn-ea"/>
          <a:cs typeface="Arial"/>
        </a:defRPr>
      </a:lvl1pPr>
      <a:lvl2pPr marL="685800" indent="-342900" algn="l" defTabSz="342900" rtl="0" eaLnBrk="1" latinLnBrk="0" hangingPunct="1">
        <a:spcBef>
          <a:spcPct val="20000"/>
        </a:spcBef>
        <a:buFont typeface="Arial" panose="020B0604020202020204" pitchFamily="34" charset="0"/>
        <a:buChar char="•"/>
        <a:defRPr sz="1500" kern="1200">
          <a:solidFill>
            <a:schemeClr val="tx1"/>
          </a:solidFill>
          <a:latin typeface="Arial"/>
          <a:ea typeface="+mn-ea"/>
          <a:cs typeface="Arial"/>
        </a:defRPr>
      </a:lvl2pPr>
      <a:lvl3pPr marL="971550" indent="-285750" algn="l" defTabSz="342900" rtl="0" eaLnBrk="1" latinLnBrk="0" hangingPunct="1">
        <a:spcBef>
          <a:spcPct val="20000"/>
        </a:spcBef>
        <a:buFont typeface="Courier New" panose="02070309020205020404" pitchFamily="49" charset="0"/>
        <a:buChar char="o"/>
        <a:defRPr sz="14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200" kern="1200">
          <a:solidFill>
            <a:schemeClr val="tx1">
              <a:lumMod val="50000"/>
              <a:lumOff val="50000"/>
            </a:schemeClr>
          </a:solidFill>
          <a:latin typeface="Arial"/>
          <a:ea typeface="+mn-ea"/>
          <a:cs typeface="Arial"/>
        </a:defRPr>
      </a:lvl4pPr>
      <a:lvl5pPr marL="1543050" indent="-171450" algn="l" defTabSz="342900" rtl="0" eaLnBrk="1" latinLnBrk="0" hangingPunct="1">
        <a:spcBef>
          <a:spcPct val="20000"/>
        </a:spcBef>
        <a:buFont typeface="Arial"/>
        <a:buChar char="»"/>
        <a:defRPr sz="1000" kern="1200">
          <a:solidFill>
            <a:schemeClr val="tx1">
              <a:lumMod val="50000"/>
              <a:lumOff val="50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csns.cysun.org/department/cs/courses" TargetMode="External"/><Relationship Id="rId2" Type="http://schemas.openxmlformats.org/officeDocument/2006/relationships/hyperlink" Target="https://www.calstatela.edu/its/itsecurity/ferpa/index.php"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hyperlink" Target="https://www.calstatela.edu/its/itsecurity/ferpa/index.php"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7"/>
          <p:cNvSpPr>
            <a:spLocks noGrp="1"/>
          </p:cNvSpPr>
          <p:nvPr>
            <p:ph type="ctrTitle"/>
          </p:nvPr>
        </p:nvSpPr>
        <p:spPr/>
        <p:txBody>
          <a:bodyPr/>
          <a:lstStyle/>
          <a:p>
            <a:r>
              <a:rPr lang="en-US" altLang="en-US" sz="3600" dirty="0"/>
              <a:t>Department Meeting</a:t>
            </a:r>
          </a:p>
        </p:txBody>
      </p:sp>
      <p:sp>
        <p:nvSpPr>
          <p:cNvPr id="4099" name="Subtitle 8"/>
          <p:cNvSpPr>
            <a:spLocks noGrp="1"/>
          </p:cNvSpPr>
          <p:nvPr>
            <p:ph type="subTitle" idx="1"/>
          </p:nvPr>
        </p:nvSpPr>
        <p:spPr/>
        <p:txBody>
          <a:bodyPr/>
          <a:lstStyle/>
          <a:p>
            <a:r>
              <a:rPr lang="en-US" altLang="en-US" dirty="0" smtClean="0"/>
              <a:t>Friday, October 15th, 2021</a:t>
            </a:r>
          </a:p>
        </p:txBody>
      </p:sp>
    </p:spTree>
    <p:extLst>
      <p:ext uri="{BB962C8B-B14F-4D97-AF65-F5344CB8AC3E}">
        <p14:creationId xmlns:p14="http://schemas.microsoft.com/office/powerpoint/2010/main" val="803685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idx="1"/>
          </p:nvPr>
        </p:nvSpPr>
        <p:spPr/>
        <p:txBody>
          <a:bodyPr/>
          <a:lstStyle/>
          <a:p>
            <a:pPr marL="285750" indent="-285750" fontAlgn="base">
              <a:buFont typeface="Arial" panose="020B0604020202020204" pitchFamily="34" charset="0"/>
              <a:buChar char="•"/>
            </a:pPr>
            <a:r>
              <a:rPr lang="en-US" dirty="0" smtClean="0"/>
              <a:t>Announcements and Reminders</a:t>
            </a:r>
          </a:p>
          <a:p>
            <a:pPr marL="285750" indent="-285750" fontAlgn="base">
              <a:buFont typeface="Arial" panose="020B0604020202020204" pitchFamily="34" charset="0"/>
              <a:buChar char="•"/>
            </a:pPr>
            <a:r>
              <a:rPr lang="en-US" dirty="0" smtClean="0"/>
              <a:t>Spring 2022</a:t>
            </a:r>
          </a:p>
          <a:p>
            <a:pPr marL="285750" indent="-285750" fontAlgn="base">
              <a:buFont typeface="Arial" panose="020B0604020202020204" pitchFamily="34" charset="0"/>
              <a:buChar char="•"/>
            </a:pPr>
            <a:r>
              <a:rPr lang="en-US" dirty="0" smtClean="0"/>
              <a:t>IAB planning</a:t>
            </a:r>
          </a:p>
          <a:p>
            <a:pPr marL="971550" lvl="1" indent="-285750" fontAlgn="base"/>
            <a:r>
              <a:rPr lang="en-US" sz="1600" dirty="0"/>
              <a:t>Nov. 5</a:t>
            </a:r>
            <a:r>
              <a:rPr lang="en-US" sz="1600" baseline="30000" dirty="0"/>
              <a:t>th</a:t>
            </a:r>
            <a:r>
              <a:rPr lang="en-US" sz="1600" dirty="0"/>
              <a:t>, 9-10:30AM</a:t>
            </a:r>
          </a:p>
          <a:p>
            <a:pPr marL="285750" indent="-285750" fontAlgn="base">
              <a:buFont typeface="Arial" panose="020B0604020202020204" pitchFamily="34" charset="0"/>
              <a:buChar char="•"/>
            </a:pPr>
            <a:r>
              <a:rPr lang="en-US" dirty="0" smtClean="0"/>
              <a:t>Senior design presentation planning</a:t>
            </a:r>
          </a:p>
          <a:p>
            <a:pPr marL="285750" indent="-285750" fontAlgn="base">
              <a:buFont typeface="Arial" panose="020B0604020202020204" pitchFamily="34" charset="0"/>
              <a:buChar char="•"/>
            </a:pPr>
            <a:r>
              <a:rPr lang="en-US" dirty="0" smtClean="0"/>
              <a:t>Q&amp;A</a:t>
            </a:r>
            <a:r>
              <a:rPr lang="en-US" dirty="0"/>
              <a:t/>
            </a:r>
            <a:br>
              <a:rPr lang="en-US" dirty="0"/>
            </a:br>
            <a:endParaRPr lang="en-US" sz="1600" dirty="0" smtClean="0"/>
          </a:p>
        </p:txBody>
      </p:sp>
      <p:sp>
        <p:nvSpPr>
          <p:cNvPr id="2" name="Slide Number Placeholder 1"/>
          <p:cNvSpPr>
            <a:spLocks noGrp="1"/>
          </p:cNvSpPr>
          <p:nvPr>
            <p:ph type="sldNum" sz="quarter" idx="4294967295"/>
          </p:nvPr>
        </p:nvSpPr>
        <p:spPr>
          <a:xfrm>
            <a:off x="7010400" y="4868863"/>
            <a:ext cx="2133600" cy="274637"/>
          </a:xfrm>
        </p:spPr>
        <p:txBody>
          <a:bodyPr/>
          <a:lstStyle/>
          <a:p>
            <a:fld id="{BB220BBC-8879-E844-B35B-0F806738ECBE}" type="slidenum">
              <a:rPr lang="en-US" smtClean="0"/>
              <a:t>2</a:t>
            </a:fld>
            <a:endParaRPr lang="en-US"/>
          </a:p>
        </p:txBody>
      </p:sp>
    </p:spTree>
    <p:extLst>
      <p:ext uri="{BB962C8B-B14F-4D97-AF65-F5344CB8AC3E}">
        <p14:creationId xmlns:p14="http://schemas.microsoft.com/office/powerpoint/2010/main" val="1480902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dirty="0"/>
              <a:t>Announcements and Reminders</a:t>
            </a:r>
          </a:p>
        </p:txBody>
      </p:sp>
      <p:sp>
        <p:nvSpPr>
          <p:cNvPr id="3" name="Content Placeholder 2"/>
          <p:cNvSpPr>
            <a:spLocks noGrp="1"/>
          </p:cNvSpPr>
          <p:nvPr>
            <p:ph idx="1"/>
          </p:nvPr>
        </p:nvSpPr>
        <p:spPr/>
        <p:txBody>
          <a:bodyPr/>
          <a:lstStyle/>
          <a:p>
            <a:pPr marL="285750" indent="-285750" fontAlgn="base">
              <a:buFont typeface="Arial" panose="020B0604020202020204" pitchFamily="34" charset="0"/>
              <a:buChar char="•"/>
            </a:pPr>
            <a:r>
              <a:rPr lang="en-US" sz="1400" dirty="0" smtClean="0"/>
              <a:t>Faculty search</a:t>
            </a:r>
          </a:p>
          <a:p>
            <a:pPr marL="971550" lvl="1" indent="-285750" fontAlgn="base"/>
            <a:r>
              <a:rPr lang="en-US" sz="1200" dirty="0" smtClean="0"/>
              <a:t>Meeting with UNLV post-docs and PhD students : 10/28, 1pm-2pm. About </a:t>
            </a:r>
            <a:r>
              <a:rPr lang="en-US" sz="1200" dirty="0"/>
              <a:t>discussion </a:t>
            </a:r>
            <a:r>
              <a:rPr lang="en-US" sz="1200" dirty="0" smtClean="0"/>
              <a:t>“Faculty </a:t>
            </a:r>
            <a:r>
              <a:rPr lang="en-US" sz="1200" dirty="0"/>
              <a:t>careers in the CSU</a:t>
            </a:r>
            <a:r>
              <a:rPr lang="en-US" sz="1200" dirty="0" smtClean="0"/>
              <a:t>”. Need </a:t>
            </a:r>
            <a:r>
              <a:rPr lang="en-US" sz="1200" dirty="0" smtClean="0"/>
              <a:t>an </a:t>
            </a:r>
            <a:r>
              <a:rPr lang="en-US" sz="1200" dirty="0"/>
              <a:t>enthusiastic faculty </a:t>
            </a:r>
            <a:r>
              <a:rPr lang="en-US" sz="1200" dirty="0" smtClean="0"/>
              <a:t>who can </a:t>
            </a:r>
            <a:r>
              <a:rPr lang="en-US" sz="1200" dirty="0"/>
              <a:t>talk for 5-10 min about their experience</a:t>
            </a:r>
            <a:r>
              <a:rPr lang="en-US" sz="1200" dirty="0" smtClean="0"/>
              <a:t> </a:t>
            </a:r>
          </a:p>
          <a:p>
            <a:pPr marL="285750" indent="-285750" fontAlgn="base">
              <a:buFont typeface="Arial" panose="020B0604020202020204" pitchFamily="34" charset="0"/>
              <a:buChar char="•"/>
            </a:pPr>
            <a:r>
              <a:rPr lang="en-US" sz="1400" dirty="0" smtClean="0"/>
              <a:t>Course proposals this semester</a:t>
            </a:r>
          </a:p>
          <a:p>
            <a:pPr marL="971550" lvl="1" indent="-285750" fontAlgn="base"/>
            <a:r>
              <a:rPr lang="en-US" sz="1200" dirty="0" smtClean="0"/>
              <a:t>GE proposals by 10/29</a:t>
            </a:r>
          </a:p>
          <a:p>
            <a:pPr marL="971550" lvl="1" indent="-285750" fontAlgn="base"/>
            <a:r>
              <a:rPr lang="en-US" sz="1200" dirty="0" smtClean="0"/>
              <a:t>Other course proposals for Fall 2023 – submit early Spring 2022 semester   </a:t>
            </a:r>
          </a:p>
          <a:p>
            <a:pPr marL="285750" indent="-285750" fontAlgn="base">
              <a:buFont typeface="Arial" panose="020B0604020202020204" pitchFamily="34" charset="0"/>
              <a:buChar char="•"/>
            </a:pPr>
            <a:r>
              <a:rPr lang="en-US" sz="1400" dirty="0" smtClean="0"/>
              <a:t>FERPA/Canvas - </a:t>
            </a:r>
            <a:r>
              <a:rPr lang="en-US" sz="1400" dirty="0">
                <a:hlinkClick r:id="rId2"/>
              </a:rPr>
              <a:t>https://www.calstatela.edu/its/itsecurity/ferpa/index.php</a:t>
            </a:r>
            <a:endParaRPr lang="en-US" sz="1400" dirty="0"/>
          </a:p>
          <a:p>
            <a:pPr marL="285750" indent="-285750" fontAlgn="base">
              <a:buFont typeface="Arial" panose="020B0604020202020204" pitchFamily="34" charset="0"/>
              <a:buChar char="•"/>
            </a:pPr>
            <a:r>
              <a:rPr lang="en-US" sz="1400" dirty="0" smtClean="0"/>
              <a:t>Courses with in-person meetings – make sure to have in-person meetings</a:t>
            </a:r>
          </a:p>
          <a:p>
            <a:pPr marL="285750" indent="-285750" fontAlgn="base">
              <a:buFont typeface="Arial" panose="020B0604020202020204" pitchFamily="34" charset="0"/>
              <a:buChar char="•"/>
            </a:pPr>
            <a:r>
              <a:rPr lang="en-US" sz="1400" dirty="0" smtClean="0"/>
              <a:t>Textbook – Course assignments will be available on GET next week. Contact the </a:t>
            </a:r>
            <a:r>
              <a:rPr lang="en-US" sz="1400" dirty="0"/>
              <a:t>course </a:t>
            </a:r>
            <a:r>
              <a:rPr lang="en-US" sz="1400" dirty="0" smtClean="0"/>
              <a:t>coordinator to get an approval for your textbook selection and send the approved textbook to Valentina by Oct. 22.</a:t>
            </a:r>
          </a:p>
          <a:p>
            <a:pPr marL="971550" lvl="1" indent="-285750" fontAlgn="base"/>
            <a:r>
              <a:rPr lang="en-US" sz="1200" dirty="0" smtClean="0"/>
              <a:t>Course coordinator list: </a:t>
            </a:r>
            <a:r>
              <a:rPr lang="en-US" sz="1200" dirty="0" smtClean="0">
                <a:hlinkClick r:id="rId3"/>
              </a:rPr>
              <a:t>https</a:t>
            </a:r>
            <a:r>
              <a:rPr lang="en-US" sz="1200" dirty="0">
                <a:hlinkClick r:id="rId3"/>
              </a:rPr>
              <a:t>://</a:t>
            </a:r>
            <a:r>
              <a:rPr lang="en-US" sz="1200" dirty="0" smtClean="0">
                <a:hlinkClick r:id="rId3"/>
              </a:rPr>
              <a:t>csns.cysun.org/department/cs/courses</a:t>
            </a:r>
            <a:endParaRPr lang="en-US" sz="1200" dirty="0" smtClean="0"/>
          </a:p>
          <a:p>
            <a:pPr marL="285750" indent="-285750" fontAlgn="base">
              <a:buFont typeface="Arial" panose="020B0604020202020204" pitchFamily="34" charset="0"/>
              <a:buChar char="•"/>
            </a:pPr>
            <a:r>
              <a:rPr lang="en-US" sz="1400" dirty="0" smtClean="0"/>
              <a:t>Fall 2021 gathering</a:t>
            </a:r>
          </a:p>
          <a:p>
            <a:pPr marL="971550" lvl="1" indent="-285750" fontAlgn="base"/>
            <a:r>
              <a:rPr lang="en-US" sz="1200" dirty="0" smtClean="0"/>
              <a:t>Venue</a:t>
            </a:r>
          </a:p>
          <a:p>
            <a:pPr marL="971550" lvl="1" indent="-285750" fontAlgn="base"/>
            <a:r>
              <a:rPr lang="en-US" sz="1200" dirty="0" smtClean="0"/>
              <a:t>Time</a:t>
            </a:r>
          </a:p>
          <a:p>
            <a:pPr lvl="1" indent="0" fontAlgn="base">
              <a:buNone/>
            </a:pPr>
            <a:endParaRPr lang="en-US" sz="1200" dirty="0" smtClean="0"/>
          </a:p>
        </p:txBody>
      </p:sp>
    </p:spTree>
    <p:extLst>
      <p:ext uri="{BB962C8B-B14F-4D97-AF65-F5344CB8AC3E}">
        <p14:creationId xmlns:p14="http://schemas.microsoft.com/office/powerpoint/2010/main" val="2814918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2022</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smtClean="0"/>
              <a:t>Assume to be back to face-to-face </a:t>
            </a:r>
          </a:p>
          <a:p>
            <a:pPr marL="285750" indent="-285750">
              <a:buFont typeface="Arial" panose="020B0604020202020204" pitchFamily="34" charset="0"/>
              <a:buChar char="•"/>
            </a:pPr>
            <a:r>
              <a:rPr lang="en-US" dirty="0" smtClean="0"/>
              <a:t>Hybrid/online courses in Spring 2022</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55612312"/>
              </p:ext>
            </p:extLst>
          </p:nvPr>
        </p:nvGraphicFramePr>
        <p:xfrm>
          <a:off x="780854" y="1931455"/>
          <a:ext cx="5038932" cy="2280920"/>
        </p:xfrm>
        <a:graphic>
          <a:graphicData uri="http://schemas.openxmlformats.org/drawingml/2006/table">
            <a:tbl>
              <a:tblPr firstRow="1" bandRow="1">
                <a:tableStyleId>{5C22544A-7EE6-4342-B048-85BDC9FD1C3A}</a:tableStyleId>
              </a:tblPr>
              <a:tblGrid>
                <a:gridCol w="1879355">
                  <a:extLst>
                    <a:ext uri="{9D8B030D-6E8A-4147-A177-3AD203B41FA5}">
                      <a16:colId xmlns:a16="http://schemas.microsoft.com/office/drawing/2014/main" val="1447434336"/>
                    </a:ext>
                  </a:extLst>
                </a:gridCol>
                <a:gridCol w="3159577">
                  <a:extLst>
                    <a:ext uri="{9D8B030D-6E8A-4147-A177-3AD203B41FA5}">
                      <a16:colId xmlns:a16="http://schemas.microsoft.com/office/drawing/2014/main" val="4079215562"/>
                    </a:ext>
                  </a:extLst>
                </a:gridCol>
              </a:tblGrid>
              <a:tr h="370840">
                <a:tc>
                  <a:txBody>
                    <a:bodyPr/>
                    <a:lstStyle/>
                    <a:p>
                      <a:r>
                        <a:rPr lang="en-US" sz="1100" dirty="0" smtClean="0"/>
                        <a:t>Approved Online/Hybrid courses</a:t>
                      </a:r>
                      <a:endParaRPr lang="en-US" sz="1100" dirty="0"/>
                    </a:p>
                  </a:txBody>
                  <a:tcPr/>
                </a:tc>
                <a:tc>
                  <a:txBody>
                    <a:bodyPr/>
                    <a:lstStyle/>
                    <a:p>
                      <a:r>
                        <a:rPr lang="en-US" sz="1100" dirty="0" smtClean="0"/>
                        <a:t>One</a:t>
                      </a:r>
                      <a:r>
                        <a:rPr lang="en-US" sz="1100" baseline="0" dirty="0" smtClean="0"/>
                        <a:t> time Exception for Spring 2022</a:t>
                      </a:r>
                      <a:endParaRPr lang="en-US" sz="1100" dirty="0"/>
                    </a:p>
                  </a:txBody>
                  <a:tcPr/>
                </a:tc>
                <a:extLst>
                  <a:ext uri="{0D108BD9-81ED-4DB2-BD59-A6C34878D82A}">
                    <a16:rowId xmlns:a16="http://schemas.microsoft.com/office/drawing/2014/main" val="1847387184"/>
                  </a:ext>
                </a:extLst>
              </a:tr>
              <a:tr h="370840">
                <a:tc>
                  <a:txBody>
                    <a:bodyPr/>
                    <a:lstStyle/>
                    <a:p>
                      <a:r>
                        <a:rPr lang="en-US" sz="1100" dirty="0" smtClean="0"/>
                        <a:t>CS 3186</a:t>
                      </a:r>
                      <a:endParaRPr lang="en-US" sz="1100" dirty="0"/>
                    </a:p>
                  </a:txBody>
                  <a:tcPr/>
                </a:tc>
                <a:tc>
                  <a:txBody>
                    <a:bodyPr/>
                    <a:lstStyle/>
                    <a:p>
                      <a:r>
                        <a:rPr lang="en-US" sz="1100" dirty="0" smtClean="0"/>
                        <a:t>CS 2445 (Lim)</a:t>
                      </a:r>
                      <a:endParaRPr lang="en-US" sz="1100" dirty="0"/>
                    </a:p>
                  </a:txBody>
                  <a:tcPr/>
                </a:tc>
                <a:extLst>
                  <a:ext uri="{0D108BD9-81ED-4DB2-BD59-A6C34878D82A}">
                    <a16:rowId xmlns:a16="http://schemas.microsoft.com/office/drawing/2014/main" val="1429035163"/>
                  </a:ext>
                </a:extLst>
              </a:tr>
              <a:tr h="370840">
                <a:tc>
                  <a:txBody>
                    <a:bodyPr/>
                    <a:lstStyle/>
                    <a:p>
                      <a:r>
                        <a:rPr lang="en-US" sz="1100" dirty="0" smtClean="0"/>
                        <a:t>CS 4661, CS 4662</a:t>
                      </a:r>
                      <a:endParaRPr lang="en-US" sz="1100" dirty="0"/>
                    </a:p>
                  </a:txBody>
                  <a:tcPr/>
                </a:tc>
                <a:tc>
                  <a:txBody>
                    <a:bodyPr/>
                    <a:lstStyle/>
                    <a:p>
                      <a:r>
                        <a:rPr lang="en-US" sz="1100" dirty="0" smtClean="0"/>
                        <a:t>CS 3220 (Sun)</a:t>
                      </a:r>
                      <a:endParaRPr lang="en-US" sz="1100" dirty="0"/>
                    </a:p>
                  </a:txBody>
                  <a:tcPr/>
                </a:tc>
                <a:extLst>
                  <a:ext uri="{0D108BD9-81ED-4DB2-BD59-A6C34878D82A}">
                    <a16:rowId xmlns:a16="http://schemas.microsoft.com/office/drawing/2014/main" val="537258374"/>
                  </a:ext>
                </a:extLst>
              </a:tr>
              <a:tr h="370840">
                <a:tc>
                  <a:txBody>
                    <a:bodyPr/>
                    <a:lstStyle/>
                    <a:p>
                      <a:endParaRPr lang="en-US" sz="1100" dirty="0"/>
                    </a:p>
                  </a:txBody>
                  <a:tcPr/>
                </a:tc>
                <a:tc>
                  <a:txBody>
                    <a:bodyPr/>
                    <a:lstStyle/>
                    <a:p>
                      <a:r>
                        <a:rPr lang="en-US" sz="1100" dirty="0" smtClean="0"/>
                        <a:t>CS 3801 (Hurley)</a:t>
                      </a:r>
                      <a:endParaRPr lang="en-US" sz="1100" dirty="0"/>
                    </a:p>
                  </a:txBody>
                  <a:tcPr/>
                </a:tc>
                <a:extLst>
                  <a:ext uri="{0D108BD9-81ED-4DB2-BD59-A6C34878D82A}">
                    <a16:rowId xmlns:a16="http://schemas.microsoft.com/office/drawing/2014/main" val="3214866894"/>
                  </a:ext>
                </a:extLst>
              </a:tr>
              <a:tr h="370840">
                <a:tc>
                  <a:txBody>
                    <a:bodyPr/>
                    <a:lstStyle/>
                    <a:p>
                      <a:endParaRPr lang="en-US" sz="1100" dirty="0"/>
                    </a:p>
                  </a:txBody>
                  <a:tcPr/>
                </a:tc>
                <a:tc>
                  <a:txBody>
                    <a:bodyPr/>
                    <a:lstStyle/>
                    <a:p>
                      <a:r>
                        <a:rPr lang="en-US" sz="1100" dirty="0" smtClean="0"/>
                        <a:t>CS 4440 (J. </a:t>
                      </a:r>
                      <a:r>
                        <a:rPr lang="en-US" sz="1100" dirty="0" err="1" smtClean="0"/>
                        <a:t>Guo</a:t>
                      </a:r>
                      <a:r>
                        <a:rPr lang="en-US" sz="1100" dirty="0" smtClean="0"/>
                        <a:t>)</a:t>
                      </a:r>
                      <a:endParaRPr lang="en-US" sz="1100" dirty="0"/>
                    </a:p>
                  </a:txBody>
                  <a:tcPr/>
                </a:tc>
                <a:extLst>
                  <a:ext uri="{0D108BD9-81ED-4DB2-BD59-A6C34878D82A}">
                    <a16:rowId xmlns:a16="http://schemas.microsoft.com/office/drawing/2014/main" val="2205239187"/>
                  </a:ext>
                </a:extLst>
              </a:tr>
              <a:tr h="370840">
                <a:tc>
                  <a:txBody>
                    <a:bodyPr/>
                    <a:lstStyle/>
                    <a:p>
                      <a:endParaRPr lang="en-US" sz="1100" dirty="0"/>
                    </a:p>
                  </a:txBody>
                  <a:tcPr/>
                </a:tc>
                <a:tc>
                  <a:txBody>
                    <a:bodyPr/>
                    <a:lstStyle/>
                    <a:p>
                      <a:r>
                        <a:rPr lang="en-US" sz="1100" dirty="0" smtClean="0"/>
                        <a:t>CS 4540 Data Visualization (</a:t>
                      </a:r>
                      <a:r>
                        <a:rPr lang="en-US" sz="1100" dirty="0" err="1" smtClean="0"/>
                        <a:t>Navid</a:t>
                      </a:r>
                      <a:r>
                        <a:rPr lang="en-US" sz="1100" dirty="0" smtClean="0"/>
                        <a:t>)</a:t>
                      </a:r>
                      <a:endParaRPr lang="en-US" sz="1100" dirty="0"/>
                    </a:p>
                  </a:txBody>
                  <a:tcPr/>
                </a:tc>
                <a:extLst>
                  <a:ext uri="{0D108BD9-81ED-4DB2-BD59-A6C34878D82A}">
                    <a16:rowId xmlns:a16="http://schemas.microsoft.com/office/drawing/2014/main" val="1559411755"/>
                  </a:ext>
                </a:extLst>
              </a:tr>
            </a:tbl>
          </a:graphicData>
        </a:graphic>
      </p:graphicFrame>
      <p:sp>
        <p:nvSpPr>
          <p:cNvPr id="5" name="TextBox 4"/>
          <p:cNvSpPr txBox="1"/>
          <p:nvPr/>
        </p:nvSpPr>
        <p:spPr>
          <a:xfrm>
            <a:off x="6145618" y="1871150"/>
            <a:ext cx="2452577" cy="1323439"/>
          </a:xfrm>
          <a:prstGeom prst="rect">
            <a:avLst/>
          </a:prstGeom>
          <a:noFill/>
        </p:spPr>
        <p:txBody>
          <a:bodyPr wrap="square" rtlCol="0">
            <a:spAutoFit/>
          </a:bodyPr>
          <a:lstStyle/>
          <a:p>
            <a:r>
              <a:rPr lang="en-US" sz="1600" i="1" dirty="0" smtClean="0"/>
              <a:t>Only those who completed the online course development training can teach an online/hybrid courses.</a:t>
            </a:r>
            <a:endParaRPr lang="en-US" sz="1600" i="1" dirty="0"/>
          </a:p>
        </p:txBody>
      </p:sp>
    </p:spTree>
    <p:extLst>
      <p:ext uri="{BB962C8B-B14F-4D97-AF65-F5344CB8AC3E}">
        <p14:creationId xmlns:p14="http://schemas.microsoft.com/office/powerpoint/2010/main" val="544815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2021 IAB Planning</a:t>
            </a:r>
            <a:endParaRPr lang="en-US" dirty="0"/>
          </a:p>
        </p:txBody>
      </p:sp>
      <p:sp>
        <p:nvSpPr>
          <p:cNvPr id="3" name="Content Placeholder 2"/>
          <p:cNvSpPr>
            <a:spLocks noGrp="1"/>
          </p:cNvSpPr>
          <p:nvPr>
            <p:ph idx="1"/>
          </p:nvPr>
        </p:nvSpPr>
        <p:spPr/>
        <p:txBody>
          <a:bodyPr/>
          <a:lstStyle/>
          <a:p>
            <a:pPr marL="225425" indent="-225425">
              <a:buFont typeface="Arial" panose="020B0604020202020204" pitchFamily="34" charset="0"/>
              <a:buChar char="•"/>
            </a:pPr>
            <a:r>
              <a:rPr lang="en-US" sz="1800" dirty="0" smtClean="0"/>
              <a:t>When: Nov</a:t>
            </a:r>
            <a:r>
              <a:rPr lang="en-US" sz="1800" dirty="0"/>
              <a:t>. 5</a:t>
            </a:r>
            <a:r>
              <a:rPr lang="en-US" sz="1800" baseline="30000" dirty="0"/>
              <a:t>th</a:t>
            </a:r>
            <a:r>
              <a:rPr lang="en-US" sz="1800" dirty="0"/>
              <a:t>, 9-10:30AM</a:t>
            </a:r>
          </a:p>
          <a:p>
            <a:pPr marL="225425" indent="-225425">
              <a:buFont typeface="Arial" panose="020B0604020202020204" pitchFamily="34" charset="0"/>
              <a:buChar char="•"/>
            </a:pPr>
            <a:r>
              <a:rPr lang="en-US" sz="1600" dirty="0"/>
              <a:t>Where: virtual zoom meeting</a:t>
            </a:r>
          </a:p>
          <a:p>
            <a:pPr marL="225425" indent="-225425">
              <a:buFont typeface="Arial" panose="020B0604020202020204" pitchFamily="34" charset="0"/>
              <a:buChar char="•"/>
            </a:pPr>
            <a:r>
              <a:rPr lang="en-US" sz="1600" dirty="0" smtClean="0"/>
              <a:t>IAB </a:t>
            </a:r>
            <a:r>
              <a:rPr lang="en-US" sz="1600" dirty="0"/>
              <a:t>committee: Krum*, </a:t>
            </a:r>
            <a:r>
              <a:rPr lang="en-US" sz="1600" dirty="0" err="1"/>
              <a:t>Pourhomayoun</a:t>
            </a:r>
            <a:r>
              <a:rPr lang="en-US" sz="1600" dirty="0"/>
              <a:t>, </a:t>
            </a:r>
            <a:r>
              <a:rPr lang="en-US" sz="1600" dirty="0" err="1"/>
              <a:t>Forouzesh</a:t>
            </a:r>
            <a:r>
              <a:rPr lang="en-US" sz="1600" dirty="0"/>
              <a:t>, J. </a:t>
            </a:r>
            <a:r>
              <a:rPr lang="en-US" sz="1600" dirty="0" err="1"/>
              <a:t>Guo</a:t>
            </a:r>
            <a:r>
              <a:rPr lang="en-US" sz="1600" dirty="0"/>
              <a:t>, N. </a:t>
            </a:r>
            <a:r>
              <a:rPr lang="en-US" sz="1600" dirty="0" err="1"/>
              <a:t>Amini</a:t>
            </a:r>
            <a:endParaRPr lang="en-US" sz="1600" dirty="0"/>
          </a:p>
          <a:p>
            <a:pPr marL="225425" indent="-225425">
              <a:buFont typeface="Arial" panose="020B0604020202020204" pitchFamily="34" charset="0"/>
              <a:buChar char="•"/>
            </a:pPr>
            <a:r>
              <a:rPr lang="en-US" sz="1600" dirty="0" smtClean="0"/>
              <a:t>Invitations: send it by Oct. 22</a:t>
            </a:r>
            <a:r>
              <a:rPr lang="en-US" sz="1600" baseline="30000" dirty="0" smtClean="0"/>
              <a:t>nd</a:t>
            </a:r>
            <a:endParaRPr lang="en-US" sz="1600" dirty="0" smtClean="0"/>
          </a:p>
          <a:p>
            <a:pPr marL="911225" lvl="1" indent="-225425"/>
            <a:r>
              <a:rPr lang="en-US" sz="1600" dirty="0" smtClean="0"/>
              <a:t>Senior design sponsors</a:t>
            </a:r>
          </a:p>
          <a:p>
            <a:pPr marL="911225" lvl="1" indent="-225425"/>
            <a:r>
              <a:rPr lang="en-US" sz="1600" dirty="0" smtClean="0"/>
              <a:t>Other alumni</a:t>
            </a:r>
          </a:p>
          <a:p>
            <a:pPr marL="285750" indent="-285750">
              <a:buFont typeface="Arial" panose="020B0604020202020204" pitchFamily="34" charset="0"/>
              <a:buChar char="•"/>
            </a:pPr>
            <a:r>
              <a:rPr lang="en-US" sz="1800" dirty="0" smtClean="0"/>
              <a:t>IAB Agenda</a:t>
            </a:r>
          </a:p>
          <a:p>
            <a:pPr marL="971550" lvl="1" indent="-285750"/>
            <a:r>
              <a:rPr lang="en-US" sz="1600" dirty="0" smtClean="0"/>
              <a:t>See the next slide</a:t>
            </a:r>
          </a:p>
          <a:p>
            <a:pPr marL="971550" lvl="1" indent="-285750"/>
            <a:endParaRPr lang="en-US" sz="1600" dirty="0" smtClean="0"/>
          </a:p>
        </p:txBody>
      </p:sp>
    </p:spTree>
    <p:extLst>
      <p:ext uri="{BB962C8B-B14F-4D97-AF65-F5344CB8AC3E}">
        <p14:creationId xmlns:p14="http://schemas.microsoft.com/office/powerpoint/2010/main" val="1838077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IAB Agenda (Fall 2020)</a:t>
            </a:r>
            <a:endParaRPr lang="en-US" dirty="0"/>
          </a:p>
        </p:txBody>
      </p:sp>
      <p:sp>
        <p:nvSpPr>
          <p:cNvPr id="6" name="Content Placeholder 5"/>
          <p:cNvSpPr>
            <a:spLocks noGrp="1"/>
          </p:cNvSpPr>
          <p:nvPr>
            <p:ph idx="1"/>
          </p:nvPr>
        </p:nvSpPr>
        <p:spPr/>
        <p:txBody>
          <a:bodyPr/>
          <a:lstStyle/>
          <a:p>
            <a:pPr marL="285750" indent="-285750">
              <a:spcBef>
                <a:spcPts val="0"/>
              </a:spcBef>
              <a:spcAft>
                <a:spcPts val="600"/>
              </a:spcAft>
              <a:buFont typeface="Arial" panose="020B0604020202020204" pitchFamily="34" charset="0"/>
              <a:buChar char="•"/>
            </a:pPr>
            <a:r>
              <a:rPr lang="en-US" altLang="en-US" sz="1800" dirty="0" smtClean="0"/>
              <a:t>9.00AM </a:t>
            </a:r>
            <a:r>
              <a:rPr lang="en-US" altLang="en-US" sz="1800" dirty="0"/>
              <a:t>– </a:t>
            </a:r>
            <a:r>
              <a:rPr lang="en-US" altLang="en-US" sz="1800" dirty="0" smtClean="0"/>
              <a:t>09.30AM </a:t>
            </a:r>
            <a:r>
              <a:rPr lang="en-US" altLang="en-US" sz="1800" dirty="0"/>
              <a:t>: Welcome and Program Overview</a:t>
            </a:r>
          </a:p>
          <a:p>
            <a:pPr marL="971550" lvl="1" indent="-285750">
              <a:spcBef>
                <a:spcPts val="0"/>
              </a:spcBef>
              <a:spcAft>
                <a:spcPts val="600"/>
              </a:spcAft>
            </a:pPr>
            <a:r>
              <a:rPr lang="en-US" altLang="en-US" sz="1600" dirty="0" smtClean="0"/>
              <a:t>Undergraduate Curriculum </a:t>
            </a:r>
            <a:r>
              <a:rPr lang="en-US" altLang="en-US" sz="1600" dirty="0" smtClean="0"/>
              <a:t>(PEO to be reviewed)</a:t>
            </a:r>
            <a:endParaRPr lang="en-US" altLang="en-US" sz="1600" dirty="0"/>
          </a:p>
          <a:p>
            <a:pPr marL="971550" lvl="1" indent="-285750">
              <a:spcBef>
                <a:spcPts val="0"/>
              </a:spcBef>
              <a:spcAft>
                <a:spcPts val="600"/>
              </a:spcAft>
            </a:pPr>
            <a:r>
              <a:rPr lang="en-US" altLang="en-US" sz="1600" dirty="0"/>
              <a:t>Graduate Curriculum</a:t>
            </a:r>
          </a:p>
          <a:p>
            <a:pPr marL="285750" indent="-285750">
              <a:spcBef>
                <a:spcPts val="0"/>
              </a:spcBef>
              <a:spcAft>
                <a:spcPts val="600"/>
              </a:spcAft>
              <a:buFont typeface="Arial" panose="020B0604020202020204" pitchFamily="34" charset="0"/>
              <a:buChar char="•"/>
            </a:pPr>
            <a:r>
              <a:rPr lang="en-US" altLang="en-US" sz="1800" dirty="0"/>
              <a:t>9</a:t>
            </a:r>
            <a:r>
              <a:rPr lang="en-US" altLang="en-US" sz="1800" dirty="0" smtClean="0"/>
              <a:t>.30AM </a:t>
            </a:r>
            <a:r>
              <a:rPr lang="en-US" altLang="en-US" sz="1800" dirty="0"/>
              <a:t>– </a:t>
            </a:r>
            <a:r>
              <a:rPr lang="en-US" altLang="en-US" sz="1800" dirty="0" smtClean="0"/>
              <a:t>10.30AM </a:t>
            </a:r>
            <a:r>
              <a:rPr lang="en-US" altLang="en-US" sz="1800" dirty="0"/>
              <a:t>: IAB Input for Department </a:t>
            </a:r>
            <a:r>
              <a:rPr lang="en-US" altLang="en-US" sz="1800" dirty="0" smtClean="0"/>
              <a:t>Goals</a:t>
            </a:r>
          </a:p>
          <a:p>
            <a:pPr marL="971550" lvl="1" indent="-285750">
              <a:spcBef>
                <a:spcPts val="0"/>
              </a:spcBef>
              <a:spcAft>
                <a:spcPts val="600"/>
              </a:spcAft>
            </a:pPr>
            <a:r>
              <a:rPr lang="en-US" sz="1600" dirty="0" smtClean="0"/>
              <a:t>Discussion </a:t>
            </a:r>
            <a:endParaRPr lang="en-US" sz="1800" dirty="0"/>
          </a:p>
          <a:p>
            <a:pPr marL="971550" lvl="1" indent="-285750">
              <a:spcBef>
                <a:spcPts val="0"/>
              </a:spcBef>
              <a:spcAft>
                <a:spcPts val="600"/>
              </a:spcAft>
            </a:pPr>
            <a:r>
              <a:rPr lang="en-US" sz="1600" dirty="0" smtClean="0"/>
              <a:t>Feedback </a:t>
            </a:r>
            <a:r>
              <a:rPr lang="en-US" sz="1600" dirty="0"/>
              <a:t>about our </a:t>
            </a:r>
            <a:r>
              <a:rPr lang="en-US" sz="1600" dirty="0" smtClean="0"/>
              <a:t>programs (+ new trends)</a:t>
            </a:r>
            <a:endParaRPr lang="en-US" sz="1800" dirty="0"/>
          </a:p>
          <a:p>
            <a:pPr marL="971550" lvl="1" indent="-285750">
              <a:spcBef>
                <a:spcPts val="0"/>
              </a:spcBef>
              <a:spcAft>
                <a:spcPts val="600"/>
              </a:spcAft>
            </a:pPr>
            <a:r>
              <a:rPr lang="en-US" sz="1600" dirty="0" smtClean="0"/>
              <a:t>Internship/full-time </a:t>
            </a:r>
            <a:r>
              <a:rPr lang="en-US" sz="1600" dirty="0"/>
              <a:t>opportunities for our BS and MS </a:t>
            </a:r>
            <a:r>
              <a:rPr lang="en-US" sz="1600" dirty="0" smtClean="0"/>
              <a:t>students</a:t>
            </a:r>
            <a:endParaRPr lang="en-US" sz="1800" dirty="0"/>
          </a:p>
          <a:p>
            <a:pPr marL="971550" lvl="1" indent="-285750">
              <a:spcBef>
                <a:spcPts val="0"/>
              </a:spcBef>
              <a:spcAft>
                <a:spcPts val="600"/>
              </a:spcAft>
            </a:pPr>
            <a:r>
              <a:rPr lang="en-US" sz="1600" dirty="0" smtClean="0"/>
              <a:t>Future </a:t>
            </a:r>
            <a:r>
              <a:rPr lang="en-US" sz="1600" dirty="0"/>
              <a:t>collaboration opportunities</a:t>
            </a:r>
            <a:endParaRPr lang="en-US" sz="1800" dirty="0"/>
          </a:p>
          <a:p>
            <a:pPr marL="285750" indent="-285750">
              <a:spcBef>
                <a:spcPts val="0"/>
              </a:spcBef>
              <a:spcAft>
                <a:spcPts val="600"/>
              </a:spcAft>
              <a:buFont typeface="Arial" panose="020B0604020202020204" pitchFamily="34" charset="0"/>
              <a:buChar char="•"/>
            </a:pPr>
            <a:r>
              <a:rPr lang="en-US" altLang="en-US" sz="1800" dirty="0" smtClean="0"/>
              <a:t>10:30AM: Adjourn</a:t>
            </a:r>
            <a:endParaRPr lang="en-US" altLang="en-US" sz="1800" dirty="0"/>
          </a:p>
          <a:p>
            <a:pPr>
              <a:spcBef>
                <a:spcPts val="0"/>
              </a:spcBef>
              <a:spcAft>
                <a:spcPts val="600"/>
              </a:spcAft>
            </a:pPr>
            <a:endParaRPr lang="en-US" sz="1200" dirty="0"/>
          </a:p>
        </p:txBody>
      </p:sp>
      <p:sp>
        <p:nvSpPr>
          <p:cNvPr id="2" name="Slide Number Placeholder 1"/>
          <p:cNvSpPr>
            <a:spLocks noGrp="1"/>
          </p:cNvSpPr>
          <p:nvPr>
            <p:ph type="sldNum" sz="quarter" idx="4294967295"/>
          </p:nvPr>
        </p:nvSpPr>
        <p:spPr>
          <a:xfrm>
            <a:off x="7010400" y="4868863"/>
            <a:ext cx="2133600" cy="274637"/>
          </a:xfrm>
        </p:spPr>
        <p:txBody>
          <a:bodyPr/>
          <a:lstStyle/>
          <a:p>
            <a:fld id="{BB220BBC-8879-E844-B35B-0F806738ECBE}" type="slidenum">
              <a:rPr lang="en-US" smtClean="0"/>
              <a:t>6</a:t>
            </a:fld>
            <a:endParaRPr lang="en-US"/>
          </a:p>
        </p:txBody>
      </p:sp>
    </p:spTree>
    <p:extLst>
      <p:ext uri="{BB962C8B-B14F-4D97-AF65-F5344CB8AC3E}">
        <p14:creationId xmlns:p14="http://schemas.microsoft.com/office/powerpoint/2010/main" val="358934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 Design Presentations</a:t>
            </a:r>
            <a:endParaRPr lang="en-US" dirty="0"/>
          </a:p>
        </p:txBody>
      </p:sp>
      <p:sp>
        <p:nvSpPr>
          <p:cNvPr id="3" name="Content Placeholder 2"/>
          <p:cNvSpPr>
            <a:spLocks noGrp="1"/>
          </p:cNvSpPr>
          <p:nvPr>
            <p:ph idx="1"/>
          </p:nvPr>
        </p:nvSpPr>
        <p:spPr/>
        <p:txBody>
          <a:bodyPr/>
          <a:lstStyle/>
          <a:p>
            <a:pPr marL="225425" indent="-225425">
              <a:buFont typeface="Arial" panose="020B0604020202020204" pitchFamily="34" charset="0"/>
              <a:buChar char="•"/>
            </a:pPr>
            <a:r>
              <a:rPr lang="en-US" sz="1600" dirty="0" smtClean="0"/>
              <a:t>When: Friday 12/3, </a:t>
            </a:r>
            <a:r>
              <a:rPr lang="en-US" sz="1600" dirty="0"/>
              <a:t>8:30-10:30am </a:t>
            </a:r>
            <a:endParaRPr lang="en-US" sz="1600" dirty="0" smtClean="0"/>
          </a:p>
          <a:p>
            <a:pPr marL="225425" indent="-225425">
              <a:buFont typeface="Arial" panose="020B0604020202020204" pitchFamily="34" charset="0"/>
              <a:buChar char="•"/>
            </a:pPr>
            <a:r>
              <a:rPr lang="en-US" sz="1600" dirty="0" smtClean="0"/>
              <a:t>Where</a:t>
            </a:r>
            <a:r>
              <a:rPr lang="en-US" sz="1800" dirty="0" smtClean="0"/>
              <a:t>: </a:t>
            </a:r>
            <a:r>
              <a:rPr lang="en-US" sz="1800" dirty="0"/>
              <a:t>virtual zoom </a:t>
            </a:r>
            <a:r>
              <a:rPr lang="en-US" sz="1800" dirty="0" smtClean="0"/>
              <a:t>meeting</a:t>
            </a:r>
          </a:p>
          <a:p>
            <a:pPr marL="225425" indent="-225425">
              <a:buFont typeface="Arial" panose="020B0604020202020204" pitchFamily="34" charset="0"/>
              <a:buChar char="•"/>
            </a:pPr>
            <a:r>
              <a:rPr lang="en-US" sz="1800" dirty="0" smtClean="0"/>
              <a:t>Senior Design Coordinators: C. Sun and J. Lim</a:t>
            </a:r>
          </a:p>
          <a:p>
            <a:pPr marL="225425" indent="-225425">
              <a:buFont typeface="Arial" panose="020B0604020202020204" pitchFamily="34" charset="0"/>
              <a:buChar char="•"/>
            </a:pPr>
            <a:r>
              <a:rPr lang="en-US" sz="1800" dirty="0" smtClean="0"/>
              <a:t>Format: 4 parallel sessions (16 groups)</a:t>
            </a:r>
          </a:p>
          <a:p>
            <a:pPr marL="911225" lvl="1" indent="-225425"/>
            <a:r>
              <a:rPr lang="en-US" sz="1600" dirty="0" smtClean="0"/>
              <a:t>4 groups per session</a:t>
            </a:r>
          </a:p>
          <a:p>
            <a:pPr marL="911225" lvl="1" indent="-225425"/>
            <a:r>
              <a:rPr lang="en-US" sz="1600" dirty="0" smtClean="0"/>
              <a:t>27 min presentation per group (3 min transition time)</a:t>
            </a:r>
            <a:endParaRPr lang="en-US" sz="16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21724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122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 FERPA</a:t>
            </a:r>
            <a:endParaRPr lang="en-US" dirty="0"/>
          </a:p>
        </p:txBody>
      </p:sp>
      <p:sp>
        <p:nvSpPr>
          <p:cNvPr id="3" name="Content Placeholder 2"/>
          <p:cNvSpPr>
            <a:spLocks noGrp="1"/>
          </p:cNvSpPr>
          <p:nvPr>
            <p:ph idx="1"/>
          </p:nvPr>
        </p:nvSpPr>
        <p:spPr/>
        <p:txBody>
          <a:bodyPr/>
          <a:lstStyle/>
          <a:p>
            <a:r>
              <a:rPr lang="en-US" sz="1400" b="1" dirty="0"/>
              <a:t>What Is FERPA?</a:t>
            </a:r>
          </a:p>
          <a:p>
            <a:r>
              <a:rPr lang="en-US" sz="1400" dirty="0"/>
              <a:t>The Family Educational Rights and Privacy Act (FERPA) (20 U.S.C. § 1232g; 34 CFR Part 99) protects the privacy of student education records. FERPA is a federal law that applies to all schools that receive funds under an applicable program of the U.S. Department of Education.</a:t>
            </a:r>
          </a:p>
          <a:p>
            <a:endParaRPr lang="en-US" sz="1400" b="1" dirty="0" smtClean="0"/>
          </a:p>
          <a:p>
            <a:r>
              <a:rPr lang="en-US" sz="1400" b="1" dirty="0" smtClean="0"/>
              <a:t>Why </a:t>
            </a:r>
            <a:r>
              <a:rPr lang="en-US" sz="1400" b="1" dirty="0"/>
              <a:t>Is FERPA Important to Our Campus?</a:t>
            </a:r>
          </a:p>
          <a:p>
            <a:r>
              <a:rPr lang="en-US" sz="1400" dirty="0"/>
              <a:t>All faculty, staff and students, including temporary employees, student assistants and consultants, must comply with state and federal laws and University policies regarding the access to, and use of, student education records, whether these records are printed or electronic. Maintaining the confidentiality of student education records is everyone's responsibility.</a:t>
            </a:r>
          </a:p>
          <a:p>
            <a:endParaRPr lang="en-US" sz="1400" dirty="0" smtClean="0">
              <a:hlinkClick r:id="rId2"/>
            </a:endParaRPr>
          </a:p>
          <a:p>
            <a:r>
              <a:rPr lang="en-US" sz="1400" dirty="0" smtClean="0">
                <a:hlinkClick r:id="rId2"/>
              </a:rPr>
              <a:t>https</a:t>
            </a:r>
            <a:r>
              <a:rPr lang="en-US" sz="1400" dirty="0">
                <a:hlinkClick r:id="rId2"/>
              </a:rPr>
              <a:t>://</a:t>
            </a:r>
            <a:r>
              <a:rPr lang="en-US" sz="1400" dirty="0" smtClean="0">
                <a:hlinkClick r:id="rId2"/>
              </a:rPr>
              <a:t>www.calstatela.edu/its/itsecurity/ferpa/index.php</a:t>
            </a:r>
            <a:endParaRPr lang="en-US" sz="1400" dirty="0" smtClean="0"/>
          </a:p>
          <a:p>
            <a:endParaRPr lang="en-US" sz="1400" dirty="0"/>
          </a:p>
        </p:txBody>
      </p:sp>
    </p:spTree>
    <p:extLst>
      <p:ext uri="{BB962C8B-B14F-4D97-AF65-F5344CB8AC3E}">
        <p14:creationId xmlns:p14="http://schemas.microsoft.com/office/powerpoint/2010/main" val="782779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24239</TotalTime>
  <Words>516</Words>
  <Application>Microsoft Office PowerPoint</Application>
  <PresentationFormat>On-screen Show (16:9)</PresentationFormat>
  <Paragraphs>74</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Courier New</vt:lpstr>
      <vt:lpstr>Office Theme</vt:lpstr>
      <vt:lpstr>Department Meeting</vt:lpstr>
      <vt:lpstr>Agenda</vt:lpstr>
      <vt:lpstr>Announcements and Reminders</vt:lpstr>
      <vt:lpstr>Spring 2022</vt:lpstr>
      <vt:lpstr>Fall 2021 IAB Planning</vt:lpstr>
      <vt:lpstr>IAB Agenda (Fall 2020)</vt:lpstr>
      <vt:lpstr>Senior Design Presentations</vt:lpstr>
      <vt:lpstr>Q&amp;A</vt:lpstr>
      <vt:lpstr>Reminder - FERPA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Lim, Jung S</dc:creator>
  <cp:lastModifiedBy>AutoBVT</cp:lastModifiedBy>
  <cp:revision>830</cp:revision>
  <dcterms:created xsi:type="dcterms:W3CDTF">2020-04-22T18:12:43Z</dcterms:created>
  <dcterms:modified xsi:type="dcterms:W3CDTF">2021-10-15T19:24:27Z</dcterms:modified>
</cp:coreProperties>
</file>