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556" r:id="rId2"/>
    <p:sldId id="586" r:id="rId3"/>
    <p:sldId id="611" r:id="rId4"/>
    <p:sldId id="612" r:id="rId5"/>
    <p:sldId id="607" r:id="rId6"/>
    <p:sldId id="616" r:id="rId7"/>
    <p:sldId id="615" r:id="rId8"/>
    <p:sldId id="617" r:id="rId9"/>
    <p:sldId id="613" r:id="rId10"/>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 id="4" name="Pamula, Raj"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1" autoAdjust="0"/>
    <p:restoredTop sz="84256" autoAdjust="0"/>
  </p:normalViewPr>
  <p:slideViewPr>
    <p:cSldViewPr snapToGrid="0" snapToObjects="1">
      <p:cViewPr>
        <p:scale>
          <a:sx n="114" d="100"/>
          <a:sy n="114" d="100"/>
        </p:scale>
        <p:origin x="258" y="294"/>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10/15/2021</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10/15/2021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Navid</a:t>
            </a:r>
            <a:endParaRPr lang="en-US" dirty="0"/>
          </a:p>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6</a:t>
            </a:fld>
            <a:endParaRPr lang="en-US"/>
          </a:p>
        </p:txBody>
      </p:sp>
    </p:spTree>
    <p:extLst>
      <p:ext uri="{BB962C8B-B14F-4D97-AF65-F5344CB8AC3E}">
        <p14:creationId xmlns:p14="http://schemas.microsoft.com/office/powerpoint/2010/main" val="35401473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CC00E29-2A61-4600-9C43-DA1329B274E9}" type="slidenum">
              <a:rPr lang="en-US" altLang="en-US"/>
              <a:pPr/>
              <a:t>‹#›</a:t>
            </a:fld>
            <a:endParaRPr lang="en-US" altLang="en-US"/>
          </a:p>
        </p:txBody>
      </p:sp>
    </p:spTree>
    <p:extLst>
      <p:ext uri="{BB962C8B-B14F-4D97-AF65-F5344CB8AC3E}">
        <p14:creationId xmlns:p14="http://schemas.microsoft.com/office/powerpoint/2010/main" val="313722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 id="2147483670" r:id="rId20"/>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csns.cysun.org/department/cs/courses" TargetMode="External"/><Relationship Id="rId2" Type="http://schemas.openxmlformats.org/officeDocument/2006/relationships/hyperlink" Target="https://www.calstatela.edu/its/itsecurity/ferpa/index.php"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hyperlink" Target="https://www.calstatela.edu/its/itsecurity/ferpa/index.php"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7"/>
          <p:cNvSpPr>
            <a:spLocks noGrp="1"/>
          </p:cNvSpPr>
          <p:nvPr>
            <p:ph type="ctrTitle"/>
          </p:nvPr>
        </p:nvSpPr>
        <p:spPr/>
        <p:txBody>
          <a:bodyPr/>
          <a:lstStyle/>
          <a:p>
            <a:r>
              <a:rPr lang="en-US" altLang="en-US" sz="3600" dirty="0"/>
              <a:t>Department Meeting</a:t>
            </a:r>
          </a:p>
        </p:txBody>
      </p:sp>
      <p:sp>
        <p:nvSpPr>
          <p:cNvPr id="4099" name="Subtitle 8"/>
          <p:cNvSpPr>
            <a:spLocks noGrp="1"/>
          </p:cNvSpPr>
          <p:nvPr>
            <p:ph type="subTitle" idx="1"/>
          </p:nvPr>
        </p:nvSpPr>
        <p:spPr/>
        <p:txBody>
          <a:bodyPr/>
          <a:lstStyle/>
          <a:p>
            <a:r>
              <a:rPr lang="en-US" altLang="en-US" dirty="0" smtClean="0"/>
              <a:t>Friday, October 15th, 2021</a:t>
            </a:r>
          </a:p>
        </p:txBody>
      </p:sp>
    </p:spTree>
    <p:extLst>
      <p:ext uri="{BB962C8B-B14F-4D97-AF65-F5344CB8AC3E}">
        <p14:creationId xmlns:p14="http://schemas.microsoft.com/office/powerpoint/2010/main" val="8036850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Agenda</a:t>
            </a:r>
            <a:endParaRPr lang="en-US" dirty="0"/>
          </a:p>
        </p:txBody>
      </p:sp>
      <p:sp>
        <p:nvSpPr>
          <p:cNvPr id="6" name="Content Placeholder 5"/>
          <p:cNvSpPr>
            <a:spLocks noGrp="1"/>
          </p:cNvSpPr>
          <p:nvPr>
            <p:ph idx="1"/>
          </p:nvPr>
        </p:nvSpPr>
        <p:spPr/>
        <p:txBody>
          <a:bodyPr/>
          <a:lstStyle/>
          <a:p>
            <a:pPr marL="285750" indent="-285750" fontAlgn="base">
              <a:buFont typeface="Arial" panose="020B0604020202020204" pitchFamily="34" charset="0"/>
              <a:buChar char="•"/>
            </a:pPr>
            <a:r>
              <a:rPr lang="en-US" dirty="0" smtClean="0"/>
              <a:t>Announcements and Reminders</a:t>
            </a:r>
          </a:p>
          <a:p>
            <a:pPr marL="285750" indent="-285750" fontAlgn="base">
              <a:buFont typeface="Arial" panose="020B0604020202020204" pitchFamily="34" charset="0"/>
              <a:buChar char="•"/>
            </a:pPr>
            <a:r>
              <a:rPr lang="en-US" dirty="0" smtClean="0"/>
              <a:t>Spring 2022</a:t>
            </a:r>
          </a:p>
          <a:p>
            <a:pPr marL="285750" indent="-285750" fontAlgn="base">
              <a:buFont typeface="Arial" panose="020B0604020202020204" pitchFamily="34" charset="0"/>
              <a:buChar char="•"/>
            </a:pPr>
            <a:r>
              <a:rPr lang="en-US" dirty="0" smtClean="0"/>
              <a:t>IAB planning</a:t>
            </a:r>
          </a:p>
          <a:p>
            <a:pPr marL="971550" lvl="1" indent="-285750" fontAlgn="base"/>
            <a:r>
              <a:rPr lang="en-US" sz="1600" dirty="0"/>
              <a:t>Nov. 5</a:t>
            </a:r>
            <a:r>
              <a:rPr lang="en-US" sz="1600" baseline="30000" dirty="0"/>
              <a:t>th</a:t>
            </a:r>
            <a:r>
              <a:rPr lang="en-US" sz="1600" dirty="0"/>
              <a:t>, 9-10:30AM</a:t>
            </a:r>
          </a:p>
          <a:p>
            <a:pPr marL="285750" indent="-285750" fontAlgn="base">
              <a:buFont typeface="Arial" panose="020B0604020202020204" pitchFamily="34" charset="0"/>
              <a:buChar char="•"/>
            </a:pPr>
            <a:r>
              <a:rPr lang="en-US" dirty="0" smtClean="0"/>
              <a:t>Senior design presentation planning</a:t>
            </a:r>
          </a:p>
          <a:p>
            <a:pPr marL="285750" indent="-285750" fontAlgn="base">
              <a:buFont typeface="Arial" panose="020B0604020202020204" pitchFamily="34" charset="0"/>
              <a:buChar char="•"/>
            </a:pPr>
            <a:r>
              <a:rPr lang="en-US" dirty="0" smtClean="0"/>
              <a:t>Q&amp;A</a:t>
            </a:r>
            <a:r>
              <a:rPr lang="en-US" dirty="0"/>
              <a:t/>
            </a:r>
            <a:br>
              <a:rPr lang="en-US" dirty="0"/>
            </a:br>
            <a:endParaRPr lang="en-US" sz="1600" dirty="0" smtClean="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1480902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dirty="0"/>
              <a:t>Announcements and Reminders</a:t>
            </a:r>
          </a:p>
        </p:txBody>
      </p:sp>
      <p:sp>
        <p:nvSpPr>
          <p:cNvPr id="3" name="Content Placeholder 2"/>
          <p:cNvSpPr>
            <a:spLocks noGrp="1"/>
          </p:cNvSpPr>
          <p:nvPr>
            <p:ph idx="1"/>
          </p:nvPr>
        </p:nvSpPr>
        <p:spPr/>
        <p:txBody>
          <a:bodyPr/>
          <a:lstStyle/>
          <a:p>
            <a:pPr marL="285750" indent="-285750" fontAlgn="base">
              <a:buFont typeface="Arial" panose="020B0604020202020204" pitchFamily="34" charset="0"/>
              <a:buChar char="•"/>
            </a:pPr>
            <a:r>
              <a:rPr lang="en-US" sz="1400" dirty="0" smtClean="0"/>
              <a:t>Faculty search</a:t>
            </a:r>
          </a:p>
          <a:p>
            <a:pPr marL="971550" lvl="1" indent="-285750" fontAlgn="base"/>
            <a:r>
              <a:rPr lang="en-US" sz="1200" dirty="0" smtClean="0"/>
              <a:t>Meeting with UNLV post-docs and PhD students : 10/28, 1pm-2pm. About </a:t>
            </a:r>
            <a:r>
              <a:rPr lang="en-US" sz="1200" dirty="0"/>
              <a:t>discussion </a:t>
            </a:r>
            <a:r>
              <a:rPr lang="en-US" sz="1200" dirty="0" smtClean="0"/>
              <a:t>“Faculty </a:t>
            </a:r>
            <a:r>
              <a:rPr lang="en-US" sz="1200" dirty="0"/>
              <a:t>careers in the CSU</a:t>
            </a:r>
            <a:r>
              <a:rPr lang="en-US" sz="1200" dirty="0" smtClean="0"/>
              <a:t>”. Need </a:t>
            </a:r>
            <a:r>
              <a:rPr lang="en-US" sz="1200" dirty="0" smtClean="0"/>
              <a:t>an </a:t>
            </a:r>
            <a:r>
              <a:rPr lang="en-US" sz="1200" dirty="0"/>
              <a:t>enthusiastic faculty </a:t>
            </a:r>
            <a:r>
              <a:rPr lang="en-US" sz="1200" dirty="0" smtClean="0"/>
              <a:t>who can </a:t>
            </a:r>
            <a:r>
              <a:rPr lang="en-US" sz="1200" dirty="0"/>
              <a:t>talk for 5-10 min about their experience</a:t>
            </a:r>
            <a:r>
              <a:rPr lang="en-US" sz="1200" dirty="0" smtClean="0"/>
              <a:t> </a:t>
            </a:r>
          </a:p>
          <a:p>
            <a:pPr marL="285750" indent="-285750" fontAlgn="base">
              <a:buFont typeface="Arial" panose="020B0604020202020204" pitchFamily="34" charset="0"/>
              <a:buChar char="•"/>
            </a:pPr>
            <a:r>
              <a:rPr lang="en-US" sz="1400" dirty="0" smtClean="0"/>
              <a:t>Course proposals this semester</a:t>
            </a:r>
          </a:p>
          <a:p>
            <a:pPr marL="971550" lvl="1" indent="-285750" fontAlgn="base"/>
            <a:r>
              <a:rPr lang="en-US" sz="1200" dirty="0" smtClean="0"/>
              <a:t>GE proposals by 10/29</a:t>
            </a:r>
          </a:p>
          <a:p>
            <a:pPr marL="971550" lvl="1" indent="-285750" fontAlgn="base"/>
            <a:r>
              <a:rPr lang="en-US" sz="1200" dirty="0" smtClean="0"/>
              <a:t>Other course proposals for Fall 2023 – submit early Spring 2022 semester   </a:t>
            </a:r>
          </a:p>
          <a:p>
            <a:pPr marL="285750" indent="-285750" fontAlgn="base">
              <a:buFont typeface="Arial" panose="020B0604020202020204" pitchFamily="34" charset="0"/>
              <a:buChar char="•"/>
            </a:pPr>
            <a:r>
              <a:rPr lang="en-US" sz="1400" dirty="0" smtClean="0"/>
              <a:t>FERPA/Canvas - </a:t>
            </a:r>
            <a:r>
              <a:rPr lang="en-US" sz="1400" dirty="0">
                <a:hlinkClick r:id="rId2"/>
              </a:rPr>
              <a:t>https://www.calstatela.edu/its/itsecurity/ferpa/index.php</a:t>
            </a:r>
            <a:endParaRPr lang="en-US" sz="1400" dirty="0"/>
          </a:p>
          <a:p>
            <a:pPr marL="285750" indent="-285750" fontAlgn="base">
              <a:buFont typeface="Arial" panose="020B0604020202020204" pitchFamily="34" charset="0"/>
              <a:buChar char="•"/>
            </a:pPr>
            <a:r>
              <a:rPr lang="en-US" sz="1400" dirty="0" smtClean="0"/>
              <a:t>Courses with in-person meetings – make sure to have in-person meetings</a:t>
            </a:r>
          </a:p>
          <a:p>
            <a:pPr marL="285750" indent="-285750" fontAlgn="base">
              <a:buFont typeface="Arial" panose="020B0604020202020204" pitchFamily="34" charset="0"/>
              <a:buChar char="•"/>
            </a:pPr>
            <a:r>
              <a:rPr lang="en-US" sz="1400" dirty="0" smtClean="0"/>
              <a:t>Textbook – Course assignments will be available on GET next week. Contact the </a:t>
            </a:r>
            <a:r>
              <a:rPr lang="en-US" sz="1400" dirty="0"/>
              <a:t>course </a:t>
            </a:r>
            <a:r>
              <a:rPr lang="en-US" sz="1400" dirty="0" smtClean="0"/>
              <a:t>coordinator to get an approval for your textbook selection and send the approved textbook to Valentina by Oct. 22.</a:t>
            </a:r>
          </a:p>
          <a:p>
            <a:pPr marL="971550" lvl="1" indent="-285750" fontAlgn="base"/>
            <a:r>
              <a:rPr lang="en-US" sz="1200" dirty="0" smtClean="0"/>
              <a:t>Course coordinator list: </a:t>
            </a:r>
            <a:r>
              <a:rPr lang="en-US" sz="1200" dirty="0" smtClean="0">
                <a:hlinkClick r:id="rId3"/>
              </a:rPr>
              <a:t>https</a:t>
            </a:r>
            <a:r>
              <a:rPr lang="en-US" sz="1200" dirty="0">
                <a:hlinkClick r:id="rId3"/>
              </a:rPr>
              <a:t>://</a:t>
            </a:r>
            <a:r>
              <a:rPr lang="en-US" sz="1200" dirty="0" smtClean="0">
                <a:hlinkClick r:id="rId3"/>
              </a:rPr>
              <a:t>csns.cysun.org/department/cs/courses</a:t>
            </a:r>
            <a:endParaRPr lang="en-US" sz="1200" dirty="0" smtClean="0"/>
          </a:p>
          <a:p>
            <a:pPr marL="285750" indent="-285750" fontAlgn="base">
              <a:buFont typeface="Arial" panose="020B0604020202020204" pitchFamily="34" charset="0"/>
              <a:buChar char="•"/>
            </a:pPr>
            <a:r>
              <a:rPr lang="en-US" sz="1400" dirty="0" smtClean="0"/>
              <a:t>Fall 2021 gathering</a:t>
            </a:r>
          </a:p>
          <a:p>
            <a:pPr marL="971550" lvl="1" indent="-285750" fontAlgn="base"/>
            <a:r>
              <a:rPr lang="en-US" sz="1200" dirty="0" smtClean="0"/>
              <a:t>Venue</a:t>
            </a:r>
          </a:p>
          <a:p>
            <a:pPr marL="971550" lvl="1" indent="-285750" fontAlgn="base"/>
            <a:r>
              <a:rPr lang="en-US" sz="1200" dirty="0" smtClean="0"/>
              <a:t>Time</a:t>
            </a:r>
          </a:p>
          <a:p>
            <a:pPr lvl="1" indent="0" fontAlgn="base">
              <a:buNone/>
            </a:pPr>
            <a:endParaRPr lang="en-US" sz="1200" dirty="0" smtClean="0"/>
          </a:p>
        </p:txBody>
      </p:sp>
    </p:spTree>
    <p:extLst>
      <p:ext uri="{BB962C8B-B14F-4D97-AF65-F5344CB8AC3E}">
        <p14:creationId xmlns:p14="http://schemas.microsoft.com/office/powerpoint/2010/main" val="2814918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 2022</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Assume to be back to face-to-face </a:t>
            </a:r>
          </a:p>
          <a:p>
            <a:pPr marL="285750" indent="-285750">
              <a:buFont typeface="Arial" panose="020B0604020202020204" pitchFamily="34" charset="0"/>
              <a:buChar char="•"/>
            </a:pPr>
            <a:r>
              <a:rPr lang="en-US" dirty="0" smtClean="0"/>
              <a:t>Hybrid/online courses in Spring 2022</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155612312"/>
              </p:ext>
            </p:extLst>
          </p:nvPr>
        </p:nvGraphicFramePr>
        <p:xfrm>
          <a:off x="780854" y="1931455"/>
          <a:ext cx="5038932" cy="2280920"/>
        </p:xfrm>
        <a:graphic>
          <a:graphicData uri="http://schemas.openxmlformats.org/drawingml/2006/table">
            <a:tbl>
              <a:tblPr firstRow="1" bandRow="1">
                <a:tableStyleId>{5C22544A-7EE6-4342-B048-85BDC9FD1C3A}</a:tableStyleId>
              </a:tblPr>
              <a:tblGrid>
                <a:gridCol w="1879355">
                  <a:extLst>
                    <a:ext uri="{9D8B030D-6E8A-4147-A177-3AD203B41FA5}">
                      <a16:colId xmlns:a16="http://schemas.microsoft.com/office/drawing/2014/main" val="1447434336"/>
                    </a:ext>
                  </a:extLst>
                </a:gridCol>
                <a:gridCol w="3159577">
                  <a:extLst>
                    <a:ext uri="{9D8B030D-6E8A-4147-A177-3AD203B41FA5}">
                      <a16:colId xmlns:a16="http://schemas.microsoft.com/office/drawing/2014/main" val="4079215562"/>
                    </a:ext>
                  </a:extLst>
                </a:gridCol>
              </a:tblGrid>
              <a:tr h="370840">
                <a:tc>
                  <a:txBody>
                    <a:bodyPr/>
                    <a:lstStyle/>
                    <a:p>
                      <a:r>
                        <a:rPr lang="en-US" sz="1100" dirty="0" smtClean="0"/>
                        <a:t>Approved Online/Hybrid courses</a:t>
                      </a:r>
                      <a:endParaRPr lang="en-US" sz="1100" dirty="0"/>
                    </a:p>
                  </a:txBody>
                  <a:tcPr/>
                </a:tc>
                <a:tc>
                  <a:txBody>
                    <a:bodyPr/>
                    <a:lstStyle/>
                    <a:p>
                      <a:r>
                        <a:rPr lang="en-US" sz="1100" dirty="0" smtClean="0"/>
                        <a:t>One</a:t>
                      </a:r>
                      <a:r>
                        <a:rPr lang="en-US" sz="1100" baseline="0" dirty="0" smtClean="0"/>
                        <a:t> time Exception for Spring 2022</a:t>
                      </a:r>
                      <a:endParaRPr lang="en-US" sz="1100" dirty="0"/>
                    </a:p>
                  </a:txBody>
                  <a:tcPr/>
                </a:tc>
                <a:extLst>
                  <a:ext uri="{0D108BD9-81ED-4DB2-BD59-A6C34878D82A}">
                    <a16:rowId xmlns:a16="http://schemas.microsoft.com/office/drawing/2014/main" val="1847387184"/>
                  </a:ext>
                </a:extLst>
              </a:tr>
              <a:tr h="370840">
                <a:tc>
                  <a:txBody>
                    <a:bodyPr/>
                    <a:lstStyle/>
                    <a:p>
                      <a:r>
                        <a:rPr lang="en-US" sz="1100" dirty="0" smtClean="0"/>
                        <a:t>CS 3186</a:t>
                      </a:r>
                      <a:endParaRPr lang="en-US" sz="1100" dirty="0"/>
                    </a:p>
                  </a:txBody>
                  <a:tcPr/>
                </a:tc>
                <a:tc>
                  <a:txBody>
                    <a:bodyPr/>
                    <a:lstStyle/>
                    <a:p>
                      <a:r>
                        <a:rPr lang="en-US" sz="1100" dirty="0" smtClean="0"/>
                        <a:t>CS 2445 (Lim)</a:t>
                      </a:r>
                      <a:endParaRPr lang="en-US" sz="1100" dirty="0"/>
                    </a:p>
                  </a:txBody>
                  <a:tcPr/>
                </a:tc>
                <a:extLst>
                  <a:ext uri="{0D108BD9-81ED-4DB2-BD59-A6C34878D82A}">
                    <a16:rowId xmlns:a16="http://schemas.microsoft.com/office/drawing/2014/main" val="1429035163"/>
                  </a:ext>
                </a:extLst>
              </a:tr>
              <a:tr h="370840">
                <a:tc>
                  <a:txBody>
                    <a:bodyPr/>
                    <a:lstStyle/>
                    <a:p>
                      <a:r>
                        <a:rPr lang="en-US" sz="1100" dirty="0" smtClean="0"/>
                        <a:t>CS 4661, CS 4662</a:t>
                      </a:r>
                      <a:endParaRPr lang="en-US" sz="1100" dirty="0"/>
                    </a:p>
                  </a:txBody>
                  <a:tcPr/>
                </a:tc>
                <a:tc>
                  <a:txBody>
                    <a:bodyPr/>
                    <a:lstStyle/>
                    <a:p>
                      <a:r>
                        <a:rPr lang="en-US" sz="1100" dirty="0" smtClean="0"/>
                        <a:t>CS 3220 (Sun)</a:t>
                      </a:r>
                      <a:endParaRPr lang="en-US" sz="1100" dirty="0"/>
                    </a:p>
                  </a:txBody>
                  <a:tcPr/>
                </a:tc>
                <a:extLst>
                  <a:ext uri="{0D108BD9-81ED-4DB2-BD59-A6C34878D82A}">
                    <a16:rowId xmlns:a16="http://schemas.microsoft.com/office/drawing/2014/main" val="537258374"/>
                  </a:ext>
                </a:extLst>
              </a:tr>
              <a:tr h="370840">
                <a:tc>
                  <a:txBody>
                    <a:bodyPr/>
                    <a:lstStyle/>
                    <a:p>
                      <a:endParaRPr lang="en-US" sz="1100" dirty="0"/>
                    </a:p>
                  </a:txBody>
                  <a:tcPr/>
                </a:tc>
                <a:tc>
                  <a:txBody>
                    <a:bodyPr/>
                    <a:lstStyle/>
                    <a:p>
                      <a:r>
                        <a:rPr lang="en-US" sz="1100" dirty="0" smtClean="0"/>
                        <a:t>CS 3801 (Hurley)</a:t>
                      </a:r>
                      <a:endParaRPr lang="en-US" sz="1100" dirty="0"/>
                    </a:p>
                  </a:txBody>
                  <a:tcPr/>
                </a:tc>
                <a:extLst>
                  <a:ext uri="{0D108BD9-81ED-4DB2-BD59-A6C34878D82A}">
                    <a16:rowId xmlns:a16="http://schemas.microsoft.com/office/drawing/2014/main" val="3214866894"/>
                  </a:ext>
                </a:extLst>
              </a:tr>
              <a:tr h="370840">
                <a:tc>
                  <a:txBody>
                    <a:bodyPr/>
                    <a:lstStyle/>
                    <a:p>
                      <a:endParaRPr lang="en-US" sz="1100" dirty="0"/>
                    </a:p>
                  </a:txBody>
                  <a:tcPr/>
                </a:tc>
                <a:tc>
                  <a:txBody>
                    <a:bodyPr/>
                    <a:lstStyle/>
                    <a:p>
                      <a:r>
                        <a:rPr lang="en-US" sz="1100" dirty="0" smtClean="0"/>
                        <a:t>CS 4440 (J. </a:t>
                      </a:r>
                      <a:r>
                        <a:rPr lang="en-US" sz="1100" dirty="0" err="1" smtClean="0"/>
                        <a:t>Guo</a:t>
                      </a:r>
                      <a:r>
                        <a:rPr lang="en-US" sz="1100" dirty="0" smtClean="0"/>
                        <a:t>)</a:t>
                      </a:r>
                      <a:endParaRPr lang="en-US" sz="1100" dirty="0"/>
                    </a:p>
                  </a:txBody>
                  <a:tcPr/>
                </a:tc>
                <a:extLst>
                  <a:ext uri="{0D108BD9-81ED-4DB2-BD59-A6C34878D82A}">
                    <a16:rowId xmlns:a16="http://schemas.microsoft.com/office/drawing/2014/main" val="2205239187"/>
                  </a:ext>
                </a:extLst>
              </a:tr>
              <a:tr h="370840">
                <a:tc>
                  <a:txBody>
                    <a:bodyPr/>
                    <a:lstStyle/>
                    <a:p>
                      <a:endParaRPr lang="en-US" sz="1100" dirty="0"/>
                    </a:p>
                  </a:txBody>
                  <a:tcPr/>
                </a:tc>
                <a:tc>
                  <a:txBody>
                    <a:bodyPr/>
                    <a:lstStyle/>
                    <a:p>
                      <a:r>
                        <a:rPr lang="en-US" sz="1100" dirty="0" smtClean="0"/>
                        <a:t>CS 4540 Data Visualization (</a:t>
                      </a:r>
                      <a:r>
                        <a:rPr lang="en-US" sz="1100" dirty="0" err="1" smtClean="0"/>
                        <a:t>Navid</a:t>
                      </a:r>
                      <a:r>
                        <a:rPr lang="en-US" sz="1100" dirty="0" smtClean="0"/>
                        <a:t>)</a:t>
                      </a:r>
                      <a:endParaRPr lang="en-US" sz="1100" dirty="0"/>
                    </a:p>
                  </a:txBody>
                  <a:tcPr/>
                </a:tc>
                <a:extLst>
                  <a:ext uri="{0D108BD9-81ED-4DB2-BD59-A6C34878D82A}">
                    <a16:rowId xmlns:a16="http://schemas.microsoft.com/office/drawing/2014/main" val="1559411755"/>
                  </a:ext>
                </a:extLst>
              </a:tr>
            </a:tbl>
          </a:graphicData>
        </a:graphic>
      </p:graphicFrame>
      <p:sp>
        <p:nvSpPr>
          <p:cNvPr id="5" name="TextBox 4"/>
          <p:cNvSpPr txBox="1"/>
          <p:nvPr/>
        </p:nvSpPr>
        <p:spPr>
          <a:xfrm>
            <a:off x="6145618" y="1871150"/>
            <a:ext cx="2452577" cy="1323439"/>
          </a:xfrm>
          <a:prstGeom prst="rect">
            <a:avLst/>
          </a:prstGeom>
          <a:noFill/>
        </p:spPr>
        <p:txBody>
          <a:bodyPr wrap="square" rtlCol="0">
            <a:spAutoFit/>
          </a:bodyPr>
          <a:lstStyle/>
          <a:p>
            <a:r>
              <a:rPr lang="en-US" sz="1600" i="1" dirty="0" smtClean="0"/>
              <a:t>Only those who completed the online course development training can teach an online/hybrid courses.</a:t>
            </a:r>
            <a:endParaRPr lang="en-US" sz="1600" i="1" dirty="0"/>
          </a:p>
        </p:txBody>
      </p:sp>
    </p:spTree>
    <p:extLst>
      <p:ext uri="{BB962C8B-B14F-4D97-AF65-F5344CB8AC3E}">
        <p14:creationId xmlns:p14="http://schemas.microsoft.com/office/powerpoint/2010/main" val="544815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 2021 IAB Planning</a:t>
            </a:r>
            <a:endParaRPr lang="en-US" dirty="0"/>
          </a:p>
        </p:txBody>
      </p:sp>
      <p:sp>
        <p:nvSpPr>
          <p:cNvPr id="3" name="Content Placeholder 2"/>
          <p:cNvSpPr>
            <a:spLocks noGrp="1"/>
          </p:cNvSpPr>
          <p:nvPr>
            <p:ph idx="1"/>
          </p:nvPr>
        </p:nvSpPr>
        <p:spPr/>
        <p:txBody>
          <a:bodyPr/>
          <a:lstStyle/>
          <a:p>
            <a:pPr marL="225425" indent="-225425">
              <a:buFont typeface="Arial" panose="020B0604020202020204" pitchFamily="34" charset="0"/>
              <a:buChar char="•"/>
            </a:pPr>
            <a:r>
              <a:rPr lang="en-US" sz="1800" dirty="0" smtClean="0"/>
              <a:t>When: Nov</a:t>
            </a:r>
            <a:r>
              <a:rPr lang="en-US" sz="1800" dirty="0"/>
              <a:t>. 5</a:t>
            </a:r>
            <a:r>
              <a:rPr lang="en-US" sz="1800" baseline="30000" dirty="0"/>
              <a:t>th</a:t>
            </a:r>
            <a:r>
              <a:rPr lang="en-US" sz="1800" dirty="0"/>
              <a:t>, 9-10:30AM</a:t>
            </a:r>
          </a:p>
          <a:p>
            <a:pPr marL="225425" indent="-225425">
              <a:buFont typeface="Arial" panose="020B0604020202020204" pitchFamily="34" charset="0"/>
              <a:buChar char="•"/>
            </a:pPr>
            <a:r>
              <a:rPr lang="en-US" sz="1600" dirty="0"/>
              <a:t>Where: virtual zoom meeting</a:t>
            </a:r>
          </a:p>
          <a:p>
            <a:pPr marL="225425" indent="-225425">
              <a:buFont typeface="Arial" panose="020B0604020202020204" pitchFamily="34" charset="0"/>
              <a:buChar char="•"/>
            </a:pPr>
            <a:r>
              <a:rPr lang="en-US" sz="1600" dirty="0" smtClean="0"/>
              <a:t>IAB </a:t>
            </a:r>
            <a:r>
              <a:rPr lang="en-US" sz="1600" dirty="0"/>
              <a:t>committee: Krum*, </a:t>
            </a:r>
            <a:r>
              <a:rPr lang="en-US" sz="1600" dirty="0" err="1"/>
              <a:t>Pourhomayoun</a:t>
            </a:r>
            <a:r>
              <a:rPr lang="en-US" sz="1600" dirty="0"/>
              <a:t>, </a:t>
            </a:r>
            <a:r>
              <a:rPr lang="en-US" sz="1600" dirty="0" err="1"/>
              <a:t>Forouzesh</a:t>
            </a:r>
            <a:r>
              <a:rPr lang="en-US" sz="1600" dirty="0"/>
              <a:t>, J. </a:t>
            </a:r>
            <a:r>
              <a:rPr lang="en-US" sz="1600" dirty="0" err="1"/>
              <a:t>Guo</a:t>
            </a:r>
            <a:r>
              <a:rPr lang="en-US" sz="1600" dirty="0"/>
              <a:t>, N. </a:t>
            </a:r>
            <a:r>
              <a:rPr lang="en-US" sz="1600" dirty="0" err="1"/>
              <a:t>Amini</a:t>
            </a:r>
            <a:endParaRPr lang="en-US" sz="1600" dirty="0"/>
          </a:p>
          <a:p>
            <a:pPr marL="225425" indent="-225425">
              <a:buFont typeface="Arial" panose="020B0604020202020204" pitchFamily="34" charset="0"/>
              <a:buChar char="•"/>
            </a:pPr>
            <a:r>
              <a:rPr lang="en-US" sz="1600" dirty="0" smtClean="0"/>
              <a:t>Invitations: send it by Oct. 22</a:t>
            </a:r>
            <a:r>
              <a:rPr lang="en-US" sz="1600" baseline="30000" dirty="0" smtClean="0"/>
              <a:t>nd</a:t>
            </a:r>
            <a:endParaRPr lang="en-US" sz="1600" dirty="0" smtClean="0"/>
          </a:p>
          <a:p>
            <a:pPr marL="911225" lvl="1" indent="-225425"/>
            <a:r>
              <a:rPr lang="en-US" sz="1600" dirty="0" smtClean="0"/>
              <a:t>Senior design sponsors</a:t>
            </a:r>
          </a:p>
          <a:p>
            <a:pPr marL="911225" lvl="1" indent="-225425"/>
            <a:r>
              <a:rPr lang="en-US" sz="1600" dirty="0" smtClean="0"/>
              <a:t>Other alumni</a:t>
            </a:r>
          </a:p>
          <a:p>
            <a:pPr marL="285750" indent="-285750">
              <a:buFont typeface="Arial" panose="020B0604020202020204" pitchFamily="34" charset="0"/>
              <a:buChar char="•"/>
            </a:pPr>
            <a:r>
              <a:rPr lang="en-US" sz="1800" dirty="0" smtClean="0"/>
              <a:t>IAB Agenda</a:t>
            </a:r>
          </a:p>
          <a:p>
            <a:pPr marL="971550" lvl="1" indent="-285750"/>
            <a:r>
              <a:rPr lang="en-US" sz="1600" dirty="0" smtClean="0"/>
              <a:t>See the next slide</a:t>
            </a:r>
          </a:p>
          <a:p>
            <a:pPr marL="971550" lvl="1" indent="-285750"/>
            <a:endParaRPr lang="en-US" sz="1600" dirty="0" smtClean="0"/>
          </a:p>
        </p:txBody>
      </p:sp>
    </p:spTree>
    <p:extLst>
      <p:ext uri="{BB962C8B-B14F-4D97-AF65-F5344CB8AC3E}">
        <p14:creationId xmlns:p14="http://schemas.microsoft.com/office/powerpoint/2010/main" val="1838077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IAB Agenda (Fall 2020)</a:t>
            </a:r>
            <a:endParaRPr lang="en-US" dirty="0"/>
          </a:p>
        </p:txBody>
      </p:sp>
      <p:sp>
        <p:nvSpPr>
          <p:cNvPr id="6" name="Content Placeholder 5"/>
          <p:cNvSpPr>
            <a:spLocks noGrp="1"/>
          </p:cNvSpPr>
          <p:nvPr>
            <p:ph idx="1"/>
          </p:nvPr>
        </p:nvSpPr>
        <p:spPr/>
        <p:txBody>
          <a:bodyPr/>
          <a:lstStyle/>
          <a:p>
            <a:pPr marL="285750" indent="-285750">
              <a:spcBef>
                <a:spcPts val="0"/>
              </a:spcBef>
              <a:spcAft>
                <a:spcPts val="600"/>
              </a:spcAft>
              <a:buFont typeface="Arial" panose="020B0604020202020204" pitchFamily="34" charset="0"/>
              <a:buChar char="•"/>
            </a:pPr>
            <a:r>
              <a:rPr lang="en-US" altLang="en-US" sz="1800" dirty="0" smtClean="0"/>
              <a:t>9.00AM </a:t>
            </a:r>
            <a:r>
              <a:rPr lang="en-US" altLang="en-US" sz="1800" dirty="0"/>
              <a:t>– </a:t>
            </a:r>
            <a:r>
              <a:rPr lang="en-US" altLang="en-US" sz="1800" dirty="0" smtClean="0"/>
              <a:t>09.30AM </a:t>
            </a:r>
            <a:r>
              <a:rPr lang="en-US" altLang="en-US" sz="1800" dirty="0"/>
              <a:t>: Welcome and Program Overview</a:t>
            </a:r>
          </a:p>
          <a:p>
            <a:pPr marL="971550" lvl="1" indent="-285750">
              <a:spcBef>
                <a:spcPts val="0"/>
              </a:spcBef>
              <a:spcAft>
                <a:spcPts val="600"/>
              </a:spcAft>
            </a:pPr>
            <a:r>
              <a:rPr lang="en-US" altLang="en-US" sz="1600" dirty="0" smtClean="0"/>
              <a:t>Undergraduate Curriculum </a:t>
            </a:r>
            <a:r>
              <a:rPr lang="en-US" altLang="en-US" sz="1600" dirty="0" smtClean="0"/>
              <a:t>(PEO to be reviewed)</a:t>
            </a:r>
            <a:endParaRPr lang="en-US" altLang="en-US" sz="1600" dirty="0"/>
          </a:p>
          <a:p>
            <a:pPr marL="971550" lvl="1" indent="-285750">
              <a:spcBef>
                <a:spcPts val="0"/>
              </a:spcBef>
              <a:spcAft>
                <a:spcPts val="600"/>
              </a:spcAft>
            </a:pPr>
            <a:r>
              <a:rPr lang="en-US" altLang="en-US" sz="1600" dirty="0"/>
              <a:t>Graduate Curriculum</a:t>
            </a:r>
          </a:p>
          <a:p>
            <a:pPr marL="285750" indent="-285750">
              <a:spcBef>
                <a:spcPts val="0"/>
              </a:spcBef>
              <a:spcAft>
                <a:spcPts val="600"/>
              </a:spcAft>
              <a:buFont typeface="Arial" panose="020B0604020202020204" pitchFamily="34" charset="0"/>
              <a:buChar char="•"/>
            </a:pPr>
            <a:r>
              <a:rPr lang="en-US" altLang="en-US" sz="1800" dirty="0"/>
              <a:t>9</a:t>
            </a:r>
            <a:r>
              <a:rPr lang="en-US" altLang="en-US" sz="1800" dirty="0" smtClean="0"/>
              <a:t>.30AM </a:t>
            </a:r>
            <a:r>
              <a:rPr lang="en-US" altLang="en-US" sz="1800" dirty="0"/>
              <a:t>– </a:t>
            </a:r>
            <a:r>
              <a:rPr lang="en-US" altLang="en-US" sz="1800" dirty="0" smtClean="0"/>
              <a:t>10.30AM </a:t>
            </a:r>
            <a:r>
              <a:rPr lang="en-US" altLang="en-US" sz="1800" dirty="0"/>
              <a:t>: IAB Input for Department </a:t>
            </a:r>
            <a:r>
              <a:rPr lang="en-US" altLang="en-US" sz="1800" dirty="0" smtClean="0"/>
              <a:t>Goals</a:t>
            </a:r>
          </a:p>
          <a:p>
            <a:pPr marL="971550" lvl="1" indent="-285750">
              <a:spcBef>
                <a:spcPts val="0"/>
              </a:spcBef>
              <a:spcAft>
                <a:spcPts val="600"/>
              </a:spcAft>
            </a:pPr>
            <a:r>
              <a:rPr lang="en-US" sz="1600" dirty="0" smtClean="0"/>
              <a:t>Discussion </a:t>
            </a:r>
            <a:endParaRPr lang="en-US" sz="1800" dirty="0"/>
          </a:p>
          <a:p>
            <a:pPr marL="971550" lvl="1" indent="-285750">
              <a:spcBef>
                <a:spcPts val="0"/>
              </a:spcBef>
              <a:spcAft>
                <a:spcPts val="600"/>
              </a:spcAft>
            </a:pPr>
            <a:r>
              <a:rPr lang="en-US" sz="1600" dirty="0" smtClean="0"/>
              <a:t>Feedback </a:t>
            </a:r>
            <a:r>
              <a:rPr lang="en-US" sz="1600" dirty="0"/>
              <a:t>about our </a:t>
            </a:r>
            <a:r>
              <a:rPr lang="en-US" sz="1600" dirty="0" smtClean="0"/>
              <a:t>programs (+ new trends)</a:t>
            </a:r>
            <a:endParaRPr lang="en-US" sz="1800" dirty="0"/>
          </a:p>
          <a:p>
            <a:pPr marL="971550" lvl="1" indent="-285750">
              <a:spcBef>
                <a:spcPts val="0"/>
              </a:spcBef>
              <a:spcAft>
                <a:spcPts val="600"/>
              </a:spcAft>
            </a:pPr>
            <a:r>
              <a:rPr lang="en-US" sz="1600" dirty="0" smtClean="0"/>
              <a:t>Internship/full-time </a:t>
            </a:r>
            <a:r>
              <a:rPr lang="en-US" sz="1600" dirty="0"/>
              <a:t>opportunities for our BS and MS </a:t>
            </a:r>
            <a:r>
              <a:rPr lang="en-US" sz="1600" dirty="0" smtClean="0"/>
              <a:t>students</a:t>
            </a:r>
            <a:endParaRPr lang="en-US" sz="1800" dirty="0"/>
          </a:p>
          <a:p>
            <a:pPr marL="971550" lvl="1" indent="-285750">
              <a:spcBef>
                <a:spcPts val="0"/>
              </a:spcBef>
              <a:spcAft>
                <a:spcPts val="600"/>
              </a:spcAft>
            </a:pPr>
            <a:r>
              <a:rPr lang="en-US" sz="1600" dirty="0" smtClean="0"/>
              <a:t>Future </a:t>
            </a:r>
            <a:r>
              <a:rPr lang="en-US" sz="1600" dirty="0"/>
              <a:t>collaboration opportunities</a:t>
            </a:r>
            <a:endParaRPr lang="en-US" sz="1800" dirty="0"/>
          </a:p>
          <a:p>
            <a:pPr marL="285750" indent="-285750">
              <a:spcBef>
                <a:spcPts val="0"/>
              </a:spcBef>
              <a:spcAft>
                <a:spcPts val="600"/>
              </a:spcAft>
              <a:buFont typeface="Arial" panose="020B0604020202020204" pitchFamily="34" charset="0"/>
              <a:buChar char="•"/>
            </a:pPr>
            <a:r>
              <a:rPr lang="en-US" altLang="en-US" sz="1800" dirty="0" smtClean="0"/>
              <a:t>10:30AM: Adjourn</a:t>
            </a:r>
            <a:endParaRPr lang="en-US" altLang="en-US" sz="1800" dirty="0"/>
          </a:p>
          <a:p>
            <a:pPr>
              <a:spcBef>
                <a:spcPts val="0"/>
              </a:spcBef>
              <a:spcAft>
                <a:spcPts val="600"/>
              </a:spcAft>
            </a:pPr>
            <a:endParaRPr lang="en-US" sz="1200"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6</a:t>
            </a:fld>
            <a:endParaRPr lang="en-US"/>
          </a:p>
        </p:txBody>
      </p:sp>
    </p:spTree>
    <p:extLst>
      <p:ext uri="{BB962C8B-B14F-4D97-AF65-F5344CB8AC3E}">
        <p14:creationId xmlns:p14="http://schemas.microsoft.com/office/powerpoint/2010/main" val="3589340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Senior Design Presentations</a:t>
            </a:r>
            <a:endParaRPr lang="en-US" dirty="0"/>
          </a:p>
        </p:txBody>
      </p:sp>
      <p:sp>
        <p:nvSpPr>
          <p:cNvPr id="3" name="Content Placeholder 2"/>
          <p:cNvSpPr>
            <a:spLocks noGrp="1"/>
          </p:cNvSpPr>
          <p:nvPr>
            <p:ph idx="1"/>
          </p:nvPr>
        </p:nvSpPr>
        <p:spPr/>
        <p:txBody>
          <a:bodyPr/>
          <a:lstStyle/>
          <a:p>
            <a:pPr marL="225425" indent="-225425">
              <a:buFont typeface="Arial" panose="020B0604020202020204" pitchFamily="34" charset="0"/>
              <a:buChar char="•"/>
            </a:pPr>
            <a:r>
              <a:rPr lang="en-US" sz="1600" dirty="0" smtClean="0"/>
              <a:t>When: Friday 12/3, </a:t>
            </a:r>
            <a:r>
              <a:rPr lang="en-US" sz="1600" dirty="0"/>
              <a:t>8:30-10:30am </a:t>
            </a:r>
            <a:endParaRPr lang="en-US" sz="1600" dirty="0" smtClean="0"/>
          </a:p>
          <a:p>
            <a:pPr marL="225425" indent="-225425">
              <a:buFont typeface="Arial" panose="020B0604020202020204" pitchFamily="34" charset="0"/>
              <a:buChar char="•"/>
            </a:pPr>
            <a:r>
              <a:rPr lang="en-US" sz="1600" dirty="0" smtClean="0"/>
              <a:t>Where</a:t>
            </a:r>
            <a:r>
              <a:rPr lang="en-US" sz="1800" dirty="0" smtClean="0"/>
              <a:t>: </a:t>
            </a:r>
            <a:r>
              <a:rPr lang="en-US" sz="1800" dirty="0"/>
              <a:t>virtual zoom </a:t>
            </a:r>
            <a:r>
              <a:rPr lang="en-US" sz="1800" dirty="0" smtClean="0"/>
              <a:t>meeting</a:t>
            </a:r>
          </a:p>
          <a:p>
            <a:pPr marL="225425" indent="-225425">
              <a:buFont typeface="Arial" panose="020B0604020202020204" pitchFamily="34" charset="0"/>
              <a:buChar char="•"/>
            </a:pPr>
            <a:r>
              <a:rPr lang="en-US" sz="1800" dirty="0" smtClean="0"/>
              <a:t>Senior Design Coordinators: C. Sun and J. Lim</a:t>
            </a:r>
          </a:p>
          <a:p>
            <a:pPr marL="225425" indent="-225425">
              <a:buFont typeface="Arial" panose="020B0604020202020204" pitchFamily="34" charset="0"/>
              <a:buChar char="•"/>
            </a:pPr>
            <a:r>
              <a:rPr lang="en-US" sz="1800" dirty="0" smtClean="0"/>
              <a:t>Format: 4 parallel sessions (16 groups)</a:t>
            </a:r>
          </a:p>
          <a:p>
            <a:pPr marL="911225" lvl="1" indent="-225425"/>
            <a:r>
              <a:rPr lang="en-US" sz="1600" dirty="0" smtClean="0"/>
              <a:t>4 groups per session</a:t>
            </a:r>
          </a:p>
          <a:p>
            <a:pPr marL="911225" lvl="1" indent="-225425"/>
            <a:r>
              <a:rPr lang="en-US" sz="1600" dirty="0" smtClean="0"/>
              <a:t>27 min presentation per group (3 min transition time)</a:t>
            </a:r>
            <a:endParaRPr lang="en-US" sz="16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217248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1227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 - FERPA</a:t>
            </a:r>
            <a:endParaRPr lang="en-US" dirty="0"/>
          </a:p>
        </p:txBody>
      </p:sp>
      <p:sp>
        <p:nvSpPr>
          <p:cNvPr id="3" name="Content Placeholder 2"/>
          <p:cNvSpPr>
            <a:spLocks noGrp="1"/>
          </p:cNvSpPr>
          <p:nvPr>
            <p:ph idx="1"/>
          </p:nvPr>
        </p:nvSpPr>
        <p:spPr/>
        <p:txBody>
          <a:bodyPr/>
          <a:lstStyle/>
          <a:p>
            <a:r>
              <a:rPr lang="en-US" sz="1400" b="1" dirty="0"/>
              <a:t>What Is FERPA?</a:t>
            </a:r>
          </a:p>
          <a:p>
            <a:r>
              <a:rPr lang="en-US" sz="1400" dirty="0"/>
              <a:t>The Family Educational Rights and Privacy Act (FERPA) (20 U.S.C. § 1232g; 34 CFR Part 99) protects the privacy of student education records. FERPA is a federal law that applies to all schools that receive funds under an applicable program of the U.S. Department of Education.</a:t>
            </a:r>
          </a:p>
          <a:p>
            <a:endParaRPr lang="en-US" sz="1400" b="1" dirty="0" smtClean="0"/>
          </a:p>
          <a:p>
            <a:r>
              <a:rPr lang="en-US" sz="1400" b="1" dirty="0" smtClean="0"/>
              <a:t>Why </a:t>
            </a:r>
            <a:r>
              <a:rPr lang="en-US" sz="1400" b="1" dirty="0"/>
              <a:t>Is FERPA Important to Our Campus?</a:t>
            </a:r>
          </a:p>
          <a:p>
            <a:r>
              <a:rPr lang="en-US" sz="1400" dirty="0"/>
              <a:t>All faculty, staff and students, including temporary employees, student assistants and consultants, must comply with state and federal laws and University policies regarding the access to, and use of, student education records, whether these records are printed or electronic. Maintaining the confidentiality of student education records is everyone's responsibility.</a:t>
            </a:r>
          </a:p>
          <a:p>
            <a:endParaRPr lang="en-US" sz="1400" dirty="0" smtClean="0">
              <a:hlinkClick r:id="rId2"/>
            </a:endParaRPr>
          </a:p>
          <a:p>
            <a:r>
              <a:rPr lang="en-US" sz="1400" dirty="0" smtClean="0">
                <a:hlinkClick r:id="rId2"/>
              </a:rPr>
              <a:t>https</a:t>
            </a:r>
            <a:r>
              <a:rPr lang="en-US" sz="1400" dirty="0">
                <a:hlinkClick r:id="rId2"/>
              </a:rPr>
              <a:t>://</a:t>
            </a:r>
            <a:r>
              <a:rPr lang="en-US" sz="1400" dirty="0" smtClean="0">
                <a:hlinkClick r:id="rId2"/>
              </a:rPr>
              <a:t>www.calstatela.edu/its/itsecurity/ferpa/index.php</a:t>
            </a:r>
            <a:endParaRPr lang="en-US" sz="1400" dirty="0" smtClean="0"/>
          </a:p>
          <a:p>
            <a:endParaRPr lang="en-US" sz="1400" dirty="0"/>
          </a:p>
        </p:txBody>
      </p:sp>
    </p:spTree>
    <p:extLst>
      <p:ext uri="{BB962C8B-B14F-4D97-AF65-F5344CB8AC3E}">
        <p14:creationId xmlns:p14="http://schemas.microsoft.com/office/powerpoint/2010/main" val="7827795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24239</TotalTime>
  <Words>516</Words>
  <Application>Microsoft Office PowerPoint</Application>
  <PresentationFormat>On-screen Show (16:9)</PresentationFormat>
  <Paragraphs>74</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Courier New</vt:lpstr>
      <vt:lpstr>Office Theme</vt:lpstr>
      <vt:lpstr>Department Meeting</vt:lpstr>
      <vt:lpstr>Agenda</vt:lpstr>
      <vt:lpstr>Announcements and Reminders</vt:lpstr>
      <vt:lpstr>Spring 2022</vt:lpstr>
      <vt:lpstr>Fall 2021 IAB Planning</vt:lpstr>
      <vt:lpstr>IAB Agenda (Fall 2020)</vt:lpstr>
      <vt:lpstr>Senior Design Presentations</vt:lpstr>
      <vt:lpstr>Q&amp;A</vt:lpstr>
      <vt:lpstr>Reminder - FERPA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AutoBVT</cp:lastModifiedBy>
  <cp:revision>830</cp:revision>
  <dcterms:created xsi:type="dcterms:W3CDTF">2020-04-22T18:12:43Z</dcterms:created>
  <dcterms:modified xsi:type="dcterms:W3CDTF">2021-10-15T19:24:27Z</dcterms:modified>
</cp:coreProperties>
</file>