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handoutMasterIdLst>
    <p:handoutMasterId r:id="rId44"/>
  </p:handoutMasterIdLst>
  <p:sldIdLst>
    <p:sldId id="440" r:id="rId2"/>
    <p:sldId id="442" r:id="rId3"/>
    <p:sldId id="431" r:id="rId4"/>
    <p:sldId id="290" r:id="rId5"/>
    <p:sldId id="401" r:id="rId6"/>
    <p:sldId id="400" r:id="rId7"/>
    <p:sldId id="435" r:id="rId8"/>
    <p:sldId id="441" r:id="rId9"/>
    <p:sldId id="443" r:id="rId10"/>
    <p:sldId id="444" r:id="rId11"/>
    <p:sldId id="445" r:id="rId12"/>
    <p:sldId id="446" r:id="rId13"/>
    <p:sldId id="449" r:id="rId14"/>
    <p:sldId id="448" r:id="rId15"/>
    <p:sldId id="453" r:id="rId16"/>
    <p:sldId id="451" r:id="rId17"/>
    <p:sldId id="452" r:id="rId18"/>
    <p:sldId id="454" r:id="rId19"/>
    <p:sldId id="455" r:id="rId20"/>
    <p:sldId id="456" r:id="rId21"/>
    <p:sldId id="457" r:id="rId22"/>
    <p:sldId id="458" r:id="rId23"/>
    <p:sldId id="459" r:id="rId24"/>
    <p:sldId id="460" r:id="rId25"/>
    <p:sldId id="461" r:id="rId26"/>
    <p:sldId id="462" r:id="rId27"/>
    <p:sldId id="463" r:id="rId28"/>
    <p:sldId id="464" r:id="rId29"/>
    <p:sldId id="465" r:id="rId30"/>
    <p:sldId id="466" r:id="rId31"/>
    <p:sldId id="467" r:id="rId32"/>
    <p:sldId id="469" r:id="rId33"/>
    <p:sldId id="470" r:id="rId34"/>
    <p:sldId id="471" r:id="rId35"/>
    <p:sldId id="472" r:id="rId36"/>
    <p:sldId id="473" r:id="rId37"/>
    <p:sldId id="474" r:id="rId38"/>
    <p:sldId id="476" r:id="rId39"/>
    <p:sldId id="468" r:id="rId40"/>
    <p:sldId id="479" r:id="rId41"/>
    <p:sldId id="477" r:id="rId42"/>
    <p:sldId id="478" r:id="rId43"/>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70" autoAdjust="0"/>
    <p:restoredTop sz="90929"/>
  </p:normalViewPr>
  <p:slideViewPr>
    <p:cSldViewPr>
      <p:cViewPr varScale="1">
        <p:scale>
          <a:sx n="148" d="100"/>
          <a:sy n="148" d="100"/>
        </p:scale>
        <p:origin x="534"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327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8CD07219-E1A6-4CAD-8FDF-4D83F4228EFB}"/>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81923" name="Rectangle 3">
            <a:extLst>
              <a:ext uri="{FF2B5EF4-FFF2-40B4-BE49-F238E27FC236}">
                <a16:creationId xmlns:a16="http://schemas.microsoft.com/office/drawing/2014/main" id="{6EBE5FBF-F1E6-4579-A134-7695BE857188}"/>
              </a:ext>
            </a:extLst>
          </p:cNvPr>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81924" name="Rectangle 4">
            <a:extLst>
              <a:ext uri="{FF2B5EF4-FFF2-40B4-BE49-F238E27FC236}">
                <a16:creationId xmlns:a16="http://schemas.microsoft.com/office/drawing/2014/main" id="{4D895067-2368-4D3F-997D-1B702043D016}"/>
              </a:ext>
            </a:extLst>
          </p:cNvPr>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81925" name="Rectangle 5">
            <a:extLst>
              <a:ext uri="{FF2B5EF4-FFF2-40B4-BE49-F238E27FC236}">
                <a16:creationId xmlns:a16="http://schemas.microsoft.com/office/drawing/2014/main" id="{1D29F0C3-1C54-4D83-879C-79502FDDF8AD}"/>
              </a:ext>
            </a:extLst>
          </p:cNvPr>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2ECEFFE-C74C-4DE9-84E0-94C108A06A7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7">
            <a:extLst>
              <a:ext uri="{FF2B5EF4-FFF2-40B4-BE49-F238E27FC236}">
                <a16:creationId xmlns:a16="http://schemas.microsoft.com/office/drawing/2014/main" id="{29C8DBCF-D019-40CD-BD28-3C208A3B69D0}"/>
              </a:ext>
            </a:extLst>
          </p:cNvPr>
          <p:cNvGrpSpPr>
            <a:grpSpLocks/>
          </p:cNvGrpSpPr>
          <p:nvPr/>
        </p:nvGrpSpPr>
        <p:grpSpPr bwMode="auto">
          <a:xfrm>
            <a:off x="0" y="0"/>
            <a:ext cx="9144000" cy="6858000"/>
            <a:chOff x="0" y="0"/>
            <a:chExt cx="5760" cy="4320"/>
          </a:xfrm>
        </p:grpSpPr>
        <p:grpSp>
          <p:nvGrpSpPr>
            <p:cNvPr id="5" name="Group 68">
              <a:extLst>
                <a:ext uri="{FF2B5EF4-FFF2-40B4-BE49-F238E27FC236}">
                  <a16:creationId xmlns:a16="http://schemas.microsoft.com/office/drawing/2014/main" id="{CC2080D6-D8A9-4236-88EE-754636C852A0}"/>
                </a:ext>
              </a:extLst>
            </p:cNvPr>
            <p:cNvGrpSpPr>
              <a:grpSpLocks/>
            </p:cNvGrpSpPr>
            <p:nvPr/>
          </p:nvGrpSpPr>
          <p:grpSpPr bwMode="auto">
            <a:xfrm>
              <a:off x="0" y="0"/>
              <a:ext cx="5760" cy="4320"/>
              <a:chOff x="0" y="0"/>
              <a:chExt cx="5760" cy="4320"/>
            </a:xfrm>
          </p:grpSpPr>
          <p:sp>
            <p:nvSpPr>
              <p:cNvPr id="15" name="Rectangle 3">
                <a:extLst>
                  <a:ext uri="{FF2B5EF4-FFF2-40B4-BE49-F238E27FC236}">
                    <a16:creationId xmlns:a16="http://schemas.microsoft.com/office/drawing/2014/main" id="{3CF23A8D-A92A-468F-B34E-17D32A109770}"/>
                  </a:ext>
                </a:extLst>
              </p:cNvPr>
              <p:cNvSpPr>
                <a:spLocks noChangeArrowheads="1"/>
              </p:cNvSpPr>
              <p:nvPr/>
            </p:nvSpPr>
            <p:spPr bwMode="ltGray">
              <a:xfrm>
                <a:off x="2112" y="0"/>
                <a:ext cx="3648" cy="96"/>
              </a:xfrm>
              <a:prstGeom prst="rect">
                <a:avLst/>
              </a:prstGeom>
              <a:solidFill>
                <a:schemeClr val="folHlink"/>
              </a:solidFill>
              <a:ln>
                <a:noFill/>
              </a:ln>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endParaRPr lang="en-US" altLang="en-US" dirty="0"/>
              </a:p>
            </p:txBody>
          </p:sp>
          <p:grpSp>
            <p:nvGrpSpPr>
              <p:cNvPr id="16" name="Group 4">
                <a:extLst>
                  <a:ext uri="{FF2B5EF4-FFF2-40B4-BE49-F238E27FC236}">
                    <a16:creationId xmlns:a16="http://schemas.microsoft.com/office/drawing/2014/main" id="{19D9370D-BB62-4427-B397-261F97497B06}"/>
                  </a:ext>
                </a:extLst>
              </p:cNvPr>
              <p:cNvGrpSpPr>
                <a:grpSpLocks/>
              </p:cNvGrpSpPr>
              <p:nvPr userDrawn="1"/>
            </p:nvGrpSpPr>
            <p:grpSpPr bwMode="auto">
              <a:xfrm>
                <a:off x="0" y="0"/>
                <a:ext cx="5760" cy="4320"/>
                <a:chOff x="0" y="0"/>
                <a:chExt cx="5760" cy="4320"/>
              </a:xfrm>
            </p:grpSpPr>
            <p:sp>
              <p:nvSpPr>
                <p:cNvPr id="18" name="Line 5">
                  <a:extLst>
                    <a:ext uri="{FF2B5EF4-FFF2-40B4-BE49-F238E27FC236}">
                      <a16:creationId xmlns:a16="http://schemas.microsoft.com/office/drawing/2014/main" id="{3A516D64-CB3A-4ED3-B43D-62AEBEAE6A9B}"/>
                    </a:ext>
                  </a:extLst>
                </p:cNvPr>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6">
                  <a:extLst>
                    <a:ext uri="{FF2B5EF4-FFF2-40B4-BE49-F238E27FC236}">
                      <a16:creationId xmlns:a16="http://schemas.microsoft.com/office/drawing/2014/main" id="{D930A5FE-9827-450A-94F9-14E696BF0167}"/>
                    </a:ext>
                  </a:extLst>
                </p:cNvPr>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7">
                  <a:extLst>
                    <a:ext uri="{FF2B5EF4-FFF2-40B4-BE49-F238E27FC236}">
                      <a16:creationId xmlns:a16="http://schemas.microsoft.com/office/drawing/2014/main" id="{1F42E9CE-8809-4A66-BB94-ED5601A518C2}"/>
                    </a:ext>
                  </a:extLst>
                </p:cNvPr>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8">
                  <a:extLst>
                    <a:ext uri="{FF2B5EF4-FFF2-40B4-BE49-F238E27FC236}">
                      <a16:creationId xmlns:a16="http://schemas.microsoft.com/office/drawing/2014/main" id="{9F447627-CA01-4061-8469-06A12FFEEE91}"/>
                    </a:ext>
                  </a:extLst>
                </p:cNvPr>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Line 9">
                  <a:extLst>
                    <a:ext uri="{FF2B5EF4-FFF2-40B4-BE49-F238E27FC236}">
                      <a16:creationId xmlns:a16="http://schemas.microsoft.com/office/drawing/2014/main" id="{E8C89E85-1C09-4AE6-A96D-7E3D20164A04}"/>
                    </a:ext>
                  </a:extLst>
                </p:cNvPr>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Line 10">
                  <a:extLst>
                    <a:ext uri="{FF2B5EF4-FFF2-40B4-BE49-F238E27FC236}">
                      <a16:creationId xmlns:a16="http://schemas.microsoft.com/office/drawing/2014/main" id="{36458D86-CCAA-46A4-BAA2-CDA4228D0A82}"/>
                    </a:ext>
                  </a:extLst>
                </p:cNvPr>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 name="Line 11">
                  <a:extLst>
                    <a:ext uri="{FF2B5EF4-FFF2-40B4-BE49-F238E27FC236}">
                      <a16:creationId xmlns:a16="http://schemas.microsoft.com/office/drawing/2014/main" id="{0FB8902F-DFA5-4744-B789-A7CE73219E1D}"/>
                    </a:ext>
                  </a:extLst>
                </p:cNvPr>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 name="Line 12">
                  <a:extLst>
                    <a:ext uri="{FF2B5EF4-FFF2-40B4-BE49-F238E27FC236}">
                      <a16:creationId xmlns:a16="http://schemas.microsoft.com/office/drawing/2014/main" id="{835B00EA-8261-4C39-B621-73197CBB2E16}"/>
                    </a:ext>
                  </a:extLst>
                </p:cNvPr>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Line 13">
                  <a:extLst>
                    <a:ext uri="{FF2B5EF4-FFF2-40B4-BE49-F238E27FC236}">
                      <a16:creationId xmlns:a16="http://schemas.microsoft.com/office/drawing/2014/main" id="{67280BCB-FD13-4FAA-99BE-35B3F919BAA6}"/>
                    </a:ext>
                  </a:extLst>
                </p:cNvPr>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 name="Line 14">
                  <a:extLst>
                    <a:ext uri="{FF2B5EF4-FFF2-40B4-BE49-F238E27FC236}">
                      <a16:creationId xmlns:a16="http://schemas.microsoft.com/office/drawing/2014/main" id="{0BF0B14A-B3A1-4655-AB50-C75020122848}"/>
                    </a:ext>
                  </a:extLst>
                </p:cNvPr>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15">
                  <a:extLst>
                    <a:ext uri="{FF2B5EF4-FFF2-40B4-BE49-F238E27FC236}">
                      <a16:creationId xmlns:a16="http://schemas.microsoft.com/office/drawing/2014/main" id="{A3F91450-F437-43FE-B1CA-B0AF0D8A2120}"/>
                    </a:ext>
                  </a:extLst>
                </p:cNvPr>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16">
                  <a:extLst>
                    <a:ext uri="{FF2B5EF4-FFF2-40B4-BE49-F238E27FC236}">
                      <a16:creationId xmlns:a16="http://schemas.microsoft.com/office/drawing/2014/main" id="{F7489EEB-447A-4A63-8B81-4F9C05427B62}"/>
                    </a:ext>
                  </a:extLst>
                </p:cNvPr>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17">
                  <a:extLst>
                    <a:ext uri="{FF2B5EF4-FFF2-40B4-BE49-F238E27FC236}">
                      <a16:creationId xmlns:a16="http://schemas.microsoft.com/office/drawing/2014/main" id="{0DF41A23-48A2-4FD5-AFB6-41D1DBBC51DE}"/>
                    </a:ext>
                  </a:extLst>
                </p:cNvPr>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18">
                  <a:extLst>
                    <a:ext uri="{FF2B5EF4-FFF2-40B4-BE49-F238E27FC236}">
                      <a16:creationId xmlns:a16="http://schemas.microsoft.com/office/drawing/2014/main" id="{BD0EC49E-9526-4540-8906-6C90B5AB6539}"/>
                    </a:ext>
                  </a:extLst>
                </p:cNvPr>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19">
                  <a:extLst>
                    <a:ext uri="{FF2B5EF4-FFF2-40B4-BE49-F238E27FC236}">
                      <a16:creationId xmlns:a16="http://schemas.microsoft.com/office/drawing/2014/main" id="{4C454353-EAC8-4D53-9A62-2F248A77CA8F}"/>
                    </a:ext>
                  </a:extLst>
                </p:cNvPr>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20">
                  <a:extLst>
                    <a:ext uri="{FF2B5EF4-FFF2-40B4-BE49-F238E27FC236}">
                      <a16:creationId xmlns:a16="http://schemas.microsoft.com/office/drawing/2014/main" id="{8FB1C98C-34C2-46BD-9267-DE360621C96B}"/>
                    </a:ext>
                  </a:extLst>
                </p:cNvPr>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21">
                  <a:extLst>
                    <a:ext uri="{FF2B5EF4-FFF2-40B4-BE49-F238E27FC236}">
                      <a16:creationId xmlns:a16="http://schemas.microsoft.com/office/drawing/2014/main" id="{03AA98AB-3DF7-4B33-9625-C9A13A43171C}"/>
                    </a:ext>
                  </a:extLst>
                </p:cNvPr>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22">
                  <a:extLst>
                    <a:ext uri="{FF2B5EF4-FFF2-40B4-BE49-F238E27FC236}">
                      <a16:creationId xmlns:a16="http://schemas.microsoft.com/office/drawing/2014/main" id="{674D0B26-63FE-4601-9DF3-B65F45EB81AC}"/>
                    </a:ext>
                  </a:extLst>
                </p:cNvPr>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 name="Line 23">
                  <a:extLst>
                    <a:ext uri="{FF2B5EF4-FFF2-40B4-BE49-F238E27FC236}">
                      <a16:creationId xmlns:a16="http://schemas.microsoft.com/office/drawing/2014/main" id="{58329A3E-DF07-47AA-9B6E-785B14C1ED90}"/>
                    </a:ext>
                  </a:extLst>
                </p:cNvPr>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7" name="Line 24">
                  <a:extLst>
                    <a:ext uri="{FF2B5EF4-FFF2-40B4-BE49-F238E27FC236}">
                      <a16:creationId xmlns:a16="http://schemas.microsoft.com/office/drawing/2014/main" id="{C0680DA7-DBD8-4F9F-8C18-DC2C946D4092}"/>
                    </a:ext>
                  </a:extLst>
                </p:cNvPr>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8" name="Line 25">
                  <a:extLst>
                    <a:ext uri="{FF2B5EF4-FFF2-40B4-BE49-F238E27FC236}">
                      <a16:creationId xmlns:a16="http://schemas.microsoft.com/office/drawing/2014/main" id="{4A9EB75E-CD04-4B51-80A7-A09D4B4F625F}"/>
                    </a:ext>
                  </a:extLst>
                </p:cNvPr>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9" name="Line 26">
                  <a:extLst>
                    <a:ext uri="{FF2B5EF4-FFF2-40B4-BE49-F238E27FC236}">
                      <a16:creationId xmlns:a16="http://schemas.microsoft.com/office/drawing/2014/main" id="{57B376C3-FE1D-4634-A05F-98E2071CFEB3}"/>
                    </a:ext>
                  </a:extLst>
                </p:cNvPr>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 name="Line 27">
                  <a:extLst>
                    <a:ext uri="{FF2B5EF4-FFF2-40B4-BE49-F238E27FC236}">
                      <a16:creationId xmlns:a16="http://schemas.microsoft.com/office/drawing/2014/main" id="{351B096E-82D3-44D9-9A48-F3D593A99B1C}"/>
                    </a:ext>
                  </a:extLst>
                </p:cNvPr>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 name="Line 28">
                  <a:extLst>
                    <a:ext uri="{FF2B5EF4-FFF2-40B4-BE49-F238E27FC236}">
                      <a16:creationId xmlns:a16="http://schemas.microsoft.com/office/drawing/2014/main" id="{B9EE72C1-E7F3-4CC3-A3D0-045C48C3C96E}"/>
                    </a:ext>
                  </a:extLst>
                </p:cNvPr>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2" name="Line 29">
                  <a:extLst>
                    <a:ext uri="{FF2B5EF4-FFF2-40B4-BE49-F238E27FC236}">
                      <a16:creationId xmlns:a16="http://schemas.microsoft.com/office/drawing/2014/main" id="{FC387FF5-42DE-4209-8A68-11276A393600}"/>
                    </a:ext>
                  </a:extLst>
                </p:cNvPr>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3" name="Line 30">
                  <a:extLst>
                    <a:ext uri="{FF2B5EF4-FFF2-40B4-BE49-F238E27FC236}">
                      <a16:creationId xmlns:a16="http://schemas.microsoft.com/office/drawing/2014/main" id="{6FF95AD4-23B4-48F9-BE86-1DCC7E3B5091}"/>
                    </a:ext>
                  </a:extLst>
                </p:cNvPr>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 name="Line 31">
                  <a:extLst>
                    <a:ext uri="{FF2B5EF4-FFF2-40B4-BE49-F238E27FC236}">
                      <a16:creationId xmlns:a16="http://schemas.microsoft.com/office/drawing/2014/main" id="{71DCFEAA-FA35-49A7-B6B6-E668F41F9841}"/>
                    </a:ext>
                  </a:extLst>
                </p:cNvPr>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 name="Line 32">
                  <a:extLst>
                    <a:ext uri="{FF2B5EF4-FFF2-40B4-BE49-F238E27FC236}">
                      <a16:creationId xmlns:a16="http://schemas.microsoft.com/office/drawing/2014/main" id="{BF32DDF6-3548-42FC-B31D-30374472EAED}"/>
                    </a:ext>
                  </a:extLst>
                </p:cNvPr>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6" name="Line 33">
                  <a:extLst>
                    <a:ext uri="{FF2B5EF4-FFF2-40B4-BE49-F238E27FC236}">
                      <a16:creationId xmlns:a16="http://schemas.microsoft.com/office/drawing/2014/main" id="{CB96A372-EA42-4E03-9256-8C7946E10CFB}"/>
                    </a:ext>
                  </a:extLst>
                </p:cNvPr>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7" name="Line 34">
                  <a:extLst>
                    <a:ext uri="{FF2B5EF4-FFF2-40B4-BE49-F238E27FC236}">
                      <a16:creationId xmlns:a16="http://schemas.microsoft.com/office/drawing/2014/main" id="{27D48D3E-4E0C-442F-987C-A866F72673E7}"/>
                    </a:ext>
                  </a:extLst>
                </p:cNvPr>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8" name="Line 35">
                  <a:extLst>
                    <a:ext uri="{FF2B5EF4-FFF2-40B4-BE49-F238E27FC236}">
                      <a16:creationId xmlns:a16="http://schemas.microsoft.com/office/drawing/2014/main" id="{1E796DC2-0219-47BF-862B-3732A4FCD835}"/>
                    </a:ext>
                  </a:extLst>
                </p:cNvPr>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9" name="Line 36">
                  <a:extLst>
                    <a:ext uri="{FF2B5EF4-FFF2-40B4-BE49-F238E27FC236}">
                      <a16:creationId xmlns:a16="http://schemas.microsoft.com/office/drawing/2014/main" id="{F920B9DB-9630-4972-BAD7-E48BCF57B139}"/>
                    </a:ext>
                  </a:extLst>
                </p:cNvPr>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0" name="Line 37">
                  <a:extLst>
                    <a:ext uri="{FF2B5EF4-FFF2-40B4-BE49-F238E27FC236}">
                      <a16:creationId xmlns:a16="http://schemas.microsoft.com/office/drawing/2014/main" id="{478383AD-156C-42C0-948F-4B80DAD3880F}"/>
                    </a:ext>
                  </a:extLst>
                </p:cNvPr>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 name="Line 38">
                  <a:extLst>
                    <a:ext uri="{FF2B5EF4-FFF2-40B4-BE49-F238E27FC236}">
                      <a16:creationId xmlns:a16="http://schemas.microsoft.com/office/drawing/2014/main" id="{32C13C9B-C7EE-4E54-8D7A-12F81C6765BB}"/>
                    </a:ext>
                  </a:extLst>
                </p:cNvPr>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2" name="Line 39">
                  <a:extLst>
                    <a:ext uri="{FF2B5EF4-FFF2-40B4-BE49-F238E27FC236}">
                      <a16:creationId xmlns:a16="http://schemas.microsoft.com/office/drawing/2014/main" id="{FEF36AE9-560D-44A6-B499-E90BC54104E9}"/>
                    </a:ext>
                  </a:extLst>
                </p:cNvPr>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3" name="Line 40">
                  <a:extLst>
                    <a:ext uri="{FF2B5EF4-FFF2-40B4-BE49-F238E27FC236}">
                      <a16:creationId xmlns:a16="http://schemas.microsoft.com/office/drawing/2014/main" id="{A44A2355-A999-4887-AE3D-EFE943224C32}"/>
                    </a:ext>
                  </a:extLst>
                </p:cNvPr>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4" name="Line 41">
                  <a:extLst>
                    <a:ext uri="{FF2B5EF4-FFF2-40B4-BE49-F238E27FC236}">
                      <a16:creationId xmlns:a16="http://schemas.microsoft.com/office/drawing/2014/main" id="{25E28F25-6D47-40F9-8299-C614255B5ED9}"/>
                    </a:ext>
                  </a:extLst>
                </p:cNvPr>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5" name="Line 42">
                  <a:extLst>
                    <a:ext uri="{FF2B5EF4-FFF2-40B4-BE49-F238E27FC236}">
                      <a16:creationId xmlns:a16="http://schemas.microsoft.com/office/drawing/2014/main" id="{1DBE263C-A442-427F-A38D-11FA4C1584A8}"/>
                    </a:ext>
                  </a:extLst>
                </p:cNvPr>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6" name="Line 43">
                  <a:extLst>
                    <a:ext uri="{FF2B5EF4-FFF2-40B4-BE49-F238E27FC236}">
                      <a16:creationId xmlns:a16="http://schemas.microsoft.com/office/drawing/2014/main" id="{D39747FF-EA52-4C39-8FAC-31505EC3644B}"/>
                    </a:ext>
                  </a:extLst>
                </p:cNvPr>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 name="Line 44">
                  <a:extLst>
                    <a:ext uri="{FF2B5EF4-FFF2-40B4-BE49-F238E27FC236}">
                      <a16:creationId xmlns:a16="http://schemas.microsoft.com/office/drawing/2014/main" id="{3B090EF5-5EB8-4AFA-A143-05D645B1CFA3}"/>
                    </a:ext>
                  </a:extLst>
                </p:cNvPr>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8" name="Line 45">
                  <a:extLst>
                    <a:ext uri="{FF2B5EF4-FFF2-40B4-BE49-F238E27FC236}">
                      <a16:creationId xmlns:a16="http://schemas.microsoft.com/office/drawing/2014/main" id="{07720136-926D-439C-A80C-1ABDECECAFE7}"/>
                    </a:ext>
                  </a:extLst>
                </p:cNvPr>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 name="Line 46">
                  <a:extLst>
                    <a:ext uri="{FF2B5EF4-FFF2-40B4-BE49-F238E27FC236}">
                      <a16:creationId xmlns:a16="http://schemas.microsoft.com/office/drawing/2014/main" id="{FE7CA70B-BB21-448C-BE41-A1EAC9877351}"/>
                    </a:ext>
                  </a:extLst>
                </p:cNvPr>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0" name="Line 47">
                  <a:extLst>
                    <a:ext uri="{FF2B5EF4-FFF2-40B4-BE49-F238E27FC236}">
                      <a16:creationId xmlns:a16="http://schemas.microsoft.com/office/drawing/2014/main" id="{E4D0F273-AC11-4CB1-8D08-54B05B721D2F}"/>
                    </a:ext>
                  </a:extLst>
                </p:cNvPr>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 name="Line 48">
                  <a:extLst>
                    <a:ext uri="{FF2B5EF4-FFF2-40B4-BE49-F238E27FC236}">
                      <a16:creationId xmlns:a16="http://schemas.microsoft.com/office/drawing/2014/main" id="{6AA2F37C-FDFF-4D02-9C8F-B61471F7D9D6}"/>
                    </a:ext>
                  </a:extLst>
                </p:cNvPr>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 name="Line 49">
                  <a:extLst>
                    <a:ext uri="{FF2B5EF4-FFF2-40B4-BE49-F238E27FC236}">
                      <a16:creationId xmlns:a16="http://schemas.microsoft.com/office/drawing/2014/main" id="{0A85BFE6-7EEC-4C21-9172-2BC80B7E6CB9}"/>
                    </a:ext>
                  </a:extLst>
                </p:cNvPr>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 name="Line 50">
                  <a:extLst>
                    <a:ext uri="{FF2B5EF4-FFF2-40B4-BE49-F238E27FC236}">
                      <a16:creationId xmlns:a16="http://schemas.microsoft.com/office/drawing/2014/main" id="{92786C12-855E-4BA5-85C2-A22615960FDC}"/>
                    </a:ext>
                  </a:extLst>
                </p:cNvPr>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 name="Line 51">
                  <a:extLst>
                    <a:ext uri="{FF2B5EF4-FFF2-40B4-BE49-F238E27FC236}">
                      <a16:creationId xmlns:a16="http://schemas.microsoft.com/office/drawing/2014/main" id="{F2AFB380-D201-4540-BC16-C91497D74521}"/>
                    </a:ext>
                  </a:extLst>
                </p:cNvPr>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5" name="Line 52">
                  <a:extLst>
                    <a:ext uri="{FF2B5EF4-FFF2-40B4-BE49-F238E27FC236}">
                      <a16:creationId xmlns:a16="http://schemas.microsoft.com/office/drawing/2014/main" id="{A4F59660-28A1-4EF5-ACF8-098706A565E0}"/>
                    </a:ext>
                  </a:extLst>
                </p:cNvPr>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6" name="Line 53">
                  <a:extLst>
                    <a:ext uri="{FF2B5EF4-FFF2-40B4-BE49-F238E27FC236}">
                      <a16:creationId xmlns:a16="http://schemas.microsoft.com/office/drawing/2014/main" id="{71441BC0-1088-4B87-9367-03D1B23F326A}"/>
                    </a:ext>
                  </a:extLst>
                </p:cNvPr>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7" name="Line 54">
                  <a:extLst>
                    <a:ext uri="{FF2B5EF4-FFF2-40B4-BE49-F238E27FC236}">
                      <a16:creationId xmlns:a16="http://schemas.microsoft.com/office/drawing/2014/main" id="{3B0ECBB5-21CA-42D6-80D9-50D3DA88EE21}"/>
                    </a:ext>
                  </a:extLst>
                </p:cNvPr>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8" name="Line 55">
                  <a:extLst>
                    <a:ext uri="{FF2B5EF4-FFF2-40B4-BE49-F238E27FC236}">
                      <a16:creationId xmlns:a16="http://schemas.microsoft.com/office/drawing/2014/main" id="{0A2FEA50-590B-429A-9FE4-D8F18FC0982A}"/>
                    </a:ext>
                  </a:extLst>
                </p:cNvPr>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7" name="Line 56">
                <a:extLst>
                  <a:ext uri="{FF2B5EF4-FFF2-40B4-BE49-F238E27FC236}">
                    <a16:creationId xmlns:a16="http://schemas.microsoft.com/office/drawing/2014/main" id="{3BEB75EB-78C2-4BB9-BCB8-EC075E9DC80B}"/>
                  </a:ext>
                </a:extLst>
              </p:cNvPr>
              <p:cNvSpPr>
                <a:spLocks noChangeShapeType="1"/>
              </p:cNvSpPr>
              <p:nvPr/>
            </p:nvSpPr>
            <p:spPr bwMode="ltGray">
              <a:xfrm>
                <a:off x="5568" y="0"/>
                <a:ext cx="0" cy="148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 name="Group 76">
              <a:extLst>
                <a:ext uri="{FF2B5EF4-FFF2-40B4-BE49-F238E27FC236}">
                  <a16:creationId xmlns:a16="http://schemas.microsoft.com/office/drawing/2014/main" id="{D7DCB1BE-901B-412E-B09C-BDF84ADBA474}"/>
                </a:ext>
              </a:extLst>
            </p:cNvPr>
            <p:cNvGrpSpPr>
              <a:grpSpLocks/>
            </p:cNvGrpSpPr>
            <p:nvPr userDrawn="1"/>
          </p:nvGrpSpPr>
          <p:grpSpPr bwMode="auto">
            <a:xfrm>
              <a:off x="3" y="559"/>
              <a:ext cx="4192" cy="1796"/>
              <a:chOff x="3" y="559"/>
              <a:chExt cx="4192" cy="1796"/>
            </a:xfrm>
          </p:grpSpPr>
          <p:sp>
            <p:nvSpPr>
              <p:cNvPr id="11" name="Line 65">
                <a:extLst>
                  <a:ext uri="{FF2B5EF4-FFF2-40B4-BE49-F238E27FC236}">
                    <a16:creationId xmlns:a16="http://schemas.microsoft.com/office/drawing/2014/main" id="{FB3FC4C2-1E59-4254-B94C-4EFA3CBE3287}"/>
                  </a:ext>
                </a:extLst>
              </p:cNvPr>
              <p:cNvSpPr>
                <a:spLocks noChangeShapeType="1"/>
              </p:cNvSpPr>
              <p:nvPr/>
            </p:nvSpPr>
            <p:spPr bwMode="ltGray">
              <a:xfrm>
                <a:off x="506" y="559"/>
                <a:ext cx="0" cy="179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 name="Line 63">
                <a:extLst>
                  <a:ext uri="{FF2B5EF4-FFF2-40B4-BE49-F238E27FC236}">
                    <a16:creationId xmlns:a16="http://schemas.microsoft.com/office/drawing/2014/main" id="{F2A18F0F-3E4B-490B-B439-2F287BE806CA}"/>
                  </a:ext>
                </a:extLst>
              </p:cNvPr>
              <p:cNvSpPr>
                <a:spLocks noChangeShapeType="1"/>
              </p:cNvSpPr>
              <p:nvPr/>
            </p:nvSpPr>
            <p:spPr bwMode="ltGray">
              <a:xfrm flipH="1" flipV="1">
                <a:off x="3" y="1924"/>
                <a:ext cx="3211" cy="1"/>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 name="Line 64">
                <a:extLst>
                  <a:ext uri="{FF2B5EF4-FFF2-40B4-BE49-F238E27FC236}">
                    <a16:creationId xmlns:a16="http://schemas.microsoft.com/office/drawing/2014/main" id="{0C58224F-9EFF-4CCC-BD50-376770F1DC60}"/>
                  </a:ext>
                </a:extLst>
              </p:cNvPr>
              <p:cNvSpPr>
                <a:spLocks noChangeShapeType="1"/>
              </p:cNvSpPr>
              <p:nvPr/>
            </p:nvSpPr>
            <p:spPr bwMode="ltGray">
              <a:xfrm flipH="1" flipV="1">
                <a:off x="384" y="938"/>
                <a:ext cx="3811" cy="1"/>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Arc 66">
                <a:extLst>
                  <a:ext uri="{FF2B5EF4-FFF2-40B4-BE49-F238E27FC236}">
                    <a16:creationId xmlns:a16="http://schemas.microsoft.com/office/drawing/2014/main" id="{DF589129-B46B-430B-98E6-1E8F2287ED4C}"/>
                  </a:ext>
                </a:extLst>
              </p:cNvPr>
              <p:cNvSpPr>
                <a:spLocks/>
              </p:cNvSpPr>
              <p:nvPr/>
            </p:nvSpPr>
            <p:spPr bwMode="ltGray">
              <a:xfrm rot="16200000" flipH="1">
                <a:off x="426" y="860"/>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7" name="Group 75">
              <a:extLst>
                <a:ext uri="{FF2B5EF4-FFF2-40B4-BE49-F238E27FC236}">
                  <a16:creationId xmlns:a16="http://schemas.microsoft.com/office/drawing/2014/main" id="{9E546E0C-4966-4B3F-8343-E0C97340C46D}"/>
                </a:ext>
              </a:extLst>
            </p:cNvPr>
            <p:cNvGrpSpPr>
              <a:grpSpLocks/>
            </p:cNvGrpSpPr>
            <p:nvPr userDrawn="1"/>
          </p:nvGrpSpPr>
          <p:grpSpPr bwMode="auto">
            <a:xfrm>
              <a:off x="1480" y="1952"/>
              <a:ext cx="3808" cy="1812"/>
              <a:chOff x="1480" y="1952"/>
              <a:chExt cx="3808" cy="1812"/>
            </a:xfrm>
          </p:grpSpPr>
          <p:sp>
            <p:nvSpPr>
              <p:cNvPr id="8" name="Line 67">
                <a:extLst>
                  <a:ext uri="{FF2B5EF4-FFF2-40B4-BE49-F238E27FC236}">
                    <a16:creationId xmlns:a16="http://schemas.microsoft.com/office/drawing/2014/main" id="{F162ABAC-E1A1-422E-B05E-B0B605A2C2FA}"/>
                  </a:ext>
                </a:extLst>
              </p:cNvPr>
              <p:cNvSpPr>
                <a:spLocks noChangeShapeType="1"/>
              </p:cNvSpPr>
              <p:nvPr/>
            </p:nvSpPr>
            <p:spPr bwMode="ltGray">
              <a:xfrm flipV="1">
                <a:off x="1480" y="3442"/>
                <a:ext cx="380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Line 68">
                <a:extLst>
                  <a:ext uri="{FF2B5EF4-FFF2-40B4-BE49-F238E27FC236}">
                    <a16:creationId xmlns:a16="http://schemas.microsoft.com/office/drawing/2014/main" id="{50D4772D-CD93-44BD-AD22-A3DD9669EBAD}"/>
                  </a:ext>
                </a:extLst>
              </p:cNvPr>
              <p:cNvSpPr>
                <a:spLocks noChangeShapeType="1"/>
              </p:cNvSpPr>
              <p:nvPr/>
            </p:nvSpPr>
            <p:spPr bwMode="ltGray">
              <a:xfrm flipH="1">
                <a:off x="5172" y="1952"/>
                <a:ext cx="0" cy="181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Arc 69">
                <a:extLst>
                  <a:ext uri="{FF2B5EF4-FFF2-40B4-BE49-F238E27FC236}">
                    <a16:creationId xmlns:a16="http://schemas.microsoft.com/office/drawing/2014/main" id="{46EDC641-1075-473D-BF0D-82CE72D4BAA8}"/>
                  </a:ext>
                </a:extLst>
              </p:cNvPr>
              <p:cNvSpPr>
                <a:spLocks/>
              </p:cNvSpPr>
              <p:nvPr/>
            </p:nvSpPr>
            <p:spPr bwMode="ltGray">
              <a:xfrm rot="5400000">
                <a:off x="5097" y="3347"/>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6201" name="Rectangle 5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6202" name="Rectangle 5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Rectangle 71">
            <a:extLst>
              <a:ext uri="{FF2B5EF4-FFF2-40B4-BE49-F238E27FC236}">
                <a16:creationId xmlns:a16="http://schemas.microsoft.com/office/drawing/2014/main" id="{D6AB905E-0E06-49D7-8E61-80C6A8F698A3}"/>
              </a:ext>
            </a:extLst>
          </p:cNvPr>
          <p:cNvSpPr>
            <a:spLocks noGrp="1" noChangeArrowheads="1"/>
          </p:cNvSpPr>
          <p:nvPr>
            <p:ph type="dt" sz="quarter" idx="10"/>
          </p:nvPr>
        </p:nvSpPr>
        <p:spPr/>
        <p:txBody>
          <a:bodyPr/>
          <a:lstStyle>
            <a:lvl1pPr>
              <a:defRPr/>
            </a:lvl1pPr>
          </a:lstStyle>
          <a:p>
            <a:pPr>
              <a:defRPr/>
            </a:pPr>
            <a:endParaRPr lang="en-US"/>
          </a:p>
        </p:txBody>
      </p:sp>
      <p:sp>
        <p:nvSpPr>
          <p:cNvPr id="70" name="Rectangle 72">
            <a:extLst>
              <a:ext uri="{FF2B5EF4-FFF2-40B4-BE49-F238E27FC236}">
                <a16:creationId xmlns:a16="http://schemas.microsoft.com/office/drawing/2014/main" id="{ED7DE463-9DC9-47DE-92F6-3DE221A20662}"/>
              </a:ext>
            </a:extLst>
          </p:cNvPr>
          <p:cNvSpPr>
            <a:spLocks noGrp="1" noChangeArrowheads="1"/>
          </p:cNvSpPr>
          <p:nvPr>
            <p:ph type="ftr" sz="quarter" idx="11"/>
          </p:nvPr>
        </p:nvSpPr>
        <p:spPr/>
        <p:txBody>
          <a:bodyPr/>
          <a:lstStyle>
            <a:lvl1pPr>
              <a:defRPr/>
            </a:lvl1pPr>
          </a:lstStyle>
          <a:p>
            <a:pPr>
              <a:defRPr/>
            </a:pPr>
            <a:endParaRPr lang="en-US"/>
          </a:p>
        </p:txBody>
      </p:sp>
      <p:sp>
        <p:nvSpPr>
          <p:cNvPr id="71" name="Rectangle 73">
            <a:extLst>
              <a:ext uri="{FF2B5EF4-FFF2-40B4-BE49-F238E27FC236}">
                <a16:creationId xmlns:a16="http://schemas.microsoft.com/office/drawing/2014/main" id="{8DE6CDFB-CC03-4632-BB7E-D3A05CA34B9F}"/>
              </a:ext>
            </a:extLst>
          </p:cNvPr>
          <p:cNvSpPr>
            <a:spLocks noGrp="1" noChangeArrowheads="1"/>
          </p:cNvSpPr>
          <p:nvPr>
            <p:ph type="sldNum" sz="quarter" idx="12"/>
          </p:nvPr>
        </p:nvSpPr>
        <p:spPr/>
        <p:txBody>
          <a:bodyPr/>
          <a:lstStyle>
            <a:lvl1pPr>
              <a:defRPr/>
            </a:lvl1pPr>
          </a:lstStyle>
          <a:p>
            <a:pPr>
              <a:defRPr/>
            </a:pPr>
            <a:fld id="{F171615E-D1C2-4201-9649-50E30268D8EE}" type="slidenum">
              <a:rPr lang="en-US" altLang="en-US"/>
              <a:pPr>
                <a:defRPr/>
              </a:pPr>
              <a:t>‹#›</a:t>
            </a:fld>
            <a:endParaRPr lang="en-US" altLang="en-US"/>
          </a:p>
        </p:txBody>
      </p:sp>
    </p:spTree>
    <p:extLst>
      <p:ext uri="{BB962C8B-B14F-4D97-AF65-F5344CB8AC3E}">
        <p14:creationId xmlns:p14="http://schemas.microsoft.com/office/powerpoint/2010/main" val="827485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a:extLst>
              <a:ext uri="{FF2B5EF4-FFF2-40B4-BE49-F238E27FC236}">
                <a16:creationId xmlns:a16="http://schemas.microsoft.com/office/drawing/2014/main" id="{754AA87E-5C7B-4544-B0A7-DBEB2EFD3A9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9">
            <a:extLst>
              <a:ext uri="{FF2B5EF4-FFF2-40B4-BE49-F238E27FC236}">
                <a16:creationId xmlns:a16="http://schemas.microsoft.com/office/drawing/2014/main" id="{4065F031-7F22-48F1-8AE6-E8E9933E300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5B2FFE37-95E8-457B-932A-B95AA39ED31E}"/>
              </a:ext>
            </a:extLst>
          </p:cNvPr>
          <p:cNvSpPr>
            <a:spLocks noGrp="1" noChangeArrowheads="1"/>
          </p:cNvSpPr>
          <p:nvPr>
            <p:ph type="sldNum" sz="quarter" idx="12"/>
          </p:nvPr>
        </p:nvSpPr>
        <p:spPr>
          <a:ln/>
        </p:spPr>
        <p:txBody>
          <a:bodyPr/>
          <a:lstStyle>
            <a:lvl1pPr>
              <a:defRPr/>
            </a:lvl1pPr>
          </a:lstStyle>
          <a:p>
            <a:pPr>
              <a:defRPr/>
            </a:pPr>
            <a:fld id="{01FD75F8-2669-401A-A393-10F0939B59E5}" type="slidenum">
              <a:rPr lang="en-US" altLang="en-US"/>
              <a:pPr>
                <a:defRPr/>
              </a:pPr>
              <a:t>‹#›</a:t>
            </a:fld>
            <a:endParaRPr lang="en-US" altLang="en-US"/>
          </a:p>
        </p:txBody>
      </p:sp>
    </p:spTree>
    <p:extLst>
      <p:ext uri="{BB962C8B-B14F-4D97-AF65-F5344CB8AC3E}">
        <p14:creationId xmlns:p14="http://schemas.microsoft.com/office/powerpoint/2010/main" val="1945538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04800"/>
            <a:ext cx="2000250"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4800"/>
            <a:ext cx="584835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a:extLst>
              <a:ext uri="{FF2B5EF4-FFF2-40B4-BE49-F238E27FC236}">
                <a16:creationId xmlns:a16="http://schemas.microsoft.com/office/drawing/2014/main" id="{9E9403C0-AFD0-4507-ABF5-40C5D14B8ED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9">
            <a:extLst>
              <a:ext uri="{FF2B5EF4-FFF2-40B4-BE49-F238E27FC236}">
                <a16:creationId xmlns:a16="http://schemas.microsoft.com/office/drawing/2014/main" id="{ACB329F0-D7BC-47C1-A65B-E3CE311D46E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54799C6E-5E2F-41FF-B2A4-7B39C75C7F48}"/>
              </a:ext>
            </a:extLst>
          </p:cNvPr>
          <p:cNvSpPr>
            <a:spLocks noGrp="1" noChangeArrowheads="1"/>
          </p:cNvSpPr>
          <p:nvPr>
            <p:ph type="sldNum" sz="quarter" idx="12"/>
          </p:nvPr>
        </p:nvSpPr>
        <p:spPr>
          <a:ln/>
        </p:spPr>
        <p:txBody>
          <a:bodyPr/>
          <a:lstStyle>
            <a:lvl1pPr>
              <a:defRPr/>
            </a:lvl1pPr>
          </a:lstStyle>
          <a:p>
            <a:pPr>
              <a:defRPr/>
            </a:pPr>
            <a:fld id="{F1713D85-6BD0-4F14-B1F1-8EB57A680D2D}" type="slidenum">
              <a:rPr lang="en-US" altLang="en-US"/>
              <a:pPr>
                <a:defRPr/>
              </a:pPr>
              <a:t>‹#›</a:t>
            </a:fld>
            <a:endParaRPr lang="en-US" altLang="en-US"/>
          </a:p>
        </p:txBody>
      </p:sp>
    </p:spTree>
    <p:extLst>
      <p:ext uri="{BB962C8B-B14F-4D97-AF65-F5344CB8AC3E}">
        <p14:creationId xmlns:p14="http://schemas.microsoft.com/office/powerpoint/2010/main" val="1848357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a:extLst>
              <a:ext uri="{FF2B5EF4-FFF2-40B4-BE49-F238E27FC236}">
                <a16:creationId xmlns:a16="http://schemas.microsoft.com/office/drawing/2014/main" id="{74EB5A4C-A2D7-4544-8B81-2063E23CC27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9">
            <a:extLst>
              <a:ext uri="{FF2B5EF4-FFF2-40B4-BE49-F238E27FC236}">
                <a16:creationId xmlns:a16="http://schemas.microsoft.com/office/drawing/2014/main" id="{43B85D56-690D-4F32-ABBA-7780CC00DB5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BF23B02D-A559-4F78-AC1B-DF4330B5B08D}"/>
              </a:ext>
            </a:extLst>
          </p:cNvPr>
          <p:cNvSpPr>
            <a:spLocks noGrp="1" noChangeArrowheads="1"/>
          </p:cNvSpPr>
          <p:nvPr>
            <p:ph type="sldNum" sz="quarter" idx="12"/>
          </p:nvPr>
        </p:nvSpPr>
        <p:spPr>
          <a:ln/>
        </p:spPr>
        <p:txBody>
          <a:bodyPr/>
          <a:lstStyle>
            <a:lvl1pPr>
              <a:defRPr/>
            </a:lvl1pPr>
          </a:lstStyle>
          <a:p>
            <a:pPr>
              <a:defRPr/>
            </a:pPr>
            <a:fld id="{C070ACA8-9B9F-4B85-AD02-4689F64F95D6}" type="slidenum">
              <a:rPr lang="en-US" altLang="en-US"/>
              <a:pPr>
                <a:defRPr/>
              </a:pPr>
              <a:t>‹#›</a:t>
            </a:fld>
            <a:endParaRPr lang="en-US" altLang="en-US"/>
          </a:p>
        </p:txBody>
      </p:sp>
    </p:spTree>
    <p:extLst>
      <p:ext uri="{BB962C8B-B14F-4D97-AF65-F5344CB8AC3E}">
        <p14:creationId xmlns:p14="http://schemas.microsoft.com/office/powerpoint/2010/main" val="2241460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8">
            <a:extLst>
              <a:ext uri="{FF2B5EF4-FFF2-40B4-BE49-F238E27FC236}">
                <a16:creationId xmlns:a16="http://schemas.microsoft.com/office/drawing/2014/main" id="{2BAB8681-B799-4BDA-8B04-DD4D5FC330F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9">
            <a:extLst>
              <a:ext uri="{FF2B5EF4-FFF2-40B4-BE49-F238E27FC236}">
                <a16:creationId xmlns:a16="http://schemas.microsoft.com/office/drawing/2014/main" id="{B7BFAFAD-86B0-4313-9E7A-4C7EAD7B4B1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5EAF0E6D-CA2B-4C00-8EE8-32BFA5D0E9F6}"/>
              </a:ext>
            </a:extLst>
          </p:cNvPr>
          <p:cNvSpPr>
            <a:spLocks noGrp="1" noChangeArrowheads="1"/>
          </p:cNvSpPr>
          <p:nvPr>
            <p:ph type="sldNum" sz="quarter" idx="12"/>
          </p:nvPr>
        </p:nvSpPr>
        <p:spPr>
          <a:ln/>
        </p:spPr>
        <p:txBody>
          <a:bodyPr/>
          <a:lstStyle>
            <a:lvl1pPr>
              <a:defRPr/>
            </a:lvl1pPr>
          </a:lstStyle>
          <a:p>
            <a:pPr>
              <a:defRPr/>
            </a:pPr>
            <a:fld id="{0C8B49AE-5E3D-4E56-A4BA-61E7A4F1DA84}" type="slidenum">
              <a:rPr lang="en-US" altLang="en-US"/>
              <a:pPr>
                <a:defRPr/>
              </a:pPr>
              <a:t>‹#›</a:t>
            </a:fld>
            <a:endParaRPr lang="en-US" altLang="en-US"/>
          </a:p>
        </p:txBody>
      </p:sp>
    </p:spTree>
    <p:extLst>
      <p:ext uri="{BB962C8B-B14F-4D97-AF65-F5344CB8AC3E}">
        <p14:creationId xmlns:p14="http://schemas.microsoft.com/office/powerpoint/2010/main" val="3976323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8">
            <a:extLst>
              <a:ext uri="{FF2B5EF4-FFF2-40B4-BE49-F238E27FC236}">
                <a16:creationId xmlns:a16="http://schemas.microsoft.com/office/drawing/2014/main" id="{E249F580-9EF3-4FA5-8613-22C6BFF5EA6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9">
            <a:extLst>
              <a:ext uri="{FF2B5EF4-FFF2-40B4-BE49-F238E27FC236}">
                <a16:creationId xmlns:a16="http://schemas.microsoft.com/office/drawing/2014/main" id="{4DD42DB1-E81C-47BA-AF1F-D5664D5EA8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0">
            <a:extLst>
              <a:ext uri="{FF2B5EF4-FFF2-40B4-BE49-F238E27FC236}">
                <a16:creationId xmlns:a16="http://schemas.microsoft.com/office/drawing/2014/main" id="{6E096D46-8E4E-4EC3-B8A0-427CF5CE4F2A}"/>
              </a:ext>
            </a:extLst>
          </p:cNvPr>
          <p:cNvSpPr>
            <a:spLocks noGrp="1" noChangeArrowheads="1"/>
          </p:cNvSpPr>
          <p:nvPr>
            <p:ph type="sldNum" sz="quarter" idx="12"/>
          </p:nvPr>
        </p:nvSpPr>
        <p:spPr>
          <a:ln/>
        </p:spPr>
        <p:txBody>
          <a:bodyPr/>
          <a:lstStyle>
            <a:lvl1pPr>
              <a:defRPr/>
            </a:lvl1pPr>
          </a:lstStyle>
          <a:p>
            <a:pPr>
              <a:defRPr/>
            </a:pPr>
            <a:fld id="{064FE193-0F84-4129-9832-25C2333AAAA1}" type="slidenum">
              <a:rPr lang="en-US" altLang="en-US"/>
              <a:pPr>
                <a:defRPr/>
              </a:pPr>
              <a:t>‹#›</a:t>
            </a:fld>
            <a:endParaRPr lang="en-US" altLang="en-US"/>
          </a:p>
        </p:txBody>
      </p:sp>
    </p:spTree>
    <p:extLst>
      <p:ext uri="{BB962C8B-B14F-4D97-AF65-F5344CB8AC3E}">
        <p14:creationId xmlns:p14="http://schemas.microsoft.com/office/powerpoint/2010/main" val="384951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8">
            <a:extLst>
              <a:ext uri="{FF2B5EF4-FFF2-40B4-BE49-F238E27FC236}">
                <a16:creationId xmlns:a16="http://schemas.microsoft.com/office/drawing/2014/main" id="{4F34658B-7436-49BB-8CAB-771B0EB7212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69">
            <a:extLst>
              <a:ext uri="{FF2B5EF4-FFF2-40B4-BE49-F238E27FC236}">
                <a16:creationId xmlns:a16="http://schemas.microsoft.com/office/drawing/2014/main" id="{DFE9BC37-8093-481E-B136-E3F9475D86C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70">
            <a:extLst>
              <a:ext uri="{FF2B5EF4-FFF2-40B4-BE49-F238E27FC236}">
                <a16:creationId xmlns:a16="http://schemas.microsoft.com/office/drawing/2014/main" id="{EB472067-4C64-419F-B9B6-708557E4C6BE}"/>
              </a:ext>
            </a:extLst>
          </p:cNvPr>
          <p:cNvSpPr>
            <a:spLocks noGrp="1" noChangeArrowheads="1"/>
          </p:cNvSpPr>
          <p:nvPr>
            <p:ph type="sldNum" sz="quarter" idx="12"/>
          </p:nvPr>
        </p:nvSpPr>
        <p:spPr>
          <a:ln/>
        </p:spPr>
        <p:txBody>
          <a:bodyPr/>
          <a:lstStyle>
            <a:lvl1pPr>
              <a:defRPr/>
            </a:lvl1pPr>
          </a:lstStyle>
          <a:p>
            <a:pPr>
              <a:defRPr/>
            </a:pPr>
            <a:fld id="{053F1E23-DD29-4D4A-AC8F-4CABA504A318}" type="slidenum">
              <a:rPr lang="en-US" altLang="en-US"/>
              <a:pPr>
                <a:defRPr/>
              </a:pPr>
              <a:t>‹#›</a:t>
            </a:fld>
            <a:endParaRPr lang="en-US" altLang="en-US"/>
          </a:p>
        </p:txBody>
      </p:sp>
    </p:spTree>
    <p:extLst>
      <p:ext uri="{BB962C8B-B14F-4D97-AF65-F5344CB8AC3E}">
        <p14:creationId xmlns:p14="http://schemas.microsoft.com/office/powerpoint/2010/main" val="2994821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8">
            <a:extLst>
              <a:ext uri="{FF2B5EF4-FFF2-40B4-BE49-F238E27FC236}">
                <a16:creationId xmlns:a16="http://schemas.microsoft.com/office/drawing/2014/main" id="{FBFA3430-89C3-4306-8910-3022AC1F0F6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9">
            <a:extLst>
              <a:ext uri="{FF2B5EF4-FFF2-40B4-BE49-F238E27FC236}">
                <a16:creationId xmlns:a16="http://schemas.microsoft.com/office/drawing/2014/main" id="{05EBDBC5-16F2-4C76-8922-389BCBD77D4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0">
            <a:extLst>
              <a:ext uri="{FF2B5EF4-FFF2-40B4-BE49-F238E27FC236}">
                <a16:creationId xmlns:a16="http://schemas.microsoft.com/office/drawing/2014/main" id="{1645E562-8E26-42A1-BEA0-1981EB6A4DF8}"/>
              </a:ext>
            </a:extLst>
          </p:cNvPr>
          <p:cNvSpPr>
            <a:spLocks noGrp="1" noChangeArrowheads="1"/>
          </p:cNvSpPr>
          <p:nvPr>
            <p:ph type="sldNum" sz="quarter" idx="12"/>
          </p:nvPr>
        </p:nvSpPr>
        <p:spPr>
          <a:ln/>
        </p:spPr>
        <p:txBody>
          <a:bodyPr/>
          <a:lstStyle>
            <a:lvl1pPr>
              <a:defRPr/>
            </a:lvl1pPr>
          </a:lstStyle>
          <a:p>
            <a:pPr>
              <a:defRPr/>
            </a:pPr>
            <a:fld id="{A2BA967E-9404-443C-A671-414131DC55AA}" type="slidenum">
              <a:rPr lang="en-US" altLang="en-US"/>
              <a:pPr>
                <a:defRPr/>
              </a:pPr>
              <a:t>‹#›</a:t>
            </a:fld>
            <a:endParaRPr lang="en-US" altLang="en-US"/>
          </a:p>
        </p:txBody>
      </p:sp>
    </p:spTree>
    <p:extLst>
      <p:ext uri="{BB962C8B-B14F-4D97-AF65-F5344CB8AC3E}">
        <p14:creationId xmlns:p14="http://schemas.microsoft.com/office/powerpoint/2010/main" val="2621778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8">
            <a:extLst>
              <a:ext uri="{FF2B5EF4-FFF2-40B4-BE49-F238E27FC236}">
                <a16:creationId xmlns:a16="http://schemas.microsoft.com/office/drawing/2014/main" id="{091B5B72-1642-498F-9D75-9FBE6F01201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69">
            <a:extLst>
              <a:ext uri="{FF2B5EF4-FFF2-40B4-BE49-F238E27FC236}">
                <a16:creationId xmlns:a16="http://schemas.microsoft.com/office/drawing/2014/main" id="{E024A2DA-22BF-44EE-9B33-AC9ED7D5BF7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70">
            <a:extLst>
              <a:ext uri="{FF2B5EF4-FFF2-40B4-BE49-F238E27FC236}">
                <a16:creationId xmlns:a16="http://schemas.microsoft.com/office/drawing/2014/main" id="{151F5B25-92E3-432D-85FC-688C1F4A90B6}"/>
              </a:ext>
            </a:extLst>
          </p:cNvPr>
          <p:cNvSpPr>
            <a:spLocks noGrp="1" noChangeArrowheads="1"/>
          </p:cNvSpPr>
          <p:nvPr>
            <p:ph type="sldNum" sz="quarter" idx="12"/>
          </p:nvPr>
        </p:nvSpPr>
        <p:spPr>
          <a:ln/>
        </p:spPr>
        <p:txBody>
          <a:bodyPr/>
          <a:lstStyle>
            <a:lvl1pPr>
              <a:defRPr/>
            </a:lvl1pPr>
          </a:lstStyle>
          <a:p>
            <a:pPr>
              <a:defRPr/>
            </a:pPr>
            <a:fld id="{EC84FA1C-73D7-4ABE-B5F4-02AD273B7E13}" type="slidenum">
              <a:rPr lang="en-US" altLang="en-US"/>
              <a:pPr>
                <a:defRPr/>
              </a:pPr>
              <a:t>‹#›</a:t>
            </a:fld>
            <a:endParaRPr lang="en-US" altLang="en-US"/>
          </a:p>
        </p:txBody>
      </p:sp>
    </p:spTree>
    <p:extLst>
      <p:ext uri="{BB962C8B-B14F-4D97-AF65-F5344CB8AC3E}">
        <p14:creationId xmlns:p14="http://schemas.microsoft.com/office/powerpoint/2010/main" val="81389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8">
            <a:extLst>
              <a:ext uri="{FF2B5EF4-FFF2-40B4-BE49-F238E27FC236}">
                <a16:creationId xmlns:a16="http://schemas.microsoft.com/office/drawing/2014/main" id="{CAA764A2-ACCB-4909-9B0B-8727D511B52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9">
            <a:extLst>
              <a:ext uri="{FF2B5EF4-FFF2-40B4-BE49-F238E27FC236}">
                <a16:creationId xmlns:a16="http://schemas.microsoft.com/office/drawing/2014/main" id="{136C63BA-85AD-4AA4-9E2F-939B6B0EA4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0">
            <a:extLst>
              <a:ext uri="{FF2B5EF4-FFF2-40B4-BE49-F238E27FC236}">
                <a16:creationId xmlns:a16="http://schemas.microsoft.com/office/drawing/2014/main" id="{F9DFF183-B268-49DF-8B2A-BB4AE33152B9}"/>
              </a:ext>
            </a:extLst>
          </p:cNvPr>
          <p:cNvSpPr>
            <a:spLocks noGrp="1" noChangeArrowheads="1"/>
          </p:cNvSpPr>
          <p:nvPr>
            <p:ph type="sldNum" sz="quarter" idx="12"/>
          </p:nvPr>
        </p:nvSpPr>
        <p:spPr>
          <a:ln/>
        </p:spPr>
        <p:txBody>
          <a:bodyPr/>
          <a:lstStyle>
            <a:lvl1pPr>
              <a:defRPr/>
            </a:lvl1pPr>
          </a:lstStyle>
          <a:p>
            <a:pPr>
              <a:defRPr/>
            </a:pPr>
            <a:fld id="{943C2E93-AEE9-43B2-A61A-135D0EA748B1}" type="slidenum">
              <a:rPr lang="en-US" altLang="en-US"/>
              <a:pPr>
                <a:defRPr/>
              </a:pPr>
              <a:t>‹#›</a:t>
            </a:fld>
            <a:endParaRPr lang="en-US" altLang="en-US"/>
          </a:p>
        </p:txBody>
      </p:sp>
    </p:spTree>
    <p:extLst>
      <p:ext uri="{BB962C8B-B14F-4D97-AF65-F5344CB8AC3E}">
        <p14:creationId xmlns:p14="http://schemas.microsoft.com/office/powerpoint/2010/main" val="2383535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8">
            <a:extLst>
              <a:ext uri="{FF2B5EF4-FFF2-40B4-BE49-F238E27FC236}">
                <a16:creationId xmlns:a16="http://schemas.microsoft.com/office/drawing/2014/main" id="{7097B6FB-2178-4723-A070-535AF4555FA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9">
            <a:extLst>
              <a:ext uri="{FF2B5EF4-FFF2-40B4-BE49-F238E27FC236}">
                <a16:creationId xmlns:a16="http://schemas.microsoft.com/office/drawing/2014/main" id="{8E889093-9D59-4D20-B2E8-36B6786318C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0">
            <a:extLst>
              <a:ext uri="{FF2B5EF4-FFF2-40B4-BE49-F238E27FC236}">
                <a16:creationId xmlns:a16="http://schemas.microsoft.com/office/drawing/2014/main" id="{E51724E0-107F-4E09-8F57-0B72D12C6E3A}"/>
              </a:ext>
            </a:extLst>
          </p:cNvPr>
          <p:cNvSpPr>
            <a:spLocks noGrp="1" noChangeArrowheads="1"/>
          </p:cNvSpPr>
          <p:nvPr>
            <p:ph type="sldNum" sz="quarter" idx="12"/>
          </p:nvPr>
        </p:nvSpPr>
        <p:spPr>
          <a:ln/>
        </p:spPr>
        <p:txBody>
          <a:bodyPr/>
          <a:lstStyle>
            <a:lvl1pPr>
              <a:defRPr/>
            </a:lvl1pPr>
          </a:lstStyle>
          <a:p>
            <a:pPr>
              <a:defRPr/>
            </a:pPr>
            <a:fld id="{21076FE8-22CD-414F-8E92-4468081F5AB8}" type="slidenum">
              <a:rPr lang="en-US" altLang="en-US"/>
              <a:pPr>
                <a:defRPr/>
              </a:pPr>
              <a:t>‹#›</a:t>
            </a:fld>
            <a:endParaRPr lang="en-US" altLang="en-US"/>
          </a:p>
        </p:txBody>
      </p:sp>
    </p:spTree>
    <p:extLst>
      <p:ext uri="{BB962C8B-B14F-4D97-AF65-F5344CB8AC3E}">
        <p14:creationId xmlns:p14="http://schemas.microsoft.com/office/powerpoint/2010/main" val="4087015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902521CD-878B-43C8-A321-9041D24B2F81}"/>
              </a:ext>
            </a:extLst>
          </p:cNvPr>
          <p:cNvGrpSpPr>
            <a:grpSpLocks/>
          </p:cNvGrpSpPr>
          <p:nvPr/>
        </p:nvGrpSpPr>
        <p:grpSpPr bwMode="auto">
          <a:xfrm>
            <a:off x="0" y="0"/>
            <a:ext cx="9144000" cy="6858000"/>
            <a:chOff x="0" y="0"/>
            <a:chExt cx="5760" cy="4320"/>
          </a:xfrm>
        </p:grpSpPr>
        <p:grpSp>
          <p:nvGrpSpPr>
            <p:cNvPr id="1032" name="Group 3">
              <a:extLst>
                <a:ext uri="{FF2B5EF4-FFF2-40B4-BE49-F238E27FC236}">
                  <a16:creationId xmlns:a16="http://schemas.microsoft.com/office/drawing/2014/main" id="{C8590CDE-BE9B-477A-8FA9-846D6589AFA1}"/>
                </a:ext>
              </a:extLst>
            </p:cNvPr>
            <p:cNvGrpSpPr>
              <a:grpSpLocks/>
            </p:cNvGrpSpPr>
            <p:nvPr/>
          </p:nvGrpSpPr>
          <p:grpSpPr bwMode="auto">
            <a:xfrm>
              <a:off x="0" y="0"/>
              <a:ext cx="5760" cy="4320"/>
              <a:chOff x="0" y="0"/>
              <a:chExt cx="5760" cy="4320"/>
            </a:xfrm>
          </p:grpSpPr>
          <p:grpSp>
            <p:nvGrpSpPr>
              <p:cNvPr id="1039" name="Group 4">
                <a:extLst>
                  <a:ext uri="{FF2B5EF4-FFF2-40B4-BE49-F238E27FC236}">
                    <a16:creationId xmlns:a16="http://schemas.microsoft.com/office/drawing/2014/main" id="{C210A90A-7AB7-4D5D-A829-500DFCE712FD}"/>
                  </a:ext>
                </a:extLst>
              </p:cNvPr>
              <p:cNvGrpSpPr>
                <a:grpSpLocks/>
              </p:cNvGrpSpPr>
              <p:nvPr/>
            </p:nvGrpSpPr>
            <p:grpSpPr bwMode="auto">
              <a:xfrm>
                <a:off x="0" y="192"/>
                <a:ext cx="5760" cy="4032"/>
                <a:chOff x="0" y="192"/>
                <a:chExt cx="5760" cy="4032"/>
              </a:xfrm>
            </p:grpSpPr>
            <p:sp>
              <p:nvSpPr>
                <p:cNvPr id="1070" name="Line 5">
                  <a:extLst>
                    <a:ext uri="{FF2B5EF4-FFF2-40B4-BE49-F238E27FC236}">
                      <a16:creationId xmlns:a16="http://schemas.microsoft.com/office/drawing/2014/main" id="{AFC0A57D-2189-4B72-931C-7A2086B1CA22}"/>
                    </a:ext>
                  </a:extLst>
                </p:cNvPr>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1" name="Line 6">
                  <a:extLst>
                    <a:ext uri="{FF2B5EF4-FFF2-40B4-BE49-F238E27FC236}">
                      <a16:creationId xmlns:a16="http://schemas.microsoft.com/office/drawing/2014/main" id="{0A883C0C-F54F-4E0D-BA33-FC9193347AAA}"/>
                    </a:ext>
                  </a:extLst>
                </p:cNvPr>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2" name="Line 7">
                  <a:extLst>
                    <a:ext uri="{FF2B5EF4-FFF2-40B4-BE49-F238E27FC236}">
                      <a16:creationId xmlns:a16="http://schemas.microsoft.com/office/drawing/2014/main" id="{24972DAB-E33F-49C4-BAEE-541244FBBF5F}"/>
                    </a:ext>
                  </a:extLst>
                </p:cNvPr>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3" name="Line 8">
                  <a:extLst>
                    <a:ext uri="{FF2B5EF4-FFF2-40B4-BE49-F238E27FC236}">
                      <a16:creationId xmlns:a16="http://schemas.microsoft.com/office/drawing/2014/main" id="{349A810E-353C-4F6A-B59C-B0CD9393181D}"/>
                    </a:ext>
                  </a:extLst>
                </p:cNvPr>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4" name="Line 9">
                  <a:extLst>
                    <a:ext uri="{FF2B5EF4-FFF2-40B4-BE49-F238E27FC236}">
                      <a16:creationId xmlns:a16="http://schemas.microsoft.com/office/drawing/2014/main" id="{DB16120C-81A2-4378-9756-118BEF0A7152}"/>
                    </a:ext>
                  </a:extLst>
                </p:cNvPr>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5" name="Line 10">
                  <a:extLst>
                    <a:ext uri="{FF2B5EF4-FFF2-40B4-BE49-F238E27FC236}">
                      <a16:creationId xmlns:a16="http://schemas.microsoft.com/office/drawing/2014/main" id="{2E84625F-D7C8-483F-8C14-DA9A4181C0FB}"/>
                    </a:ext>
                  </a:extLst>
                </p:cNvPr>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6" name="Line 11">
                  <a:extLst>
                    <a:ext uri="{FF2B5EF4-FFF2-40B4-BE49-F238E27FC236}">
                      <a16:creationId xmlns:a16="http://schemas.microsoft.com/office/drawing/2014/main" id="{68142CA0-E319-4382-BEB7-33FC0ADBCE7A}"/>
                    </a:ext>
                  </a:extLst>
                </p:cNvPr>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7" name="Line 12">
                  <a:extLst>
                    <a:ext uri="{FF2B5EF4-FFF2-40B4-BE49-F238E27FC236}">
                      <a16:creationId xmlns:a16="http://schemas.microsoft.com/office/drawing/2014/main" id="{F00CFFD2-D891-4A41-9909-4CE0ED78B033}"/>
                    </a:ext>
                  </a:extLst>
                </p:cNvPr>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8" name="Line 13">
                  <a:extLst>
                    <a:ext uri="{FF2B5EF4-FFF2-40B4-BE49-F238E27FC236}">
                      <a16:creationId xmlns:a16="http://schemas.microsoft.com/office/drawing/2014/main" id="{50ACF78A-D8B5-4DC3-908A-58FFD3C50122}"/>
                    </a:ext>
                  </a:extLst>
                </p:cNvPr>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9" name="Line 14">
                  <a:extLst>
                    <a:ext uri="{FF2B5EF4-FFF2-40B4-BE49-F238E27FC236}">
                      <a16:creationId xmlns:a16="http://schemas.microsoft.com/office/drawing/2014/main" id="{782BB931-C7C0-4D93-8216-A7D20247B412}"/>
                    </a:ext>
                  </a:extLst>
                </p:cNvPr>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0" name="Line 15">
                  <a:extLst>
                    <a:ext uri="{FF2B5EF4-FFF2-40B4-BE49-F238E27FC236}">
                      <a16:creationId xmlns:a16="http://schemas.microsoft.com/office/drawing/2014/main" id="{4831C0E2-F9E2-4A19-848C-EFF82C5A16B8}"/>
                    </a:ext>
                  </a:extLst>
                </p:cNvPr>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1" name="Line 16">
                  <a:extLst>
                    <a:ext uri="{FF2B5EF4-FFF2-40B4-BE49-F238E27FC236}">
                      <a16:creationId xmlns:a16="http://schemas.microsoft.com/office/drawing/2014/main" id="{144B1808-BACA-41FA-A1E5-2B51B4AE873F}"/>
                    </a:ext>
                  </a:extLst>
                </p:cNvPr>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2" name="Line 17">
                  <a:extLst>
                    <a:ext uri="{FF2B5EF4-FFF2-40B4-BE49-F238E27FC236}">
                      <a16:creationId xmlns:a16="http://schemas.microsoft.com/office/drawing/2014/main" id="{4476E4F4-1928-448E-B0E4-FB183FB0FAF5}"/>
                    </a:ext>
                  </a:extLst>
                </p:cNvPr>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3" name="Line 18">
                  <a:extLst>
                    <a:ext uri="{FF2B5EF4-FFF2-40B4-BE49-F238E27FC236}">
                      <a16:creationId xmlns:a16="http://schemas.microsoft.com/office/drawing/2014/main" id="{52F54F2C-EA48-4974-8770-66DE26182C11}"/>
                    </a:ext>
                  </a:extLst>
                </p:cNvPr>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4" name="Line 19">
                  <a:extLst>
                    <a:ext uri="{FF2B5EF4-FFF2-40B4-BE49-F238E27FC236}">
                      <a16:creationId xmlns:a16="http://schemas.microsoft.com/office/drawing/2014/main" id="{5B81FBF4-CB71-4FF2-860A-736EA23ECF88}"/>
                    </a:ext>
                  </a:extLst>
                </p:cNvPr>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5" name="Line 20">
                  <a:extLst>
                    <a:ext uri="{FF2B5EF4-FFF2-40B4-BE49-F238E27FC236}">
                      <a16:creationId xmlns:a16="http://schemas.microsoft.com/office/drawing/2014/main" id="{FCEEDF43-2ED1-4120-AF7C-EB0FF0A3398B}"/>
                    </a:ext>
                  </a:extLst>
                </p:cNvPr>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6" name="Line 21">
                  <a:extLst>
                    <a:ext uri="{FF2B5EF4-FFF2-40B4-BE49-F238E27FC236}">
                      <a16:creationId xmlns:a16="http://schemas.microsoft.com/office/drawing/2014/main" id="{BA94B374-6692-42AA-B629-C6FC1C73CFFD}"/>
                    </a:ext>
                  </a:extLst>
                </p:cNvPr>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7" name="Line 22">
                  <a:extLst>
                    <a:ext uri="{FF2B5EF4-FFF2-40B4-BE49-F238E27FC236}">
                      <a16:creationId xmlns:a16="http://schemas.microsoft.com/office/drawing/2014/main" id="{6442DB55-6146-4C5A-A016-E0E8AFC49957}"/>
                    </a:ext>
                  </a:extLst>
                </p:cNvPr>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8" name="Line 23">
                  <a:extLst>
                    <a:ext uri="{FF2B5EF4-FFF2-40B4-BE49-F238E27FC236}">
                      <a16:creationId xmlns:a16="http://schemas.microsoft.com/office/drawing/2014/main" id="{414DC1EB-3950-40BB-895F-D9AFF0076F67}"/>
                    </a:ext>
                  </a:extLst>
                </p:cNvPr>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9" name="Line 24">
                  <a:extLst>
                    <a:ext uri="{FF2B5EF4-FFF2-40B4-BE49-F238E27FC236}">
                      <a16:creationId xmlns:a16="http://schemas.microsoft.com/office/drawing/2014/main" id="{8C482738-99B7-4B9A-ABB8-4F377BA83A56}"/>
                    </a:ext>
                  </a:extLst>
                </p:cNvPr>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0" name="Line 25">
                  <a:extLst>
                    <a:ext uri="{FF2B5EF4-FFF2-40B4-BE49-F238E27FC236}">
                      <a16:creationId xmlns:a16="http://schemas.microsoft.com/office/drawing/2014/main" id="{7B401DBF-9095-4717-9BE5-620D4BE2857C}"/>
                    </a:ext>
                  </a:extLst>
                </p:cNvPr>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1" name="Line 26">
                  <a:extLst>
                    <a:ext uri="{FF2B5EF4-FFF2-40B4-BE49-F238E27FC236}">
                      <a16:creationId xmlns:a16="http://schemas.microsoft.com/office/drawing/2014/main" id="{4F92B66E-A830-45CF-BBA1-7032F6636874}"/>
                    </a:ext>
                  </a:extLst>
                </p:cNvPr>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040" name="Group 27">
                <a:extLst>
                  <a:ext uri="{FF2B5EF4-FFF2-40B4-BE49-F238E27FC236}">
                    <a16:creationId xmlns:a16="http://schemas.microsoft.com/office/drawing/2014/main" id="{BED1A952-8972-4F18-978E-A687CFAA8834}"/>
                  </a:ext>
                </a:extLst>
              </p:cNvPr>
              <p:cNvGrpSpPr>
                <a:grpSpLocks/>
              </p:cNvGrpSpPr>
              <p:nvPr/>
            </p:nvGrpSpPr>
            <p:grpSpPr bwMode="auto">
              <a:xfrm>
                <a:off x="192" y="0"/>
                <a:ext cx="5376" cy="4320"/>
                <a:chOff x="192" y="0"/>
                <a:chExt cx="5376" cy="4320"/>
              </a:xfrm>
            </p:grpSpPr>
            <p:sp>
              <p:nvSpPr>
                <p:cNvPr id="1041" name="Line 28">
                  <a:extLst>
                    <a:ext uri="{FF2B5EF4-FFF2-40B4-BE49-F238E27FC236}">
                      <a16:creationId xmlns:a16="http://schemas.microsoft.com/office/drawing/2014/main" id="{C6363AC7-21FD-4E6F-9C1F-8E4C587C5DDA}"/>
                    </a:ext>
                  </a:extLst>
                </p:cNvPr>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2" name="Line 29">
                  <a:extLst>
                    <a:ext uri="{FF2B5EF4-FFF2-40B4-BE49-F238E27FC236}">
                      <a16:creationId xmlns:a16="http://schemas.microsoft.com/office/drawing/2014/main" id="{D96694E8-64BB-4A2D-926B-B7FC7C6155A1}"/>
                    </a:ext>
                  </a:extLst>
                </p:cNvPr>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3" name="Line 30">
                  <a:extLst>
                    <a:ext uri="{FF2B5EF4-FFF2-40B4-BE49-F238E27FC236}">
                      <a16:creationId xmlns:a16="http://schemas.microsoft.com/office/drawing/2014/main" id="{8557CFE5-EDBD-4F9A-865F-0E85BF7D9CBC}"/>
                    </a:ext>
                  </a:extLst>
                </p:cNvPr>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4" name="Line 31">
                  <a:extLst>
                    <a:ext uri="{FF2B5EF4-FFF2-40B4-BE49-F238E27FC236}">
                      <a16:creationId xmlns:a16="http://schemas.microsoft.com/office/drawing/2014/main" id="{0EBE9F25-0176-4B7D-8F84-5353FC5E62C6}"/>
                    </a:ext>
                  </a:extLst>
                </p:cNvPr>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5" name="Line 32">
                  <a:extLst>
                    <a:ext uri="{FF2B5EF4-FFF2-40B4-BE49-F238E27FC236}">
                      <a16:creationId xmlns:a16="http://schemas.microsoft.com/office/drawing/2014/main" id="{17202DD1-F424-49D5-AEC2-35DC073E03EC}"/>
                    </a:ext>
                  </a:extLst>
                </p:cNvPr>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6" name="Line 33">
                  <a:extLst>
                    <a:ext uri="{FF2B5EF4-FFF2-40B4-BE49-F238E27FC236}">
                      <a16:creationId xmlns:a16="http://schemas.microsoft.com/office/drawing/2014/main" id="{5BAEB475-B4F4-4B67-8F9F-40ED5C2C4675}"/>
                    </a:ext>
                  </a:extLst>
                </p:cNvPr>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7" name="Line 34">
                  <a:extLst>
                    <a:ext uri="{FF2B5EF4-FFF2-40B4-BE49-F238E27FC236}">
                      <a16:creationId xmlns:a16="http://schemas.microsoft.com/office/drawing/2014/main" id="{226D08D3-C098-4DC2-AD42-88072D7B3049}"/>
                    </a:ext>
                  </a:extLst>
                </p:cNvPr>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8" name="Line 35">
                  <a:extLst>
                    <a:ext uri="{FF2B5EF4-FFF2-40B4-BE49-F238E27FC236}">
                      <a16:creationId xmlns:a16="http://schemas.microsoft.com/office/drawing/2014/main" id="{C73ECB5A-02E8-4302-8585-D256558414E7}"/>
                    </a:ext>
                  </a:extLst>
                </p:cNvPr>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9" name="Line 36">
                  <a:extLst>
                    <a:ext uri="{FF2B5EF4-FFF2-40B4-BE49-F238E27FC236}">
                      <a16:creationId xmlns:a16="http://schemas.microsoft.com/office/drawing/2014/main" id="{B8129FCD-93E2-4D2E-9A85-6D3E11DC988B}"/>
                    </a:ext>
                  </a:extLst>
                </p:cNvPr>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0" name="Line 37">
                  <a:extLst>
                    <a:ext uri="{FF2B5EF4-FFF2-40B4-BE49-F238E27FC236}">
                      <a16:creationId xmlns:a16="http://schemas.microsoft.com/office/drawing/2014/main" id="{3AD31BC5-66DE-4583-A998-484999FD0B9B}"/>
                    </a:ext>
                  </a:extLst>
                </p:cNvPr>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1" name="Line 38">
                  <a:extLst>
                    <a:ext uri="{FF2B5EF4-FFF2-40B4-BE49-F238E27FC236}">
                      <a16:creationId xmlns:a16="http://schemas.microsoft.com/office/drawing/2014/main" id="{8F4B2F24-83AA-47F6-B07B-4D0D9665591A}"/>
                    </a:ext>
                  </a:extLst>
                </p:cNvPr>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2" name="Line 39">
                  <a:extLst>
                    <a:ext uri="{FF2B5EF4-FFF2-40B4-BE49-F238E27FC236}">
                      <a16:creationId xmlns:a16="http://schemas.microsoft.com/office/drawing/2014/main" id="{2D8076FF-B4D7-41AC-8C43-1B1A7097E536}"/>
                    </a:ext>
                  </a:extLst>
                </p:cNvPr>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3" name="Line 40">
                  <a:extLst>
                    <a:ext uri="{FF2B5EF4-FFF2-40B4-BE49-F238E27FC236}">
                      <a16:creationId xmlns:a16="http://schemas.microsoft.com/office/drawing/2014/main" id="{C653A221-74F5-4FEA-99FA-BE4D3368381F}"/>
                    </a:ext>
                  </a:extLst>
                </p:cNvPr>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4" name="Line 41">
                  <a:extLst>
                    <a:ext uri="{FF2B5EF4-FFF2-40B4-BE49-F238E27FC236}">
                      <a16:creationId xmlns:a16="http://schemas.microsoft.com/office/drawing/2014/main" id="{95B57638-14A8-42A5-9859-375F0C170C02}"/>
                    </a:ext>
                  </a:extLst>
                </p:cNvPr>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5" name="Line 42">
                  <a:extLst>
                    <a:ext uri="{FF2B5EF4-FFF2-40B4-BE49-F238E27FC236}">
                      <a16:creationId xmlns:a16="http://schemas.microsoft.com/office/drawing/2014/main" id="{44BBC317-19F5-4063-9F1F-680C8CF36F61}"/>
                    </a:ext>
                  </a:extLst>
                </p:cNvPr>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6" name="Line 43">
                  <a:extLst>
                    <a:ext uri="{FF2B5EF4-FFF2-40B4-BE49-F238E27FC236}">
                      <a16:creationId xmlns:a16="http://schemas.microsoft.com/office/drawing/2014/main" id="{8C8E3727-5BA1-46AB-B892-2021E6AB042E}"/>
                    </a:ext>
                  </a:extLst>
                </p:cNvPr>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7" name="Line 44">
                  <a:extLst>
                    <a:ext uri="{FF2B5EF4-FFF2-40B4-BE49-F238E27FC236}">
                      <a16:creationId xmlns:a16="http://schemas.microsoft.com/office/drawing/2014/main" id="{0CD7A706-FBBB-4CB6-864E-FF6FA510F629}"/>
                    </a:ext>
                  </a:extLst>
                </p:cNvPr>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8" name="Line 45">
                  <a:extLst>
                    <a:ext uri="{FF2B5EF4-FFF2-40B4-BE49-F238E27FC236}">
                      <a16:creationId xmlns:a16="http://schemas.microsoft.com/office/drawing/2014/main" id="{92DEE196-10DC-4378-85C9-1F7194AA52D0}"/>
                    </a:ext>
                  </a:extLst>
                </p:cNvPr>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9" name="Line 46">
                  <a:extLst>
                    <a:ext uri="{FF2B5EF4-FFF2-40B4-BE49-F238E27FC236}">
                      <a16:creationId xmlns:a16="http://schemas.microsoft.com/office/drawing/2014/main" id="{99318354-72ED-4660-BBBC-3689436676C4}"/>
                    </a:ext>
                  </a:extLst>
                </p:cNvPr>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0" name="Line 47">
                  <a:extLst>
                    <a:ext uri="{FF2B5EF4-FFF2-40B4-BE49-F238E27FC236}">
                      <a16:creationId xmlns:a16="http://schemas.microsoft.com/office/drawing/2014/main" id="{571B229E-6B40-43C1-AD79-91D93094853A}"/>
                    </a:ext>
                  </a:extLst>
                </p:cNvPr>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1" name="Line 48">
                  <a:extLst>
                    <a:ext uri="{FF2B5EF4-FFF2-40B4-BE49-F238E27FC236}">
                      <a16:creationId xmlns:a16="http://schemas.microsoft.com/office/drawing/2014/main" id="{DA622A0B-5339-4797-8785-A9DEF1271F7D}"/>
                    </a:ext>
                  </a:extLst>
                </p:cNvPr>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2" name="Line 49">
                  <a:extLst>
                    <a:ext uri="{FF2B5EF4-FFF2-40B4-BE49-F238E27FC236}">
                      <a16:creationId xmlns:a16="http://schemas.microsoft.com/office/drawing/2014/main" id="{96493DD7-B94C-4806-8681-9CED3DCF4952}"/>
                    </a:ext>
                  </a:extLst>
                </p:cNvPr>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3" name="Line 50">
                  <a:extLst>
                    <a:ext uri="{FF2B5EF4-FFF2-40B4-BE49-F238E27FC236}">
                      <a16:creationId xmlns:a16="http://schemas.microsoft.com/office/drawing/2014/main" id="{1D651BFF-BCB7-4635-AC06-EA8D332CC488}"/>
                    </a:ext>
                  </a:extLst>
                </p:cNvPr>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4" name="Line 51">
                  <a:extLst>
                    <a:ext uri="{FF2B5EF4-FFF2-40B4-BE49-F238E27FC236}">
                      <a16:creationId xmlns:a16="http://schemas.microsoft.com/office/drawing/2014/main" id="{BDF18D41-E58F-4D48-82B7-7F8B651502A3}"/>
                    </a:ext>
                  </a:extLst>
                </p:cNvPr>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5" name="Line 52">
                  <a:extLst>
                    <a:ext uri="{FF2B5EF4-FFF2-40B4-BE49-F238E27FC236}">
                      <a16:creationId xmlns:a16="http://schemas.microsoft.com/office/drawing/2014/main" id="{BDB195F9-AF1F-4680-AF25-9B34148377A1}"/>
                    </a:ext>
                  </a:extLst>
                </p:cNvPr>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6" name="Line 53">
                  <a:extLst>
                    <a:ext uri="{FF2B5EF4-FFF2-40B4-BE49-F238E27FC236}">
                      <a16:creationId xmlns:a16="http://schemas.microsoft.com/office/drawing/2014/main" id="{A8893BD3-FDFE-4E04-B268-89212DBAFEFF}"/>
                    </a:ext>
                  </a:extLst>
                </p:cNvPr>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7" name="Line 54">
                  <a:extLst>
                    <a:ext uri="{FF2B5EF4-FFF2-40B4-BE49-F238E27FC236}">
                      <a16:creationId xmlns:a16="http://schemas.microsoft.com/office/drawing/2014/main" id="{62540DEE-39A1-4DA8-809B-49188A1AAA84}"/>
                    </a:ext>
                  </a:extLst>
                </p:cNvPr>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8" name="Line 55">
                  <a:extLst>
                    <a:ext uri="{FF2B5EF4-FFF2-40B4-BE49-F238E27FC236}">
                      <a16:creationId xmlns:a16="http://schemas.microsoft.com/office/drawing/2014/main" id="{DCEE73E8-7EA5-46E9-AA72-E0DE882BD11D}"/>
                    </a:ext>
                  </a:extLst>
                </p:cNvPr>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9" name="Line 56">
                  <a:extLst>
                    <a:ext uri="{FF2B5EF4-FFF2-40B4-BE49-F238E27FC236}">
                      <a16:creationId xmlns:a16="http://schemas.microsoft.com/office/drawing/2014/main" id="{719C2E70-228E-42E4-825E-12345B837E51}"/>
                    </a:ext>
                  </a:extLst>
                </p:cNvPr>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1033" name="Rectangle 57" descr="60%">
              <a:extLst>
                <a:ext uri="{FF2B5EF4-FFF2-40B4-BE49-F238E27FC236}">
                  <a16:creationId xmlns:a16="http://schemas.microsoft.com/office/drawing/2014/main" id="{F869A69E-48AD-4C00-9BC0-9EFBCD2C314C}"/>
                </a:ext>
              </a:extLst>
            </p:cNvPr>
            <p:cNvSpPr>
              <a:spLocks noChangeArrowheads="1"/>
            </p:cNvSpPr>
            <p:nvPr/>
          </p:nvSpPr>
          <p:spPr bwMode="ltGray">
            <a:xfrm>
              <a:off x="2112" y="0"/>
              <a:ext cx="3648" cy="96"/>
            </a:xfrm>
            <a:prstGeom prst="rect">
              <a:avLst/>
            </a:prstGeom>
            <a:pattFill prst="pct60">
              <a:fgClr>
                <a:schemeClr val="folHlink"/>
              </a:fgClr>
              <a:bgClr>
                <a:schemeClr val="bg1"/>
              </a:bgClr>
            </a:pattFill>
            <a:ln>
              <a:noFill/>
            </a:ln>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endParaRPr lang="en-US" altLang="en-US" dirty="0"/>
            </a:p>
          </p:txBody>
        </p:sp>
        <p:sp>
          <p:nvSpPr>
            <p:cNvPr id="1034" name="Line 58">
              <a:extLst>
                <a:ext uri="{FF2B5EF4-FFF2-40B4-BE49-F238E27FC236}">
                  <a16:creationId xmlns:a16="http://schemas.microsoft.com/office/drawing/2014/main" id="{C67B9A6C-B949-4F1A-B85A-C7CC55F13035}"/>
                </a:ext>
              </a:extLst>
            </p:cNvPr>
            <p:cNvSpPr>
              <a:spLocks noChangeShapeType="1"/>
            </p:cNvSpPr>
            <p:nvPr/>
          </p:nvSpPr>
          <p:spPr bwMode="ltGray">
            <a:xfrm>
              <a:off x="5568" y="0"/>
              <a:ext cx="0" cy="148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035" name="Group 59">
              <a:extLst>
                <a:ext uri="{FF2B5EF4-FFF2-40B4-BE49-F238E27FC236}">
                  <a16:creationId xmlns:a16="http://schemas.microsoft.com/office/drawing/2014/main" id="{6863C22D-00D9-4BEF-9FCA-2C9FE463B1D7}"/>
                </a:ext>
              </a:extLst>
            </p:cNvPr>
            <p:cNvGrpSpPr>
              <a:grpSpLocks/>
            </p:cNvGrpSpPr>
            <p:nvPr/>
          </p:nvGrpSpPr>
          <p:grpSpPr bwMode="auto">
            <a:xfrm>
              <a:off x="261" y="892"/>
              <a:ext cx="1124" cy="1464"/>
              <a:chOff x="96" y="916"/>
              <a:chExt cx="2208" cy="2876"/>
            </a:xfrm>
          </p:grpSpPr>
          <p:sp>
            <p:nvSpPr>
              <p:cNvPr id="1036" name="Line 60">
                <a:extLst>
                  <a:ext uri="{FF2B5EF4-FFF2-40B4-BE49-F238E27FC236}">
                    <a16:creationId xmlns:a16="http://schemas.microsoft.com/office/drawing/2014/main" id="{658074EA-B3DE-4EA5-80AA-0A95F31C6543}"/>
                  </a:ext>
                </a:extLst>
              </p:cNvPr>
              <p:cNvSpPr>
                <a:spLocks noChangeShapeType="1"/>
              </p:cNvSpPr>
              <p:nvPr/>
            </p:nvSpPr>
            <p:spPr bwMode="ltGray">
              <a:xfrm flipH="1">
                <a:off x="96" y="1038"/>
                <a:ext cx="220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7" name="Line 61">
                <a:extLst>
                  <a:ext uri="{FF2B5EF4-FFF2-40B4-BE49-F238E27FC236}">
                    <a16:creationId xmlns:a16="http://schemas.microsoft.com/office/drawing/2014/main" id="{1C9E5C6B-0A3B-4FAA-A78D-7DD1EAFF509B}"/>
                  </a:ext>
                </a:extLst>
              </p:cNvPr>
              <p:cNvSpPr>
                <a:spLocks noChangeShapeType="1"/>
              </p:cNvSpPr>
              <p:nvPr/>
            </p:nvSpPr>
            <p:spPr bwMode="ltGray">
              <a:xfrm>
                <a:off x="336" y="920"/>
                <a:ext cx="0" cy="287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8" name="Arc 62">
                <a:extLst>
                  <a:ext uri="{FF2B5EF4-FFF2-40B4-BE49-F238E27FC236}">
                    <a16:creationId xmlns:a16="http://schemas.microsoft.com/office/drawing/2014/main" id="{ECE567C9-260B-454C-B999-0AB812898C6C}"/>
                  </a:ext>
                </a:extLst>
              </p:cNvPr>
              <p:cNvSpPr>
                <a:spLocks/>
              </p:cNvSpPr>
              <p:nvPr/>
            </p:nvSpPr>
            <p:spPr bwMode="ltGray">
              <a:xfrm flipH="1">
                <a:off x="218" y="916"/>
                <a:ext cx="238" cy="240"/>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1027" name="Rectangle 63">
            <a:extLst>
              <a:ext uri="{FF2B5EF4-FFF2-40B4-BE49-F238E27FC236}">
                <a16:creationId xmlns:a16="http://schemas.microsoft.com/office/drawing/2014/main" id="{80600B7B-5D49-4BA2-9994-DE73489B4757}"/>
              </a:ext>
            </a:extLst>
          </p:cNvPr>
          <p:cNvSpPr>
            <a:spLocks noGrp="1" noChangeArrowheads="1"/>
          </p:cNvSpPr>
          <p:nvPr>
            <p:ph type="title"/>
          </p:nvPr>
        </p:nvSpPr>
        <p:spPr bwMode="auto">
          <a:xfrm>
            <a:off x="6096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64" descr="Rectangle: Click to edit Master text styles&#10;Second level&#10;Third level&#10;Fourth level&#10;Fifth level">
            <a:extLst>
              <a:ext uri="{FF2B5EF4-FFF2-40B4-BE49-F238E27FC236}">
                <a16:creationId xmlns:a16="http://schemas.microsoft.com/office/drawing/2014/main" id="{D7A9FAB4-2BA4-42DB-A4C8-7E8458E9BD4C}"/>
              </a:ext>
            </a:extLst>
          </p:cNvPr>
          <p:cNvSpPr>
            <a:spLocks noGrp="1" noChangeArrowheads="1"/>
          </p:cNvSpPr>
          <p:nvPr>
            <p:ph type="body" idx="1"/>
          </p:nvPr>
        </p:nvSpPr>
        <p:spPr bwMode="auto">
          <a:xfrm>
            <a:off x="838200" y="19050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92" name="Rectangle 68">
            <a:extLst>
              <a:ext uri="{FF2B5EF4-FFF2-40B4-BE49-F238E27FC236}">
                <a16:creationId xmlns:a16="http://schemas.microsoft.com/office/drawing/2014/main" id="{79F681ED-8422-4FFD-BAA4-FFB17D6D80B4}"/>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p>
        </p:txBody>
      </p:sp>
      <p:sp>
        <p:nvSpPr>
          <p:cNvPr id="1093" name="Rectangle 69">
            <a:extLst>
              <a:ext uri="{FF2B5EF4-FFF2-40B4-BE49-F238E27FC236}">
                <a16:creationId xmlns:a16="http://schemas.microsoft.com/office/drawing/2014/main" id="{655DB4A3-250E-4DE0-AADD-619E6259F544}"/>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p>
        </p:txBody>
      </p:sp>
      <p:sp>
        <p:nvSpPr>
          <p:cNvPr id="1094" name="Rectangle 70">
            <a:extLst>
              <a:ext uri="{FF2B5EF4-FFF2-40B4-BE49-F238E27FC236}">
                <a16:creationId xmlns:a16="http://schemas.microsoft.com/office/drawing/2014/main" id="{EC73A33C-DB46-4D19-977B-4CBB1E8F673C}"/>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7E1D8D28-487C-4DDE-A624-5AAD3626C40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238" r:id="rId1"/>
    <p:sldLayoutId id="2147484228" r:id="rId2"/>
    <p:sldLayoutId id="2147484229" r:id="rId3"/>
    <p:sldLayoutId id="2147484230" r:id="rId4"/>
    <p:sldLayoutId id="2147484231" r:id="rId5"/>
    <p:sldLayoutId id="2147484232" r:id="rId6"/>
    <p:sldLayoutId id="2147484233" r:id="rId7"/>
    <p:sldLayoutId id="2147484234" r:id="rId8"/>
    <p:sldLayoutId id="2147484235" r:id="rId9"/>
    <p:sldLayoutId id="2147484236" r:id="rId10"/>
    <p:sldLayoutId id="2147484237"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anose="05000000000000000000" pitchFamily="2" charset="2"/>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anose="05000000000000000000"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csns.cysun.org/department/cs/rubric/view?id=788638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csns.cysun.org/department/cs/survey/chart/view?id=7829183" TargetMode="External"/><Relationship Id="rId2" Type="http://schemas.openxmlformats.org/officeDocument/2006/relationships/hyperlink" Target="https://csns.cysun.org/department/cs/rubric/results.html?rubricId=7886385&amp;sectionId=7873057"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csns.cysun.org/department/cs/survey/chart/view?id=782921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csns.cysun.org/department/cs/rubric/view?id=7886395" TargetMode="External"/><Relationship Id="rId2" Type="http://schemas.openxmlformats.org/officeDocument/2006/relationships/hyperlink" Target="https://csns.cysun.org/department/cs/rubric/view?id=7866858"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csns.cysun.org/department/cs/rubric/results.html?rubricId=7886395&amp;sectionId=7873057" TargetMode="External"/><Relationship Id="rId2" Type="http://schemas.openxmlformats.org/officeDocument/2006/relationships/hyperlink" Target="https://csns.cysun.org/department/cs/rubric/results.html?rubricId=7866858&amp;sectionId=7873057" TargetMode="External"/><Relationship Id="rId1" Type="http://schemas.openxmlformats.org/officeDocument/2006/relationships/slideLayout" Target="../slideLayouts/slideLayout2.xml"/><Relationship Id="rId4" Type="http://schemas.openxmlformats.org/officeDocument/2006/relationships/hyperlink" Target="https://csns.cysun.org/department/cs/survey/chart/view?id=7829225"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csns.cysun.org/department/cs/survey/chart/view?id=7829268"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csns.cysun.org/department/cs/rubric/view?id=7886389"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csns.cysun.org/department/cs/survey/chart/view?id=7829284" TargetMode="External"/><Relationship Id="rId2" Type="http://schemas.openxmlformats.org/officeDocument/2006/relationships/hyperlink" Target="https://csns.cysun.org/department/cs/rubric/results.html?rubricId=7886389&amp;sectionId=7873057"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csns.cysun.org/department/cs/survey/chart/view?id=7829299" TargetMode="External"/><Relationship Id="rId2" Type="http://schemas.openxmlformats.org/officeDocument/2006/relationships/hyperlink" Target="https://csns.cysun.org/department/cs/mft/overview"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csns.cysun.org/department/cs/survey/chart/view?id=7829620"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csns.cysun.org/department/cs/survey/chart/view?id=7829647"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csns.cysun.org/department/cs/survey/chart/view?id=7829662"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csns.cysun.org/department/cs/survey/chart/view?id=782969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csns.cysun.org/department/cs/survey/results?id=7885411" TargetMode="External"/><Relationship Id="rId2" Type="http://schemas.openxmlformats.org/officeDocument/2006/relationships/hyperlink" Target="https://csns.cysun.org/department/cs/survey/results?id=7885431"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265C7-7F24-4CEC-9FC3-2CEB917907DD}"/>
              </a:ext>
            </a:extLst>
          </p:cNvPr>
          <p:cNvSpPr>
            <a:spLocks noGrp="1"/>
          </p:cNvSpPr>
          <p:nvPr>
            <p:ph type="ctrTitle"/>
          </p:nvPr>
        </p:nvSpPr>
        <p:spPr/>
        <p:txBody>
          <a:bodyPr/>
          <a:lstStyle/>
          <a:p>
            <a:r>
              <a:rPr lang="en-US" dirty="0"/>
              <a:t>CS Program Assessment</a:t>
            </a:r>
          </a:p>
        </p:txBody>
      </p:sp>
      <p:sp>
        <p:nvSpPr>
          <p:cNvPr id="3" name="Subtitle 2">
            <a:extLst>
              <a:ext uri="{FF2B5EF4-FFF2-40B4-BE49-F238E27FC236}">
                <a16:creationId xmlns:a16="http://schemas.microsoft.com/office/drawing/2014/main" id="{79B8B14F-EDD0-488A-9CE5-4B2190EBD54C}"/>
              </a:ext>
            </a:extLst>
          </p:cNvPr>
          <p:cNvSpPr>
            <a:spLocks noGrp="1"/>
          </p:cNvSpPr>
          <p:nvPr>
            <p:ph type="subTitle" idx="1"/>
          </p:nvPr>
        </p:nvSpPr>
        <p:spPr/>
        <p:txBody>
          <a:bodyPr/>
          <a:lstStyle/>
          <a:p>
            <a:pPr algn="ctr"/>
            <a:r>
              <a:rPr lang="en-US" dirty="0"/>
              <a:t>March 4, 2022</a:t>
            </a:r>
          </a:p>
        </p:txBody>
      </p:sp>
    </p:spTree>
    <p:extLst>
      <p:ext uri="{BB962C8B-B14F-4D97-AF65-F5344CB8AC3E}">
        <p14:creationId xmlns:p14="http://schemas.microsoft.com/office/powerpoint/2010/main" val="158279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C2FE9-A351-4BF2-8B96-F6CF86A19987}"/>
              </a:ext>
            </a:extLst>
          </p:cNvPr>
          <p:cNvSpPr>
            <a:spLocks noGrp="1"/>
          </p:cNvSpPr>
          <p:nvPr>
            <p:ph type="title"/>
          </p:nvPr>
        </p:nvSpPr>
        <p:spPr/>
        <p:txBody>
          <a:bodyPr/>
          <a:lstStyle/>
          <a:p>
            <a:r>
              <a:rPr lang="en-US" dirty="0"/>
              <a:t>ABET SO #1 Assessment</a:t>
            </a:r>
          </a:p>
        </p:txBody>
      </p:sp>
      <p:graphicFrame>
        <p:nvGraphicFramePr>
          <p:cNvPr id="4" name="Table 4">
            <a:extLst>
              <a:ext uri="{FF2B5EF4-FFF2-40B4-BE49-F238E27FC236}">
                <a16:creationId xmlns:a16="http://schemas.microsoft.com/office/drawing/2014/main" id="{FE7A5C7F-58E6-44BC-BA15-277F92F09CEE}"/>
              </a:ext>
            </a:extLst>
          </p:cNvPr>
          <p:cNvGraphicFramePr>
            <a:graphicFrameLocks noGrp="1"/>
          </p:cNvGraphicFramePr>
          <p:nvPr>
            <p:extLst>
              <p:ext uri="{D42A27DB-BD31-4B8C-83A1-F6EECF244321}">
                <p14:modId xmlns:p14="http://schemas.microsoft.com/office/powerpoint/2010/main" val="3477802391"/>
              </p:ext>
            </p:extLst>
          </p:nvPr>
        </p:nvGraphicFramePr>
        <p:xfrm>
          <a:off x="990601" y="1828800"/>
          <a:ext cx="7467598" cy="4012219"/>
        </p:xfrm>
        <a:graphic>
          <a:graphicData uri="http://schemas.openxmlformats.org/drawingml/2006/table">
            <a:tbl>
              <a:tblPr firstRow="1" bandRow="1">
                <a:tableStyleId>{5940675A-B579-460E-94D1-54222C63F5DA}</a:tableStyleId>
              </a:tblPr>
              <a:tblGrid>
                <a:gridCol w="1166811">
                  <a:extLst>
                    <a:ext uri="{9D8B030D-6E8A-4147-A177-3AD203B41FA5}">
                      <a16:colId xmlns:a16="http://schemas.microsoft.com/office/drawing/2014/main" val="1683955167"/>
                    </a:ext>
                  </a:extLst>
                </a:gridCol>
                <a:gridCol w="3733801">
                  <a:extLst>
                    <a:ext uri="{9D8B030D-6E8A-4147-A177-3AD203B41FA5}">
                      <a16:colId xmlns:a16="http://schemas.microsoft.com/office/drawing/2014/main" val="833061948"/>
                    </a:ext>
                  </a:extLst>
                </a:gridCol>
                <a:gridCol w="2566986">
                  <a:extLst>
                    <a:ext uri="{9D8B030D-6E8A-4147-A177-3AD203B41FA5}">
                      <a16:colId xmlns:a16="http://schemas.microsoft.com/office/drawing/2014/main" val="3000685361"/>
                    </a:ext>
                  </a:extLst>
                </a:gridCol>
              </a:tblGrid>
              <a:tr h="590261">
                <a:tc>
                  <a:txBody>
                    <a:bodyPr/>
                    <a:lstStyle/>
                    <a:p>
                      <a:pPr algn="ctr"/>
                      <a:endParaRPr lang="en-US" b="1" dirty="0"/>
                    </a:p>
                  </a:txBody>
                  <a:tcPr/>
                </a:tc>
                <a:tc>
                  <a:txBody>
                    <a:bodyPr/>
                    <a:lstStyle/>
                    <a:p>
                      <a:pPr algn="ctr"/>
                      <a:r>
                        <a:rPr lang="en-US" b="1" dirty="0"/>
                        <a:t>Assessment</a:t>
                      </a:r>
                    </a:p>
                    <a:p>
                      <a:pPr algn="ctr"/>
                      <a:r>
                        <a:rPr lang="en-US" b="1" dirty="0"/>
                        <a:t>Artifacts</a:t>
                      </a:r>
                    </a:p>
                  </a:txBody>
                  <a:tcPr/>
                </a:tc>
                <a:tc>
                  <a:txBody>
                    <a:bodyPr/>
                    <a:lstStyle/>
                    <a:p>
                      <a:pPr algn="ctr"/>
                      <a:r>
                        <a:rPr lang="en-US" b="1" dirty="0"/>
                        <a:t>Rubrics</a:t>
                      </a:r>
                    </a:p>
                  </a:txBody>
                  <a:tcPr/>
                </a:tc>
                <a:extLst>
                  <a:ext uri="{0D108BD9-81ED-4DB2-BD59-A6C34878D82A}">
                    <a16:rowId xmlns:a16="http://schemas.microsoft.com/office/drawing/2014/main" val="2827393826"/>
                  </a:ext>
                </a:extLst>
              </a:tr>
              <a:tr h="744854">
                <a:tc>
                  <a:txBody>
                    <a:bodyPr/>
                    <a:lstStyle/>
                    <a:p>
                      <a:pPr algn="ctr"/>
                      <a:r>
                        <a:rPr lang="en-US" sz="2000" dirty="0"/>
                        <a:t>PI 1.1</a:t>
                      </a:r>
                    </a:p>
                  </a:txBody>
                  <a:tcPr/>
                </a:tc>
                <a:tc rowSpan="3">
                  <a:txBody>
                    <a:bodyPr/>
                    <a:lstStyle/>
                    <a:p>
                      <a:pPr marL="0" indent="0">
                        <a:buFont typeface="Arial" panose="020B0604020202020204" pitchFamily="34" charset="0"/>
                        <a:buNone/>
                      </a:pPr>
                      <a:r>
                        <a:rPr lang="en-US" sz="2000" dirty="0"/>
                        <a:t>Software Requirements Document (SRD) in CS 3337 and CS 4961</a:t>
                      </a:r>
                    </a:p>
                  </a:txBody>
                  <a:tcPr/>
                </a:tc>
                <a:tc rowSpan="3">
                  <a:txBody>
                    <a:bodyPr/>
                    <a:lstStyle/>
                    <a:p>
                      <a:r>
                        <a:rPr lang="en-US" sz="2000" dirty="0">
                          <a:hlinkClick r:id="rId2"/>
                        </a:rPr>
                        <a:t>Software Engineering – Analysis (Ver 2.0)</a:t>
                      </a:r>
                      <a:endParaRPr lang="en-US" sz="2000" dirty="0"/>
                    </a:p>
                  </a:txBody>
                  <a:tcPr/>
                </a:tc>
                <a:extLst>
                  <a:ext uri="{0D108BD9-81ED-4DB2-BD59-A6C34878D82A}">
                    <a16:rowId xmlns:a16="http://schemas.microsoft.com/office/drawing/2014/main" val="1615315412"/>
                  </a:ext>
                </a:extLst>
              </a:tr>
              <a:tr h="801293">
                <a:tc>
                  <a:txBody>
                    <a:bodyPr/>
                    <a:lstStyle/>
                    <a:p>
                      <a:pPr algn="ctr"/>
                      <a:r>
                        <a:rPr lang="en-US" sz="2000" dirty="0"/>
                        <a:t>PI 1.2</a:t>
                      </a:r>
                    </a:p>
                  </a:txBody>
                  <a:tcPr/>
                </a:tc>
                <a:tc vMerge="1">
                  <a:txBody>
                    <a:bodyPr/>
                    <a:lstStyle/>
                    <a:p>
                      <a:endParaRPr lang="en-US" dirty="0"/>
                    </a:p>
                  </a:txBody>
                  <a:tcPr/>
                </a:tc>
                <a:tc vMerge="1">
                  <a:txBody>
                    <a:bodyPr/>
                    <a:lstStyle/>
                    <a:p>
                      <a:endParaRPr lang="en-US" dirty="0"/>
                    </a:p>
                  </a:txBody>
                  <a:tcPr/>
                </a:tc>
                <a:extLst>
                  <a:ext uri="{0D108BD9-81ED-4DB2-BD59-A6C34878D82A}">
                    <a16:rowId xmlns:a16="http://schemas.microsoft.com/office/drawing/2014/main" val="2960108126"/>
                  </a:ext>
                </a:extLst>
              </a:tr>
              <a:tr h="843231">
                <a:tc>
                  <a:txBody>
                    <a:bodyPr/>
                    <a:lstStyle/>
                    <a:p>
                      <a:pPr algn="ctr"/>
                      <a:r>
                        <a:rPr lang="en-US" sz="2000" dirty="0"/>
                        <a:t>PI 1.3</a:t>
                      </a:r>
                    </a:p>
                  </a:txBody>
                  <a:tcPr/>
                </a:tc>
                <a:tc vMerge="1">
                  <a:txBody>
                    <a:bodyPr/>
                    <a:lstStyle/>
                    <a:p>
                      <a:endParaRPr lang="en-US" dirty="0"/>
                    </a:p>
                  </a:txBody>
                  <a:tcPr/>
                </a:tc>
                <a:tc vMerge="1">
                  <a:txBody>
                    <a:bodyPr/>
                    <a:lstStyle/>
                    <a:p>
                      <a:endParaRPr lang="en-US" dirty="0"/>
                    </a:p>
                  </a:txBody>
                  <a:tcPr/>
                </a:tc>
                <a:extLst>
                  <a:ext uri="{0D108BD9-81ED-4DB2-BD59-A6C34878D82A}">
                    <a16:rowId xmlns:a16="http://schemas.microsoft.com/office/drawing/2014/main" val="3029670002"/>
                  </a:ext>
                </a:extLst>
              </a:tr>
              <a:tr h="982761">
                <a:tc>
                  <a:txBody>
                    <a:bodyPr/>
                    <a:lstStyle/>
                    <a:p>
                      <a:pPr algn="ctr"/>
                      <a:r>
                        <a:rPr lang="en-US" sz="2000" dirty="0"/>
                        <a:t>All</a:t>
                      </a:r>
                    </a:p>
                  </a:txBody>
                  <a:tcPr/>
                </a:tc>
                <a:tc>
                  <a:txBody>
                    <a:bodyPr/>
                    <a:lstStyle/>
                    <a:p>
                      <a:pPr marL="0" indent="0">
                        <a:buFont typeface="Arial" panose="020B0604020202020204" pitchFamily="34" charset="0"/>
                        <a:buNone/>
                      </a:pPr>
                      <a:r>
                        <a:rPr lang="en-US" sz="2000" dirty="0"/>
                        <a:t>Outcome survey</a:t>
                      </a:r>
                    </a:p>
                  </a:txBody>
                  <a:tcPr/>
                </a:tc>
                <a:tc>
                  <a:txBody>
                    <a:bodyPr/>
                    <a:lstStyle/>
                    <a:p>
                      <a:endParaRPr lang="en-US" sz="2000" dirty="0"/>
                    </a:p>
                  </a:txBody>
                  <a:tcPr/>
                </a:tc>
                <a:extLst>
                  <a:ext uri="{0D108BD9-81ED-4DB2-BD59-A6C34878D82A}">
                    <a16:rowId xmlns:a16="http://schemas.microsoft.com/office/drawing/2014/main" val="1392997261"/>
                  </a:ext>
                </a:extLst>
              </a:tr>
            </a:tbl>
          </a:graphicData>
        </a:graphic>
      </p:graphicFrame>
    </p:spTree>
    <p:extLst>
      <p:ext uri="{BB962C8B-B14F-4D97-AF65-F5344CB8AC3E}">
        <p14:creationId xmlns:p14="http://schemas.microsoft.com/office/powerpoint/2010/main" val="2867558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D8BB-A578-4C16-928A-648BEF563020}"/>
              </a:ext>
            </a:extLst>
          </p:cNvPr>
          <p:cNvSpPr>
            <a:spLocks noGrp="1"/>
          </p:cNvSpPr>
          <p:nvPr>
            <p:ph type="title"/>
          </p:nvPr>
        </p:nvSpPr>
        <p:spPr/>
        <p:txBody>
          <a:bodyPr/>
          <a:lstStyle/>
          <a:p>
            <a:r>
              <a:rPr lang="en-US" dirty="0"/>
              <a:t>ABET SO #1 Results</a:t>
            </a:r>
          </a:p>
        </p:txBody>
      </p:sp>
      <p:sp>
        <p:nvSpPr>
          <p:cNvPr id="3" name="Content Placeholder 2">
            <a:extLst>
              <a:ext uri="{FF2B5EF4-FFF2-40B4-BE49-F238E27FC236}">
                <a16:creationId xmlns:a16="http://schemas.microsoft.com/office/drawing/2014/main" id="{A14677FE-C2A6-40F4-BCDD-18F1D2D4F92B}"/>
              </a:ext>
            </a:extLst>
          </p:cNvPr>
          <p:cNvSpPr>
            <a:spLocks noGrp="1"/>
          </p:cNvSpPr>
          <p:nvPr>
            <p:ph idx="1"/>
          </p:nvPr>
        </p:nvSpPr>
        <p:spPr/>
        <p:txBody>
          <a:bodyPr/>
          <a:lstStyle/>
          <a:p>
            <a:r>
              <a:rPr lang="en-US" dirty="0">
                <a:hlinkClick r:id="rId2"/>
              </a:rPr>
              <a:t>CS4961 F21 Rubric Evaluations</a:t>
            </a:r>
            <a:endParaRPr lang="en-US" dirty="0"/>
          </a:p>
          <a:p>
            <a:pPr lvl="1"/>
            <a:r>
              <a:rPr lang="en-US" dirty="0"/>
              <a:t>One evaluation per group</a:t>
            </a:r>
          </a:p>
          <a:p>
            <a:pPr lvl="1"/>
            <a:r>
              <a:rPr lang="en-US" dirty="0"/>
              <a:t>Don’t be too generous</a:t>
            </a:r>
          </a:p>
          <a:p>
            <a:pPr lvl="1"/>
            <a:r>
              <a:rPr lang="en-US" i="1" dirty="0"/>
              <a:t>Which section of SRD is about "identify solutions"??</a:t>
            </a:r>
          </a:p>
          <a:p>
            <a:r>
              <a:rPr lang="en-US" dirty="0">
                <a:hlinkClick r:id="rId3"/>
              </a:rPr>
              <a:t>SO #1 Survey Results</a:t>
            </a:r>
            <a:endParaRPr lang="en-US" dirty="0"/>
          </a:p>
        </p:txBody>
      </p:sp>
    </p:spTree>
    <p:extLst>
      <p:ext uri="{BB962C8B-B14F-4D97-AF65-F5344CB8AC3E}">
        <p14:creationId xmlns:p14="http://schemas.microsoft.com/office/powerpoint/2010/main" val="3243240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4F9F1-DBD2-42DB-B5D7-0F03B0E576B6}"/>
              </a:ext>
            </a:extLst>
          </p:cNvPr>
          <p:cNvSpPr>
            <a:spLocks noGrp="1"/>
          </p:cNvSpPr>
          <p:nvPr>
            <p:ph type="title"/>
          </p:nvPr>
        </p:nvSpPr>
        <p:spPr/>
        <p:txBody>
          <a:bodyPr/>
          <a:lstStyle/>
          <a:p>
            <a:r>
              <a:rPr lang="en-US" dirty="0"/>
              <a:t>ABET SO #2</a:t>
            </a:r>
          </a:p>
        </p:txBody>
      </p:sp>
      <p:sp>
        <p:nvSpPr>
          <p:cNvPr id="3" name="Content Placeholder 2">
            <a:extLst>
              <a:ext uri="{FF2B5EF4-FFF2-40B4-BE49-F238E27FC236}">
                <a16:creationId xmlns:a16="http://schemas.microsoft.com/office/drawing/2014/main" id="{DEA363B6-E205-4884-9AD5-926D85947501}"/>
              </a:ext>
            </a:extLst>
          </p:cNvPr>
          <p:cNvSpPr>
            <a:spLocks noGrp="1"/>
          </p:cNvSpPr>
          <p:nvPr>
            <p:ph idx="1"/>
          </p:nvPr>
        </p:nvSpPr>
        <p:spPr>
          <a:xfrm>
            <a:off x="838200" y="1905000"/>
            <a:ext cx="7772400" cy="4343400"/>
          </a:xfrm>
        </p:spPr>
        <p:txBody>
          <a:bodyPr/>
          <a:lstStyle/>
          <a:p>
            <a:r>
              <a:rPr lang="en-US" sz="2400" dirty="0"/>
              <a:t>2. Design, implement, and evaluate a computing-based solution to meet a given set of computing requirements in the context of the program’s discipline.</a:t>
            </a:r>
          </a:p>
          <a:p>
            <a:pPr lvl="1"/>
            <a:r>
              <a:rPr lang="en-US" sz="2000" dirty="0"/>
              <a:t>2.1 Develop a software design that is architecturally sound and meets a given set of requirements and constraints.</a:t>
            </a:r>
          </a:p>
          <a:p>
            <a:pPr lvl="1"/>
            <a:r>
              <a:rPr lang="en-US" sz="2000" dirty="0"/>
              <a:t>2.2 Implement a robust and efficient software solution that meets all functional requirements.</a:t>
            </a:r>
          </a:p>
          <a:p>
            <a:pPr lvl="1"/>
            <a:r>
              <a:rPr lang="en-US" sz="2000" dirty="0"/>
              <a:t>2.3 Evaluate the functions, performance, and usability of a software solution.</a:t>
            </a:r>
          </a:p>
        </p:txBody>
      </p:sp>
    </p:spTree>
    <p:extLst>
      <p:ext uri="{BB962C8B-B14F-4D97-AF65-F5344CB8AC3E}">
        <p14:creationId xmlns:p14="http://schemas.microsoft.com/office/powerpoint/2010/main" val="485092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C2FE9-A351-4BF2-8B96-F6CF86A19987}"/>
              </a:ext>
            </a:extLst>
          </p:cNvPr>
          <p:cNvSpPr>
            <a:spLocks noGrp="1"/>
          </p:cNvSpPr>
          <p:nvPr>
            <p:ph type="title"/>
          </p:nvPr>
        </p:nvSpPr>
        <p:spPr/>
        <p:txBody>
          <a:bodyPr/>
          <a:lstStyle/>
          <a:p>
            <a:r>
              <a:rPr lang="en-US" dirty="0"/>
              <a:t>ABET SO #2 Assessment</a:t>
            </a:r>
          </a:p>
        </p:txBody>
      </p:sp>
      <p:graphicFrame>
        <p:nvGraphicFramePr>
          <p:cNvPr id="4" name="Table 4">
            <a:extLst>
              <a:ext uri="{FF2B5EF4-FFF2-40B4-BE49-F238E27FC236}">
                <a16:creationId xmlns:a16="http://schemas.microsoft.com/office/drawing/2014/main" id="{FE7A5C7F-58E6-44BC-BA15-277F92F09CEE}"/>
              </a:ext>
            </a:extLst>
          </p:cNvPr>
          <p:cNvGraphicFramePr>
            <a:graphicFrameLocks noGrp="1"/>
          </p:cNvGraphicFramePr>
          <p:nvPr>
            <p:extLst>
              <p:ext uri="{D42A27DB-BD31-4B8C-83A1-F6EECF244321}">
                <p14:modId xmlns:p14="http://schemas.microsoft.com/office/powerpoint/2010/main" val="2894040157"/>
              </p:ext>
            </p:extLst>
          </p:nvPr>
        </p:nvGraphicFramePr>
        <p:xfrm>
          <a:off x="990601" y="1828800"/>
          <a:ext cx="7467598" cy="4078554"/>
        </p:xfrm>
        <a:graphic>
          <a:graphicData uri="http://schemas.openxmlformats.org/drawingml/2006/table">
            <a:tbl>
              <a:tblPr firstRow="1" bandRow="1">
                <a:tableStyleId>{5940675A-B579-460E-94D1-54222C63F5DA}</a:tableStyleId>
              </a:tblPr>
              <a:tblGrid>
                <a:gridCol w="1166811">
                  <a:extLst>
                    <a:ext uri="{9D8B030D-6E8A-4147-A177-3AD203B41FA5}">
                      <a16:colId xmlns:a16="http://schemas.microsoft.com/office/drawing/2014/main" val="1683955167"/>
                    </a:ext>
                  </a:extLst>
                </a:gridCol>
                <a:gridCol w="3557588">
                  <a:extLst>
                    <a:ext uri="{9D8B030D-6E8A-4147-A177-3AD203B41FA5}">
                      <a16:colId xmlns:a16="http://schemas.microsoft.com/office/drawing/2014/main" val="833061948"/>
                    </a:ext>
                  </a:extLst>
                </a:gridCol>
                <a:gridCol w="2743199">
                  <a:extLst>
                    <a:ext uri="{9D8B030D-6E8A-4147-A177-3AD203B41FA5}">
                      <a16:colId xmlns:a16="http://schemas.microsoft.com/office/drawing/2014/main" val="3000685361"/>
                    </a:ext>
                  </a:extLst>
                </a:gridCol>
              </a:tblGrid>
              <a:tr h="590261">
                <a:tc>
                  <a:txBody>
                    <a:bodyPr/>
                    <a:lstStyle/>
                    <a:p>
                      <a:pPr algn="ctr"/>
                      <a:endParaRPr lang="en-US" b="1" dirty="0"/>
                    </a:p>
                  </a:txBody>
                  <a:tcPr/>
                </a:tc>
                <a:tc>
                  <a:txBody>
                    <a:bodyPr/>
                    <a:lstStyle/>
                    <a:p>
                      <a:pPr algn="ctr"/>
                      <a:r>
                        <a:rPr lang="en-US" b="1" dirty="0"/>
                        <a:t>Assessment</a:t>
                      </a:r>
                    </a:p>
                    <a:p>
                      <a:pPr algn="ctr"/>
                      <a:r>
                        <a:rPr lang="en-US" b="1" dirty="0"/>
                        <a:t>Artifacts</a:t>
                      </a:r>
                    </a:p>
                  </a:txBody>
                  <a:tcPr/>
                </a:tc>
                <a:tc>
                  <a:txBody>
                    <a:bodyPr/>
                    <a:lstStyle/>
                    <a:p>
                      <a:pPr algn="ctr"/>
                      <a:r>
                        <a:rPr lang="en-US" b="1" dirty="0"/>
                        <a:t>Rubrics</a:t>
                      </a:r>
                    </a:p>
                  </a:txBody>
                  <a:tcPr/>
                </a:tc>
                <a:extLst>
                  <a:ext uri="{0D108BD9-81ED-4DB2-BD59-A6C34878D82A}">
                    <a16:rowId xmlns:a16="http://schemas.microsoft.com/office/drawing/2014/main" val="2827393826"/>
                  </a:ext>
                </a:extLst>
              </a:tr>
              <a:tr h="744854">
                <a:tc>
                  <a:txBody>
                    <a:bodyPr/>
                    <a:lstStyle/>
                    <a:p>
                      <a:pPr algn="ctr"/>
                      <a:r>
                        <a:rPr lang="en-US" sz="2000" dirty="0"/>
                        <a:t>PI 1.1</a:t>
                      </a:r>
                    </a:p>
                  </a:txBody>
                  <a:tcPr/>
                </a:tc>
                <a:tc>
                  <a:txBody>
                    <a:bodyPr/>
                    <a:lstStyle/>
                    <a:p>
                      <a:pPr marL="0" indent="0">
                        <a:buFont typeface="Arial" panose="020B0604020202020204" pitchFamily="34" charset="0"/>
                        <a:buNone/>
                      </a:pPr>
                      <a:r>
                        <a:rPr lang="en-US" sz="2000" dirty="0"/>
                        <a:t>Software Design Document (SDD) in CS3337 and CS4962</a:t>
                      </a:r>
                    </a:p>
                  </a:txBody>
                  <a:tcPr/>
                </a:tc>
                <a:tc>
                  <a:txBody>
                    <a:bodyPr/>
                    <a:lstStyle/>
                    <a:p>
                      <a:r>
                        <a:rPr lang="en-US" sz="2000" dirty="0"/>
                        <a:t>Software Engineering – Design (Ver 3.0)</a:t>
                      </a:r>
                    </a:p>
                  </a:txBody>
                  <a:tcPr/>
                </a:tc>
                <a:extLst>
                  <a:ext uri="{0D108BD9-81ED-4DB2-BD59-A6C34878D82A}">
                    <a16:rowId xmlns:a16="http://schemas.microsoft.com/office/drawing/2014/main" val="1615315412"/>
                  </a:ext>
                </a:extLst>
              </a:tr>
              <a:tr h="824866">
                <a:tc>
                  <a:txBody>
                    <a:bodyPr/>
                    <a:lstStyle/>
                    <a:p>
                      <a:pPr algn="ctr"/>
                      <a:r>
                        <a:rPr lang="en-US" sz="2000" dirty="0"/>
                        <a:t>PI 1.2</a:t>
                      </a:r>
                    </a:p>
                  </a:txBody>
                  <a:tcPr/>
                </a:tc>
                <a:tc rowSpan="2">
                  <a:txBody>
                    <a:bodyPr/>
                    <a:lstStyle/>
                    <a:p>
                      <a:pPr marL="0" indent="0">
                        <a:buFont typeface="Arial" panose="020B0604020202020204" pitchFamily="34" charset="0"/>
                        <a:buNone/>
                      </a:pPr>
                      <a:r>
                        <a:rPr lang="en-US" dirty="0"/>
                        <a:t>Project and report in CS3337 and CS4962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Software Engineering – Implementation (Ver 3.0)</a:t>
                      </a:r>
                    </a:p>
                  </a:txBody>
                  <a:tcPr/>
                </a:tc>
                <a:extLst>
                  <a:ext uri="{0D108BD9-81ED-4DB2-BD59-A6C34878D82A}">
                    <a16:rowId xmlns:a16="http://schemas.microsoft.com/office/drawing/2014/main" val="2960108126"/>
                  </a:ext>
                </a:extLst>
              </a:tr>
              <a:tr h="796459">
                <a:tc>
                  <a:txBody>
                    <a:bodyPr/>
                    <a:lstStyle/>
                    <a:p>
                      <a:pPr algn="ctr"/>
                      <a:r>
                        <a:rPr lang="en-US" sz="2000" dirty="0"/>
                        <a:t>PI 1.3</a:t>
                      </a:r>
                      <a:endParaRPr lang="en-US" dirty="0"/>
                    </a:p>
                  </a:txBody>
                  <a:tcPr/>
                </a:tc>
                <a:tc vMerge="1">
                  <a:txBody>
                    <a:bodyPr/>
                    <a:lstStyle/>
                    <a:p>
                      <a:pPr marL="0" indent="0">
                        <a:buFont typeface="Arial" panose="020B0604020202020204" pitchFamily="34" charset="0"/>
                        <a:buNone/>
                      </a:pP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Software Engineering –Evaluation (Ver 3.0)</a:t>
                      </a:r>
                    </a:p>
                  </a:txBody>
                  <a:tcPr/>
                </a:tc>
                <a:extLst>
                  <a:ext uri="{0D108BD9-81ED-4DB2-BD59-A6C34878D82A}">
                    <a16:rowId xmlns:a16="http://schemas.microsoft.com/office/drawing/2014/main" val="3307383502"/>
                  </a:ext>
                </a:extLst>
              </a:tr>
              <a:tr h="982761">
                <a:tc>
                  <a:txBody>
                    <a:bodyPr/>
                    <a:lstStyle/>
                    <a:p>
                      <a:pPr algn="ctr"/>
                      <a:r>
                        <a:rPr lang="en-US" sz="2000" dirty="0"/>
                        <a:t>All</a:t>
                      </a:r>
                    </a:p>
                  </a:txBody>
                  <a:tcPr/>
                </a:tc>
                <a:tc>
                  <a:txBody>
                    <a:bodyPr/>
                    <a:lstStyle/>
                    <a:p>
                      <a:pPr marL="0" indent="0">
                        <a:buFont typeface="Arial" panose="020B0604020202020204" pitchFamily="34" charset="0"/>
                        <a:buNone/>
                      </a:pPr>
                      <a:r>
                        <a:rPr lang="en-US" sz="2000" dirty="0"/>
                        <a:t>Outcome survey</a:t>
                      </a:r>
                    </a:p>
                  </a:txBody>
                  <a:tcPr/>
                </a:tc>
                <a:tc>
                  <a:txBody>
                    <a:bodyPr/>
                    <a:lstStyle/>
                    <a:p>
                      <a:endParaRPr lang="en-US" sz="2000" dirty="0"/>
                    </a:p>
                  </a:txBody>
                  <a:tcPr/>
                </a:tc>
                <a:extLst>
                  <a:ext uri="{0D108BD9-81ED-4DB2-BD59-A6C34878D82A}">
                    <a16:rowId xmlns:a16="http://schemas.microsoft.com/office/drawing/2014/main" val="1392997261"/>
                  </a:ext>
                </a:extLst>
              </a:tr>
            </a:tbl>
          </a:graphicData>
        </a:graphic>
      </p:graphicFrame>
    </p:spTree>
    <p:extLst>
      <p:ext uri="{BB962C8B-B14F-4D97-AF65-F5344CB8AC3E}">
        <p14:creationId xmlns:p14="http://schemas.microsoft.com/office/powerpoint/2010/main" val="2501736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D8BB-A578-4C16-928A-648BEF563020}"/>
              </a:ext>
            </a:extLst>
          </p:cNvPr>
          <p:cNvSpPr>
            <a:spLocks noGrp="1"/>
          </p:cNvSpPr>
          <p:nvPr>
            <p:ph type="title"/>
          </p:nvPr>
        </p:nvSpPr>
        <p:spPr/>
        <p:txBody>
          <a:bodyPr/>
          <a:lstStyle/>
          <a:p>
            <a:r>
              <a:rPr lang="en-US" dirty="0"/>
              <a:t>ABET SO #2 Results</a:t>
            </a:r>
          </a:p>
        </p:txBody>
      </p:sp>
      <p:sp>
        <p:nvSpPr>
          <p:cNvPr id="3" name="Content Placeholder 2">
            <a:extLst>
              <a:ext uri="{FF2B5EF4-FFF2-40B4-BE49-F238E27FC236}">
                <a16:creationId xmlns:a16="http://schemas.microsoft.com/office/drawing/2014/main" id="{A14677FE-C2A6-40F4-BCDD-18F1D2D4F92B}"/>
              </a:ext>
            </a:extLst>
          </p:cNvPr>
          <p:cNvSpPr>
            <a:spLocks noGrp="1"/>
          </p:cNvSpPr>
          <p:nvPr>
            <p:ph idx="1"/>
          </p:nvPr>
        </p:nvSpPr>
        <p:spPr/>
        <p:txBody>
          <a:bodyPr/>
          <a:lstStyle/>
          <a:p>
            <a:r>
              <a:rPr lang="en-US" dirty="0"/>
              <a:t>CS4962 S22 Rubric Evaluations</a:t>
            </a:r>
          </a:p>
          <a:p>
            <a:pPr lvl="1"/>
            <a:r>
              <a:rPr lang="en-US" dirty="0"/>
              <a:t>One evaluation per group</a:t>
            </a:r>
          </a:p>
          <a:p>
            <a:r>
              <a:rPr lang="en-US" dirty="0">
                <a:hlinkClick r:id="rId2"/>
              </a:rPr>
              <a:t>SO #2 Survey Results</a:t>
            </a:r>
            <a:endParaRPr lang="en-US" dirty="0"/>
          </a:p>
        </p:txBody>
      </p:sp>
    </p:spTree>
    <p:extLst>
      <p:ext uri="{BB962C8B-B14F-4D97-AF65-F5344CB8AC3E}">
        <p14:creationId xmlns:p14="http://schemas.microsoft.com/office/powerpoint/2010/main" val="1271590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4F9F1-DBD2-42DB-B5D7-0F03B0E576B6}"/>
              </a:ext>
            </a:extLst>
          </p:cNvPr>
          <p:cNvSpPr>
            <a:spLocks noGrp="1"/>
          </p:cNvSpPr>
          <p:nvPr>
            <p:ph type="title"/>
          </p:nvPr>
        </p:nvSpPr>
        <p:spPr/>
        <p:txBody>
          <a:bodyPr/>
          <a:lstStyle/>
          <a:p>
            <a:r>
              <a:rPr lang="en-US" dirty="0"/>
              <a:t>ABET SO #3</a:t>
            </a:r>
          </a:p>
        </p:txBody>
      </p:sp>
      <p:sp>
        <p:nvSpPr>
          <p:cNvPr id="3" name="Content Placeholder 2">
            <a:extLst>
              <a:ext uri="{FF2B5EF4-FFF2-40B4-BE49-F238E27FC236}">
                <a16:creationId xmlns:a16="http://schemas.microsoft.com/office/drawing/2014/main" id="{DEA363B6-E205-4884-9AD5-926D85947501}"/>
              </a:ext>
            </a:extLst>
          </p:cNvPr>
          <p:cNvSpPr>
            <a:spLocks noGrp="1"/>
          </p:cNvSpPr>
          <p:nvPr>
            <p:ph idx="1"/>
          </p:nvPr>
        </p:nvSpPr>
        <p:spPr>
          <a:xfrm>
            <a:off x="838200" y="1905000"/>
            <a:ext cx="7772400" cy="4343400"/>
          </a:xfrm>
        </p:spPr>
        <p:txBody>
          <a:bodyPr/>
          <a:lstStyle/>
          <a:p>
            <a:r>
              <a:rPr lang="en-US" dirty="0"/>
              <a:t>3. Communicate effectively in a variety of professional contexts.</a:t>
            </a:r>
          </a:p>
          <a:p>
            <a:pPr lvl="1"/>
            <a:r>
              <a:rPr lang="en-US" dirty="0"/>
              <a:t>3.1 Communicate effectively in writing.</a:t>
            </a:r>
          </a:p>
          <a:p>
            <a:pPr lvl="1"/>
            <a:r>
              <a:rPr lang="en-US" dirty="0"/>
              <a:t>3.2 Demonstrate oral communication skills necessary to engage audience in a professional context.</a:t>
            </a:r>
          </a:p>
        </p:txBody>
      </p:sp>
    </p:spTree>
    <p:extLst>
      <p:ext uri="{BB962C8B-B14F-4D97-AF65-F5344CB8AC3E}">
        <p14:creationId xmlns:p14="http://schemas.microsoft.com/office/powerpoint/2010/main" val="2247307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C2FE9-A351-4BF2-8B96-F6CF86A19987}"/>
              </a:ext>
            </a:extLst>
          </p:cNvPr>
          <p:cNvSpPr>
            <a:spLocks noGrp="1"/>
          </p:cNvSpPr>
          <p:nvPr>
            <p:ph type="title"/>
          </p:nvPr>
        </p:nvSpPr>
        <p:spPr/>
        <p:txBody>
          <a:bodyPr/>
          <a:lstStyle/>
          <a:p>
            <a:r>
              <a:rPr lang="en-US" dirty="0"/>
              <a:t>ABET SO #3 Assessment</a:t>
            </a:r>
          </a:p>
        </p:txBody>
      </p:sp>
      <p:graphicFrame>
        <p:nvGraphicFramePr>
          <p:cNvPr id="4" name="Table 4">
            <a:extLst>
              <a:ext uri="{FF2B5EF4-FFF2-40B4-BE49-F238E27FC236}">
                <a16:creationId xmlns:a16="http://schemas.microsoft.com/office/drawing/2014/main" id="{FE7A5C7F-58E6-44BC-BA15-277F92F09CEE}"/>
              </a:ext>
            </a:extLst>
          </p:cNvPr>
          <p:cNvGraphicFramePr>
            <a:graphicFrameLocks noGrp="1"/>
          </p:cNvGraphicFramePr>
          <p:nvPr>
            <p:extLst>
              <p:ext uri="{D42A27DB-BD31-4B8C-83A1-F6EECF244321}">
                <p14:modId xmlns:p14="http://schemas.microsoft.com/office/powerpoint/2010/main" val="2854691244"/>
              </p:ext>
            </p:extLst>
          </p:nvPr>
        </p:nvGraphicFramePr>
        <p:xfrm>
          <a:off x="990601" y="1828800"/>
          <a:ext cx="7467598" cy="3192561"/>
        </p:xfrm>
        <a:graphic>
          <a:graphicData uri="http://schemas.openxmlformats.org/drawingml/2006/table">
            <a:tbl>
              <a:tblPr firstRow="1" bandRow="1">
                <a:tableStyleId>{5940675A-B579-460E-94D1-54222C63F5DA}</a:tableStyleId>
              </a:tblPr>
              <a:tblGrid>
                <a:gridCol w="1166811">
                  <a:extLst>
                    <a:ext uri="{9D8B030D-6E8A-4147-A177-3AD203B41FA5}">
                      <a16:colId xmlns:a16="http://schemas.microsoft.com/office/drawing/2014/main" val="1683955167"/>
                    </a:ext>
                  </a:extLst>
                </a:gridCol>
                <a:gridCol w="3405188">
                  <a:extLst>
                    <a:ext uri="{9D8B030D-6E8A-4147-A177-3AD203B41FA5}">
                      <a16:colId xmlns:a16="http://schemas.microsoft.com/office/drawing/2014/main" val="833061948"/>
                    </a:ext>
                  </a:extLst>
                </a:gridCol>
                <a:gridCol w="2895599">
                  <a:extLst>
                    <a:ext uri="{9D8B030D-6E8A-4147-A177-3AD203B41FA5}">
                      <a16:colId xmlns:a16="http://schemas.microsoft.com/office/drawing/2014/main" val="3000685361"/>
                    </a:ext>
                  </a:extLst>
                </a:gridCol>
              </a:tblGrid>
              <a:tr h="590261">
                <a:tc>
                  <a:txBody>
                    <a:bodyPr/>
                    <a:lstStyle/>
                    <a:p>
                      <a:pPr algn="ctr"/>
                      <a:endParaRPr lang="en-US" b="1" dirty="0"/>
                    </a:p>
                  </a:txBody>
                  <a:tcPr/>
                </a:tc>
                <a:tc>
                  <a:txBody>
                    <a:bodyPr/>
                    <a:lstStyle/>
                    <a:p>
                      <a:pPr algn="ctr"/>
                      <a:r>
                        <a:rPr lang="en-US" b="1" dirty="0"/>
                        <a:t>Assessment</a:t>
                      </a:r>
                    </a:p>
                    <a:p>
                      <a:pPr algn="ctr"/>
                      <a:r>
                        <a:rPr lang="en-US" b="1" dirty="0"/>
                        <a:t>Artifacts</a:t>
                      </a:r>
                    </a:p>
                  </a:txBody>
                  <a:tcPr/>
                </a:tc>
                <a:tc>
                  <a:txBody>
                    <a:bodyPr/>
                    <a:lstStyle/>
                    <a:p>
                      <a:pPr algn="ctr"/>
                      <a:r>
                        <a:rPr lang="en-US" b="1" dirty="0"/>
                        <a:t>Rubrics</a:t>
                      </a:r>
                    </a:p>
                  </a:txBody>
                  <a:tcPr/>
                </a:tc>
                <a:extLst>
                  <a:ext uri="{0D108BD9-81ED-4DB2-BD59-A6C34878D82A}">
                    <a16:rowId xmlns:a16="http://schemas.microsoft.com/office/drawing/2014/main" val="2827393826"/>
                  </a:ext>
                </a:extLst>
              </a:tr>
              <a:tr h="744854">
                <a:tc>
                  <a:txBody>
                    <a:bodyPr/>
                    <a:lstStyle/>
                    <a:p>
                      <a:pPr algn="ctr"/>
                      <a:r>
                        <a:rPr lang="en-US" sz="2000" dirty="0"/>
                        <a:t>PI 3.1</a:t>
                      </a:r>
                    </a:p>
                  </a:txBody>
                  <a:tcPr/>
                </a:tc>
                <a:tc>
                  <a:txBody>
                    <a:bodyPr/>
                    <a:lstStyle/>
                    <a:p>
                      <a:pPr marL="0" indent="0">
                        <a:buFont typeface="Arial" panose="020B0604020202020204" pitchFamily="34" charset="0"/>
                        <a:buNone/>
                      </a:pPr>
                      <a:r>
                        <a:rPr lang="en-US" sz="2000" dirty="0"/>
                        <a:t>Writing assignment in CS4961 and CS4962</a:t>
                      </a:r>
                    </a:p>
                  </a:txBody>
                  <a:tcPr/>
                </a:tc>
                <a:tc>
                  <a:txBody>
                    <a:bodyPr/>
                    <a:lstStyle/>
                    <a:p>
                      <a:r>
                        <a:rPr lang="en-US" sz="2000" dirty="0">
                          <a:hlinkClick r:id="rId2"/>
                        </a:rPr>
                        <a:t>Written Communication (Ver 3.0)</a:t>
                      </a:r>
                      <a:endParaRPr lang="en-US" sz="2000" dirty="0"/>
                    </a:p>
                  </a:txBody>
                  <a:tcPr/>
                </a:tc>
                <a:extLst>
                  <a:ext uri="{0D108BD9-81ED-4DB2-BD59-A6C34878D82A}">
                    <a16:rowId xmlns:a16="http://schemas.microsoft.com/office/drawing/2014/main" val="1615315412"/>
                  </a:ext>
                </a:extLst>
              </a:tr>
              <a:tr h="824866">
                <a:tc>
                  <a:txBody>
                    <a:bodyPr/>
                    <a:lstStyle/>
                    <a:p>
                      <a:pPr algn="ctr"/>
                      <a:r>
                        <a:rPr lang="en-US" sz="2000" dirty="0"/>
                        <a:t>PI 3.2</a:t>
                      </a:r>
                    </a:p>
                  </a:txBody>
                  <a:tcPr/>
                </a:tc>
                <a:tc>
                  <a:txBody>
                    <a:bodyPr/>
                    <a:lstStyle/>
                    <a:p>
                      <a:pPr marL="0" indent="0">
                        <a:buFont typeface="Arial" panose="020B0604020202020204" pitchFamily="34" charset="0"/>
                        <a:buNone/>
                      </a:pPr>
                      <a:r>
                        <a:rPr lang="en-US" dirty="0"/>
                        <a:t>Project presentation in CS3337, CS4961, CS4962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hlinkClick r:id="rId3"/>
                        </a:rPr>
                        <a:t>Oral Communication (Ver 3.0)</a:t>
                      </a:r>
                      <a:endParaRPr lang="en-US" sz="1800" dirty="0"/>
                    </a:p>
                  </a:txBody>
                  <a:tcPr/>
                </a:tc>
                <a:extLst>
                  <a:ext uri="{0D108BD9-81ED-4DB2-BD59-A6C34878D82A}">
                    <a16:rowId xmlns:a16="http://schemas.microsoft.com/office/drawing/2014/main" val="2960108126"/>
                  </a:ext>
                </a:extLst>
              </a:tr>
              <a:tr h="982761">
                <a:tc>
                  <a:txBody>
                    <a:bodyPr/>
                    <a:lstStyle/>
                    <a:p>
                      <a:pPr algn="ctr"/>
                      <a:r>
                        <a:rPr lang="en-US" sz="2000" dirty="0"/>
                        <a:t>All</a:t>
                      </a:r>
                    </a:p>
                  </a:txBody>
                  <a:tcPr/>
                </a:tc>
                <a:tc>
                  <a:txBody>
                    <a:bodyPr/>
                    <a:lstStyle/>
                    <a:p>
                      <a:pPr marL="0" indent="0">
                        <a:buFont typeface="Arial" panose="020B0604020202020204" pitchFamily="34" charset="0"/>
                        <a:buNone/>
                      </a:pPr>
                      <a:r>
                        <a:rPr lang="en-US" sz="2000" dirty="0"/>
                        <a:t>Outcome survey</a:t>
                      </a:r>
                    </a:p>
                  </a:txBody>
                  <a:tcPr/>
                </a:tc>
                <a:tc>
                  <a:txBody>
                    <a:bodyPr/>
                    <a:lstStyle/>
                    <a:p>
                      <a:endParaRPr lang="en-US" sz="2000" dirty="0"/>
                    </a:p>
                  </a:txBody>
                  <a:tcPr/>
                </a:tc>
                <a:extLst>
                  <a:ext uri="{0D108BD9-81ED-4DB2-BD59-A6C34878D82A}">
                    <a16:rowId xmlns:a16="http://schemas.microsoft.com/office/drawing/2014/main" val="1392997261"/>
                  </a:ext>
                </a:extLst>
              </a:tr>
            </a:tbl>
          </a:graphicData>
        </a:graphic>
      </p:graphicFrame>
    </p:spTree>
    <p:extLst>
      <p:ext uri="{BB962C8B-B14F-4D97-AF65-F5344CB8AC3E}">
        <p14:creationId xmlns:p14="http://schemas.microsoft.com/office/powerpoint/2010/main" val="1745039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D8BB-A578-4C16-928A-648BEF563020}"/>
              </a:ext>
            </a:extLst>
          </p:cNvPr>
          <p:cNvSpPr>
            <a:spLocks noGrp="1"/>
          </p:cNvSpPr>
          <p:nvPr>
            <p:ph type="title"/>
          </p:nvPr>
        </p:nvSpPr>
        <p:spPr/>
        <p:txBody>
          <a:bodyPr/>
          <a:lstStyle/>
          <a:p>
            <a:r>
              <a:rPr lang="en-US" dirty="0"/>
              <a:t>ABET SO #3 Results</a:t>
            </a:r>
          </a:p>
        </p:txBody>
      </p:sp>
      <p:sp>
        <p:nvSpPr>
          <p:cNvPr id="3" name="Content Placeholder 2">
            <a:extLst>
              <a:ext uri="{FF2B5EF4-FFF2-40B4-BE49-F238E27FC236}">
                <a16:creationId xmlns:a16="http://schemas.microsoft.com/office/drawing/2014/main" id="{A14677FE-C2A6-40F4-BCDD-18F1D2D4F92B}"/>
              </a:ext>
            </a:extLst>
          </p:cNvPr>
          <p:cNvSpPr>
            <a:spLocks noGrp="1"/>
          </p:cNvSpPr>
          <p:nvPr>
            <p:ph idx="1"/>
          </p:nvPr>
        </p:nvSpPr>
        <p:spPr/>
        <p:txBody>
          <a:bodyPr/>
          <a:lstStyle/>
          <a:p>
            <a:r>
              <a:rPr lang="en-US" dirty="0"/>
              <a:t>CS4962 F21 Rubric Evaluations</a:t>
            </a:r>
          </a:p>
          <a:p>
            <a:pPr lvl="1"/>
            <a:r>
              <a:rPr lang="en-US" dirty="0"/>
              <a:t>One evaluation per student</a:t>
            </a:r>
          </a:p>
          <a:p>
            <a:pPr lvl="1"/>
            <a:r>
              <a:rPr lang="en-US" dirty="0">
                <a:hlinkClick r:id="rId2"/>
              </a:rPr>
              <a:t>Written Communication</a:t>
            </a:r>
            <a:endParaRPr lang="en-US" dirty="0"/>
          </a:p>
          <a:p>
            <a:pPr lvl="1"/>
            <a:r>
              <a:rPr lang="en-US" dirty="0">
                <a:hlinkClick r:id="rId3"/>
              </a:rPr>
              <a:t>Oral Communication</a:t>
            </a:r>
            <a:endParaRPr lang="en-US" dirty="0"/>
          </a:p>
          <a:p>
            <a:r>
              <a:rPr lang="en-US" dirty="0">
                <a:hlinkClick r:id="rId4"/>
              </a:rPr>
              <a:t>SO #3 Survey Results</a:t>
            </a:r>
            <a:endParaRPr lang="en-US" dirty="0"/>
          </a:p>
        </p:txBody>
      </p:sp>
    </p:spTree>
    <p:extLst>
      <p:ext uri="{BB962C8B-B14F-4D97-AF65-F5344CB8AC3E}">
        <p14:creationId xmlns:p14="http://schemas.microsoft.com/office/powerpoint/2010/main" val="434482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4F9F1-DBD2-42DB-B5D7-0F03B0E576B6}"/>
              </a:ext>
            </a:extLst>
          </p:cNvPr>
          <p:cNvSpPr>
            <a:spLocks noGrp="1"/>
          </p:cNvSpPr>
          <p:nvPr>
            <p:ph type="title"/>
          </p:nvPr>
        </p:nvSpPr>
        <p:spPr/>
        <p:txBody>
          <a:bodyPr/>
          <a:lstStyle/>
          <a:p>
            <a:r>
              <a:rPr lang="en-US" dirty="0"/>
              <a:t>ABET SO #4</a:t>
            </a:r>
          </a:p>
        </p:txBody>
      </p:sp>
      <p:sp>
        <p:nvSpPr>
          <p:cNvPr id="3" name="Content Placeholder 2">
            <a:extLst>
              <a:ext uri="{FF2B5EF4-FFF2-40B4-BE49-F238E27FC236}">
                <a16:creationId xmlns:a16="http://schemas.microsoft.com/office/drawing/2014/main" id="{DEA363B6-E205-4884-9AD5-926D85947501}"/>
              </a:ext>
            </a:extLst>
          </p:cNvPr>
          <p:cNvSpPr>
            <a:spLocks noGrp="1"/>
          </p:cNvSpPr>
          <p:nvPr>
            <p:ph idx="1"/>
          </p:nvPr>
        </p:nvSpPr>
        <p:spPr>
          <a:xfrm>
            <a:off x="838200" y="1905000"/>
            <a:ext cx="7772400" cy="4343400"/>
          </a:xfrm>
        </p:spPr>
        <p:txBody>
          <a:bodyPr/>
          <a:lstStyle/>
          <a:p>
            <a:r>
              <a:rPr lang="en-US" sz="2800" dirty="0"/>
              <a:t>4. Recognize professional responsibilities and make informed judgments in computing practice based on legal and ethical principles.</a:t>
            </a:r>
          </a:p>
          <a:p>
            <a:pPr lvl="1"/>
            <a:r>
              <a:rPr lang="en-US" sz="2400" dirty="0"/>
              <a:t>4.1 Recognize professional responsibilities in computing practice.</a:t>
            </a:r>
          </a:p>
          <a:p>
            <a:pPr lvl="1"/>
            <a:r>
              <a:rPr lang="en-US" sz="2400" dirty="0"/>
              <a:t>4.2 Make informed judgments in computing practice based on ethical principles.</a:t>
            </a:r>
          </a:p>
          <a:p>
            <a:pPr lvl="1"/>
            <a:r>
              <a:rPr lang="en-US" sz="2400" dirty="0"/>
              <a:t>4.3 Make informed judgments in computing practice based on legal principles.</a:t>
            </a:r>
          </a:p>
        </p:txBody>
      </p:sp>
    </p:spTree>
    <p:extLst>
      <p:ext uri="{BB962C8B-B14F-4D97-AF65-F5344CB8AC3E}">
        <p14:creationId xmlns:p14="http://schemas.microsoft.com/office/powerpoint/2010/main" val="104692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C2FE9-A351-4BF2-8B96-F6CF86A19987}"/>
              </a:ext>
            </a:extLst>
          </p:cNvPr>
          <p:cNvSpPr>
            <a:spLocks noGrp="1"/>
          </p:cNvSpPr>
          <p:nvPr>
            <p:ph type="title"/>
          </p:nvPr>
        </p:nvSpPr>
        <p:spPr/>
        <p:txBody>
          <a:bodyPr/>
          <a:lstStyle/>
          <a:p>
            <a:r>
              <a:rPr lang="en-US" dirty="0"/>
              <a:t>ABET SO #4 Assessment</a:t>
            </a:r>
          </a:p>
        </p:txBody>
      </p:sp>
      <p:graphicFrame>
        <p:nvGraphicFramePr>
          <p:cNvPr id="4" name="Table 4">
            <a:extLst>
              <a:ext uri="{FF2B5EF4-FFF2-40B4-BE49-F238E27FC236}">
                <a16:creationId xmlns:a16="http://schemas.microsoft.com/office/drawing/2014/main" id="{FE7A5C7F-58E6-44BC-BA15-277F92F09CEE}"/>
              </a:ext>
            </a:extLst>
          </p:cNvPr>
          <p:cNvGraphicFramePr>
            <a:graphicFrameLocks noGrp="1"/>
          </p:cNvGraphicFramePr>
          <p:nvPr>
            <p:extLst>
              <p:ext uri="{D42A27DB-BD31-4B8C-83A1-F6EECF244321}">
                <p14:modId xmlns:p14="http://schemas.microsoft.com/office/powerpoint/2010/main" val="2474237264"/>
              </p:ext>
            </p:extLst>
          </p:nvPr>
        </p:nvGraphicFramePr>
        <p:xfrm>
          <a:off x="990601" y="1828800"/>
          <a:ext cx="7467598" cy="3989020"/>
        </p:xfrm>
        <a:graphic>
          <a:graphicData uri="http://schemas.openxmlformats.org/drawingml/2006/table">
            <a:tbl>
              <a:tblPr firstRow="1" bandRow="1">
                <a:tableStyleId>{5940675A-B579-460E-94D1-54222C63F5DA}</a:tableStyleId>
              </a:tblPr>
              <a:tblGrid>
                <a:gridCol w="1166811">
                  <a:extLst>
                    <a:ext uri="{9D8B030D-6E8A-4147-A177-3AD203B41FA5}">
                      <a16:colId xmlns:a16="http://schemas.microsoft.com/office/drawing/2014/main" val="1683955167"/>
                    </a:ext>
                  </a:extLst>
                </a:gridCol>
                <a:gridCol w="3557588">
                  <a:extLst>
                    <a:ext uri="{9D8B030D-6E8A-4147-A177-3AD203B41FA5}">
                      <a16:colId xmlns:a16="http://schemas.microsoft.com/office/drawing/2014/main" val="833061948"/>
                    </a:ext>
                  </a:extLst>
                </a:gridCol>
                <a:gridCol w="2743199">
                  <a:extLst>
                    <a:ext uri="{9D8B030D-6E8A-4147-A177-3AD203B41FA5}">
                      <a16:colId xmlns:a16="http://schemas.microsoft.com/office/drawing/2014/main" val="3000685361"/>
                    </a:ext>
                  </a:extLst>
                </a:gridCol>
              </a:tblGrid>
              <a:tr h="590261">
                <a:tc>
                  <a:txBody>
                    <a:bodyPr/>
                    <a:lstStyle/>
                    <a:p>
                      <a:pPr algn="ctr"/>
                      <a:endParaRPr lang="en-US" b="1" dirty="0"/>
                    </a:p>
                  </a:txBody>
                  <a:tcPr/>
                </a:tc>
                <a:tc>
                  <a:txBody>
                    <a:bodyPr/>
                    <a:lstStyle/>
                    <a:p>
                      <a:pPr algn="ctr"/>
                      <a:r>
                        <a:rPr lang="en-US" b="1" dirty="0"/>
                        <a:t>Assessment</a:t>
                      </a:r>
                    </a:p>
                    <a:p>
                      <a:pPr algn="ctr"/>
                      <a:r>
                        <a:rPr lang="en-US" b="1" dirty="0"/>
                        <a:t>Artifacts</a:t>
                      </a:r>
                    </a:p>
                  </a:txBody>
                  <a:tcPr/>
                </a:tc>
                <a:tc>
                  <a:txBody>
                    <a:bodyPr/>
                    <a:lstStyle/>
                    <a:p>
                      <a:pPr algn="ctr"/>
                      <a:r>
                        <a:rPr lang="en-US" b="1" dirty="0"/>
                        <a:t>Rubrics</a:t>
                      </a:r>
                    </a:p>
                  </a:txBody>
                  <a:tcPr/>
                </a:tc>
                <a:extLst>
                  <a:ext uri="{0D108BD9-81ED-4DB2-BD59-A6C34878D82A}">
                    <a16:rowId xmlns:a16="http://schemas.microsoft.com/office/drawing/2014/main" val="2827393826"/>
                  </a:ext>
                </a:extLst>
              </a:tr>
              <a:tr h="744854">
                <a:tc>
                  <a:txBody>
                    <a:bodyPr/>
                    <a:lstStyle/>
                    <a:p>
                      <a:pPr algn="ctr"/>
                      <a:r>
                        <a:rPr lang="en-US" sz="2000" dirty="0"/>
                        <a:t>PI 4.1</a:t>
                      </a:r>
                    </a:p>
                  </a:txBody>
                  <a:tcPr/>
                </a:tc>
                <a:tc>
                  <a:txBody>
                    <a:bodyPr/>
                    <a:lstStyle/>
                    <a:p>
                      <a:pPr marL="0" indent="0">
                        <a:buFont typeface="Arial" panose="020B0604020202020204" pitchFamily="34" charset="0"/>
                        <a:buNone/>
                      </a:pPr>
                      <a:r>
                        <a:rPr lang="en-US" sz="2000" dirty="0"/>
                        <a:t>Exam in CS3801</a:t>
                      </a:r>
                    </a:p>
                  </a:txBody>
                  <a:tcPr/>
                </a:tc>
                <a:tc rowSpan="3">
                  <a:txBody>
                    <a:bodyPr/>
                    <a:lstStyle/>
                    <a:p>
                      <a:r>
                        <a:rPr lang="en-US" sz="2000" dirty="0"/>
                        <a:t>Ethics in the Computer Age (Ver 4.0)</a:t>
                      </a:r>
                    </a:p>
                  </a:txBody>
                  <a:tcPr/>
                </a:tc>
                <a:extLst>
                  <a:ext uri="{0D108BD9-81ED-4DB2-BD59-A6C34878D82A}">
                    <a16:rowId xmlns:a16="http://schemas.microsoft.com/office/drawing/2014/main" val="1615315412"/>
                  </a:ext>
                </a:extLst>
              </a:tr>
              <a:tr h="824866">
                <a:tc>
                  <a:txBody>
                    <a:bodyPr/>
                    <a:lstStyle/>
                    <a:p>
                      <a:pPr algn="ctr"/>
                      <a:r>
                        <a:rPr lang="en-US" sz="2000" dirty="0"/>
                        <a:t>PI 4.2</a:t>
                      </a:r>
                    </a:p>
                  </a:txBody>
                  <a:tcPr/>
                </a:tc>
                <a:tc rowSpan="2">
                  <a:txBody>
                    <a:bodyPr/>
                    <a:lstStyle/>
                    <a:p>
                      <a:pPr marL="0" indent="0">
                        <a:buFont typeface="Arial" panose="020B0604020202020204" pitchFamily="34" charset="0"/>
                        <a:buNone/>
                      </a:pPr>
                      <a:r>
                        <a:rPr lang="en-US" dirty="0"/>
                        <a:t>Presentation in CS3801</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txBody>
                  <a:tcPr/>
                </a:tc>
                <a:extLst>
                  <a:ext uri="{0D108BD9-81ED-4DB2-BD59-A6C34878D82A}">
                    <a16:rowId xmlns:a16="http://schemas.microsoft.com/office/drawing/2014/main" val="2960108126"/>
                  </a:ext>
                </a:extLst>
              </a:tr>
              <a:tr h="796459">
                <a:tc>
                  <a:txBody>
                    <a:bodyPr/>
                    <a:lstStyle/>
                    <a:p>
                      <a:pPr algn="ctr"/>
                      <a:r>
                        <a:rPr lang="en-US" sz="2000" dirty="0"/>
                        <a:t>PI 4.3</a:t>
                      </a:r>
                      <a:endParaRPr lang="en-US" dirty="0"/>
                    </a:p>
                  </a:txBody>
                  <a:tcPr/>
                </a:tc>
                <a:tc vMerge="1">
                  <a:txBody>
                    <a:bodyPr/>
                    <a:lstStyle/>
                    <a:p>
                      <a:pPr marL="0" indent="0">
                        <a:buFont typeface="Arial" panose="020B0604020202020204" pitchFamily="34" charset="0"/>
                        <a:buNone/>
                      </a:pPr>
                      <a:endParaRPr lang="en-US" sz="2000" dirty="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txBody>
                  <a:tcPr/>
                </a:tc>
                <a:extLst>
                  <a:ext uri="{0D108BD9-81ED-4DB2-BD59-A6C34878D82A}">
                    <a16:rowId xmlns:a16="http://schemas.microsoft.com/office/drawing/2014/main" val="3307383502"/>
                  </a:ext>
                </a:extLst>
              </a:tr>
              <a:tr h="982761">
                <a:tc>
                  <a:txBody>
                    <a:bodyPr/>
                    <a:lstStyle/>
                    <a:p>
                      <a:pPr algn="ctr"/>
                      <a:r>
                        <a:rPr lang="en-US" sz="2000" dirty="0"/>
                        <a:t>All</a:t>
                      </a:r>
                    </a:p>
                  </a:txBody>
                  <a:tcPr/>
                </a:tc>
                <a:tc>
                  <a:txBody>
                    <a:bodyPr/>
                    <a:lstStyle/>
                    <a:p>
                      <a:pPr marL="0" indent="0">
                        <a:buFont typeface="Arial" panose="020B0604020202020204" pitchFamily="34" charset="0"/>
                        <a:buNone/>
                      </a:pPr>
                      <a:r>
                        <a:rPr lang="en-US" sz="2000" dirty="0"/>
                        <a:t>Outcome survey</a:t>
                      </a:r>
                    </a:p>
                  </a:txBody>
                  <a:tcPr/>
                </a:tc>
                <a:tc>
                  <a:txBody>
                    <a:bodyPr/>
                    <a:lstStyle/>
                    <a:p>
                      <a:endParaRPr lang="en-US" sz="2000" dirty="0"/>
                    </a:p>
                  </a:txBody>
                  <a:tcPr/>
                </a:tc>
                <a:extLst>
                  <a:ext uri="{0D108BD9-81ED-4DB2-BD59-A6C34878D82A}">
                    <a16:rowId xmlns:a16="http://schemas.microsoft.com/office/drawing/2014/main" val="1392997261"/>
                  </a:ext>
                </a:extLst>
              </a:tr>
            </a:tbl>
          </a:graphicData>
        </a:graphic>
      </p:graphicFrame>
    </p:spTree>
    <p:extLst>
      <p:ext uri="{BB962C8B-B14F-4D97-AF65-F5344CB8AC3E}">
        <p14:creationId xmlns:p14="http://schemas.microsoft.com/office/powerpoint/2010/main" val="988443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AA40F-6A9D-4310-A9F9-BCF0446E8D92}"/>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2557F163-9799-47FB-9A61-0D0FD2C7AC44}"/>
              </a:ext>
            </a:extLst>
          </p:cNvPr>
          <p:cNvSpPr>
            <a:spLocks noGrp="1"/>
          </p:cNvSpPr>
          <p:nvPr>
            <p:ph idx="1"/>
          </p:nvPr>
        </p:nvSpPr>
        <p:spPr/>
        <p:txBody>
          <a:bodyPr/>
          <a:lstStyle/>
          <a:p>
            <a:r>
              <a:rPr lang="en-US" dirty="0"/>
              <a:t>Assessment basics</a:t>
            </a:r>
          </a:p>
          <a:p>
            <a:r>
              <a:rPr lang="en-US" dirty="0"/>
              <a:t>Undergraduate program assessment</a:t>
            </a:r>
          </a:p>
          <a:p>
            <a:r>
              <a:rPr lang="en-US" dirty="0"/>
              <a:t>Graduate program assessment</a:t>
            </a:r>
          </a:p>
          <a:p>
            <a:r>
              <a:rPr lang="en-US" dirty="0"/>
              <a:t>Undergraduate PEO review</a:t>
            </a:r>
          </a:p>
        </p:txBody>
      </p:sp>
    </p:spTree>
    <p:extLst>
      <p:ext uri="{BB962C8B-B14F-4D97-AF65-F5344CB8AC3E}">
        <p14:creationId xmlns:p14="http://schemas.microsoft.com/office/powerpoint/2010/main" val="29125961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D8BB-A578-4C16-928A-648BEF563020}"/>
              </a:ext>
            </a:extLst>
          </p:cNvPr>
          <p:cNvSpPr>
            <a:spLocks noGrp="1"/>
          </p:cNvSpPr>
          <p:nvPr>
            <p:ph type="title"/>
          </p:nvPr>
        </p:nvSpPr>
        <p:spPr/>
        <p:txBody>
          <a:bodyPr/>
          <a:lstStyle/>
          <a:p>
            <a:r>
              <a:rPr lang="en-US" dirty="0"/>
              <a:t>ABET SO #4 Results</a:t>
            </a:r>
          </a:p>
        </p:txBody>
      </p:sp>
      <p:sp>
        <p:nvSpPr>
          <p:cNvPr id="3" name="Content Placeholder 2">
            <a:extLst>
              <a:ext uri="{FF2B5EF4-FFF2-40B4-BE49-F238E27FC236}">
                <a16:creationId xmlns:a16="http://schemas.microsoft.com/office/drawing/2014/main" id="{A14677FE-C2A6-40F4-BCDD-18F1D2D4F92B}"/>
              </a:ext>
            </a:extLst>
          </p:cNvPr>
          <p:cNvSpPr>
            <a:spLocks noGrp="1"/>
          </p:cNvSpPr>
          <p:nvPr>
            <p:ph idx="1"/>
          </p:nvPr>
        </p:nvSpPr>
        <p:spPr/>
        <p:txBody>
          <a:bodyPr/>
          <a:lstStyle/>
          <a:p>
            <a:r>
              <a:rPr lang="en-US" dirty="0"/>
              <a:t>CS3801 S22 Rubric Evaluations</a:t>
            </a:r>
          </a:p>
          <a:p>
            <a:pPr lvl="1"/>
            <a:r>
              <a:rPr lang="en-US" dirty="0"/>
              <a:t>Every Spring Semester</a:t>
            </a:r>
          </a:p>
          <a:p>
            <a:r>
              <a:rPr lang="en-US" dirty="0">
                <a:hlinkClick r:id="rId2"/>
              </a:rPr>
              <a:t>SO #4 Survey Results</a:t>
            </a:r>
            <a:endParaRPr lang="en-US" dirty="0"/>
          </a:p>
        </p:txBody>
      </p:sp>
    </p:spTree>
    <p:extLst>
      <p:ext uri="{BB962C8B-B14F-4D97-AF65-F5344CB8AC3E}">
        <p14:creationId xmlns:p14="http://schemas.microsoft.com/office/powerpoint/2010/main" val="3013593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4F9F1-DBD2-42DB-B5D7-0F03B0E576B6}"/>
              </a:ext>
            </a:extLst>
          </p:cNvPr>
          <p:cNvSpPr>
            <a:spLocks noGrp="1"/>
          </p:cNvSpPr>
          <p:nvPr>
            <p:ph type="title"/>
          </p:nvPr>
        </p:nvSpPr>
        <p:spPr/>
        <p:txBody>
          <a:bodyPr/>
          <a:lstStyle/>
          <a:p>
            <a:r>
              <a:rPr lang="en-US" dirty="0"/>
              <a:t>ABET SO #5</a:t>
            </a:r>
          </a:p>
        </p:txBody>
      </p:sp>
      <p:sp>
        <p:nvSpPr>
          <p:cNvPr id="3" name="Content Placeholder 2">
            <a:extLst>
              <a:ext uri="{FF2B5EF4-FFF2-40B4-BE49-F238E27FC236}">
                <a16:creationId xmlns:a16="http://schemas.microsoft.com/office/drawing/2014/main" id="{DEA363B6-E205-4884-9AD5-926D85947501}"/>
              </a:ext>
            </a:extLst>
          </p:cNvPr>
          <p:cNvSpPr>
            <a:spLocks noGrp="1"/>
          </p:cNvSpPr>
          <p:nvPr>
            <p:ph idx="1"/>
          </p:nvPr>
        </p:nvSpPr>
        <p:spPr>
          <a:xfrm>
            <a:off x="838200" y="1905000"/>
            <a:ext cx="7772400" cy="4343400"/>
          </a:xfrm>
        </p:spPr>
        <p:txBody>
          <a:bodyPr/>
          <a:lstStyle/>
          <a:p>
            <a:r>
              <a:rPr lang="en-US" dirty="0"/>
              <a:t>5. Function effectively as a member or leader of a team engaged in activities appropriate to the program’s discipline.</a:t>
            </a:r>
          </a:p>
          <a:p>
            <a:pPr lvl="1"/>
            <a:r>
              <a:rPr lang="en-US" dirty="0"/>
              <a:t>5.1 Demonstrate knowledge of common software tools used for collaborative development.</a:t>
            </a:r>
          </a:p>
          <a:p>
            <a:pPr lvl="1"/>
            <a:r>
              <a:rPr lang="en-US" dirty="0"/>
              <a:t>5.2 Function effectively as a member or leader in a team project.</a:t>
            </a:r>
          </a:p>
        </p:txBody>
      </p:sp>
    </p:spTree>
    <p:extLst>
      <p:ext uri="{BB962C8B-B14F-4D97-AF65-F5344CB8AC3E}">
        <p14:creationId xmlns:p14="http://schemas.microsoft.com/office/powerpoint/2010/main" val="41135447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C2FE9-A351-4BF2-8B96-F6CF86A19987}"/>
              </a:ext>
            </a:extLst>
          </p:cNvPr>
          <p:cNvSpPr>
            <a:spLocks noGrp="1"/>
          </p:cNvSpPr>
          <p:nvPr>
            <p:ph type="title"/>
          </p:nvPr>
        </p:nvSpPr>
        <p:spPr/>
        <p:txBody>
          <a:bodyPr/>
          <a:lstStyle/>
          <a:p>
            <a:r>
              <a:rPr lang="en-US" dirty="0"/>
              <a:t>ABET SO #5 Assessment</a:t>
            </a:r>
          </a:p>
        </p:txBody>
      </p:sp>
      <p:graphicFrame>
        <p:nvGraphicFramePr>
          <p:cNvPr id="4" name="Table 4">
            <a:extLst>
              <a:ext uri="{FF2B5EF4-FFF2-40B4-BE49-F238E27FC236}">
                <a16:creationId xmlns:a16="http://schemas.microsoft.com/office/drawing/2014/main" id="{FE7A5C7F-58E6-44BC-BA15-277F92F09CEE}"/>
              </a:ext>
            </a:extLst>
          </p:cNvPr>
          <p:cNvGraphicFramePr>
            <a:graphicFrameLocks noGrp="1"/>
          </p:cNvGraphicFramePr>
          <p:nvPr>
            <p:extLst>
              <p:ext uri="{D42A27DB-BD31-4B8C-83A1-F6EECF244321}">
                <p14:modId xmlns:p14="http://schemas.microsoft.com/office/powerpoint/2010/main" val="887318440"/>
              </p:ext>
            </p:extLst>
          </p:nvPr>
        </p:nvGraphicFramePr>
        <p:xfrm>
          <a:off x="990601" y="1828800"/>
          <a:ext cx="7467598" cy="3192561"/>
        </p:xfrm>
        <a:graphic>
          <a:graphicData uri="http://schemas.openxmlformats.org/drawingml/2006/table">
            <a:tbl>
              <a:tblPr firstRow="1" bandRow="1">
                <a:tableStyleId>{5940675A-B579-460E-94D1-54222C63F5DA}</a:tableStyleId>
              </a:tblPr>
              <a:tblGrid>
                <a:gridCol w="1166811">
                  <a:extLst>
                    <a:ext uri="{9D8B030D-6E8A-4147-A177-3AD203B41FA5}">
                      <a16:colId xmlns:a16="http://schemas.microsoft.com/office/drawing/2014/main" val="1683955167"/>
                    </a:ext>
                  </a:extLst>
                </a:gridCol>
                <a:gridCol w="3405188">
                  <a:extLst>
                    <a:ext uri="{9D8B030D-6E8A-4147-A177-3AD203B41FA5}">
                      <a16:colId xmlns:a16="http://schemas.microsoft.com/office/drawing/2014/main" val="833061948"/>
                    </a:ext>
                  </a:extLst>
                </a:gridCol>
                <a:gridCol w="2895599">
                  <a:extLst>
                    <a:ext uri="{9D8B030D-6E8A-4147-A177-3AD203B41FA5}">
                      <a16:colId xmlns:a16="http://schemas.microsoft.com/office/drawing/2014/main" val="3000685361"/>
                    </a:ext>
                  </a:extLst>
                </a:gridCol>
              </a:tblGrid>
              <a:tr h="590261">
                <a:tc>
                  <a:txBody>
                    <a:bodyPr/>
                    <a:lstStyle/>
                    <a:p>
                      <a:pPr algn="ctr"/>
                      <a:endParaRPr lang="en-US" b="1" dirty="0"/>
                    </a:p>
                  </a:txBody>
                  <a:tcPr/>
                </a:tc>
                <a:tc>
                  <a:txBody>
                    <a:bodyPr/>
                    <a:lstStyle/>
                    <a:p>
                      <a:pPr algn="ctr"/>
                      <a:r>
                        <a:rPr lang="en-US" b="1" dirty="0"/>
                        <a:t>Assessment</a:t>
                      </a:r>
                    </a:p>
                    <a:p>
                      <a:pPr algn="ctr"/>
                      <a:r>
                        <a:rPr lang="en-US" b="1" dirty="0"/>
                        <a:t>Artifacts</a:t>
                      </a:r>
                    </a:p>
                  </a:txBody>
                  <a:tcPr/>
                </a:tc>
                <a:tc>
                  <a:txBody>
                    <a:bodyPr/>
                    <a:lstStyle/>
                    <a:p>
                      <a:pPr algn="ctr"/>
                      <a:r>
                        <a:rPr lang="en-US" b="1" dirty="0"/>
                        <a:t>Rubrics</a:t>
                      </a:r>
                    </a:p>
                  </a:txBody>
                  <a:tcPr/>
                </a:tc>
                <a:extLst>
                  <a:ext uri="{0D108BD9-81ED-4DB2-BD59-A6C34878D82A}">
                    <a16:rowId xmlns:a16="http://schemas.microsoft.com/office/drawing/2014/main" val="2827393826"/>
                  </a:ext>
                </a:extLst>
              </a:tr>
              <a:tr h="744854">
                <a:tc>
                  <a:txBody>
                    <a:bodyPr/>
                    <a:lstStyle/>
                    <a:p>
                      <a:pPr algn="ctr"/>
                      <a:r>
                        <a:rPr lang="en-US" sz="2000" dirty="0"/>
                        <a:t>PI 5.1</a:t>
                      </a:r>
                    </a:p>
                  </a:txBody>
                  <a:tcPr/>
                </a:tc>
                <a:tc>
                  <a:txBody>
                    <a:bodyPr/>
                    <a:lstStyle/>
                    <a:p>
                      <a:pPr marL="0" indent="0">
                        <a:buFont typeface="Arial" panose="020B0604020202020204" pitchFamily="34" charset="0"/>
                        <a:buNone/>
                      </a:pPr>
                      <a:r>
                        <a:rPr lang="en-US" sz="2000" dirty="0"/>
                        <a:t>Assignment in CS3337</a:t>
                      </a:r>
                    </a:p>
                  </a:txBody>
                  <a:tcPr/>
                </a:tc>
                <a:tc>
                  <a:txBody>
                    <a:bodyPr/>
                    <a:lstStyle/>
                    <a:p>
                      <a:endParaRPr lang="en-US" sz="2000" dirty="0"/>
                    </a:p>
                  </a:txBody>
                  <a:tcPr/>
                </a:tc>
                <a:extLst>
                  <a:ext uri="{0D108BD9-81ED-4DB2-BD59-A6C34878D82A}">
                    <a16:rowId xmlns:a16="http://schemas.microsoft.com/office/drawing/2014/main" val="1615315412"/>
                  </a:ext>
                </a:extLst>
              </a:tr>
              <a:tr h="824866">
                <a:tc>
                  <a:txBody>
                    <a:bodyPr/>
                    <a:lstStyle/>
                    <a:p>
                      <a:pPr algn="ctr"/>
                      <a:r>
                        <a:rPr lang="en-US" sz="2000" dirty="0"/>
                        <a:t>PI 5.2</a:t>
                      </a:r>
                    </a:p>
                  </a:txBody>
                  <a:tcPr/>
                </a:tc>
                <a:tc>
                  <a:txBody>
                    <a:bodyPr/>
                    <a:lstStyle/>
                    <a:p>
                      <a:pPr marL="0" indent="0">
                        <a:buFont typeface="Arial" panose="020B0604020202020204" pitchFamily="34" charset="0"/>
                        <a:buNone/>
                      </a:pPr>
                      <a:r>
                        <a:rPr lang="en-US" dirty="0"/>
                        <a:t>Team work in CS3337, CS4961, CS4962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hlinkClick r:id="rId2"/>
                        </a:rPr>
                        <a:t>Team Work (Version 2.0)</a:t>
                      </a:r>
                      <a:endParaRPr lang="en-US" sz="1800" dirty="0"/>
                    </a:p>
                  </a:txBody>
                  <a:tcPr/>
                </a:tc>
                <a:extLst>
                  <a:ext uri="{0D108BD9-81ED-4DB2-BD59-A6C34878D82A}">
                    <a16:rowId xmlns:a16="http://schemas.microsoft.com/office/drawing/2014/main" val="2960108126"/>
                  </a:ext>
                </a:extLst>
              </a:tr>
              <a:tr h="982761">
                <a:tc>
                  <a:txBody>
                    <a:bodyPr/>
                    <a:lstStyle/>
                    <a:p>
                      <a:pPr algn="ctr"/>
                      <a:r>
                        <a:rPr lang="en-US" sz="2000" dirty="0"/>
                        <a:t>All</a:t>
                      </a:r>
                    </a:p>
                  </a:txBody>
                  <a:tcPr/>
                </a:tc>
                <a:tc>
                  <a:txBody>
                    <a:bodyPr/>
                    <a:lstStyle/>
                    <a:p>
                      <a:pPr marL="0" indent="0">
                        <a:buFont typeface="Arial" panose="020B0604020202020204" pitchFamily="34" charset="0"/>
                        <a:buNone/>
                      </a:pPr>
                      <a:r>
                        <a:rPr lang="en-US" sz="2000" dirty="0"/>
                        <a:t>Outcome survey</a:t>
                      </a:r>
                    </a:p>
                  </a:txBody>
                  <a:tcPr/>
                </a:tc>
                <a:tc>
                  <a:txBody>
                    <a:bodyPr/>
                    <a:lstStyle/>
                    <a:p>
                      <a:endParaRPr lang="en-US" sz="2000" dirty="0"/>
                    </a:p>
                  </a:txBody>
                  <a:tcPr/>
                </a:tc>
                <a:extLst>
                  <a:ext uri="{0D108BD9-81ED-4DB2-BD59-A6C34878D82A}">
                    <a16:rowId xmlns:a16="http://schemas.microsoft.com/office/drawing/2014/main" val="1392997261"/>
                  </a:ext>
                </a:extLst>
              </a:tr>
            </a:tbl>
          </a:graphicData>
        </a:graphic>
      </p:graphicFrame>
    </p:spTree>
    <p:extLst>
      <p:ext uri="{BB962C8B-B14F-4D97-AF65-F5344CB8AC3E}">
        <p14:creationId xmlns:p14="http://schemas.microsoft.com/office/powerpoint/2010/main" val="31788939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D8BB-A578-4C16-928A-648BEF563020}"/>
              </a:ext>
            </a:extLst>
          </p:cNvPr>
          <p:cNvSpPr>
            <a:spLocks noGrp="1"/>
          </p:cNvSpPr>
          <p:nvPr>
            <p:ph type="title"/>
          </p:nvPr>
        </p:nvSpPr>
        <p:spPr/>
        <p:txBody>
          <a:bodyPr/>
          <a:lstStyle/>
          <a:p>
            <a:r>
              <a:rPr lang="en-US" dirty="0"/>
              <a:t>ABET SO #5 Results</a:t>
            </a:r>
          </a:p>
        </p:txBody>
      </p:sp>
      <p:sp>
        <p:nvSpPr>
          <p:cNvPr id="3" name="Content Placeholder 2">
            <a:extLst>
              <a:ext uri="{FF2B5EF4-FFF2-40B4-BE49-F238E27FC236}">
                <a16:creationId xmlns:a16="http://schemas.microsoft.com/office/drawing/2014/main" id="{A14677FE-C2A6-40F4-BCDD-18F1D2D4F92B}"/>
              </a:ext>
            </a:extLst>
          </p:cNvPr>
          <p:cNvSpPr>
            <a:spLocks noGrp="1"/>
          </p:cNvSpPr>
          <p:nvPr>
            <p:ph idx="1"/>
          </p:nvPr>
        </p:nvSpPr>
        <p:spPr/>
        <p:txBody>
          <a:bodyPr/>
          <a:lstStyle/>
          <a:p>
            <a:r>
              <a:rPr lang="en-US" dirty="0">
                <a:hlinkClick r:id="rId2"/>
              </a:rPr>
              <a:t>CS4961 F21 Rubric Evaluations</a:t>
            </a:r>
            <a:endParaRPr lang="en-US" dirty="0"/>
          </a:p>
          <a:p>
            <a:pPr lvl="1"/>
            <a:r>
              <a:rPr lang="en-US" dirty="0"/>
              <a:t>One evaluation per student</a:t>
            </a:r>
          </a:p>
          <a:p>
            <a:r>
              <a:rPr lang="en-US" dirty="0">
                <a:hlinkClick r:id="rId3"/>
              </a:rPr>
              <a:t>SO #5 Survey Results</a:t>
            </a:r>
            <a:endParaRPr lang="en-US" dirty="0"/>
          </a:p>
        </p:txBody>
      </p:sp>
    </p:spTree>
    <p:extLst>
      <p:ext uri="{BB962C8B-B14F-4D97-AF65-F5344CB8AC3E}">
        <p14:creationId xmlns:p14="http://schemas.microsoft.com/office/powerpoint/2010/main" val="3165711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4F9F1-DBD2-42DB-B5D7-0F03B0E576B6}"/>
              </a:ext>
            </a:extLst>
          </p:cNvPr>
          <p:cNvSpPr>
            <a:spLocks noGrp="1"/>
          </p:cNvSpPr>
          <p:nvPr>
            <p:ph type="title"/>
          </p:nvPr>
        </p:nvSpPr>
        <p:spPr/>
        <p:txBody>
          <a:bodyPr/>
          <a:lstStyle/>
          <a:p>
            <a:r>
              <a:rPr lang="en-US" dirty="0"/>
              <a:t>ABET SO #6</a:t>
            </a:r>
          </a:p>
        </p:txBody>
      </p:sp>
      <p:sp>
        <p:nvSpPr>
          <p:cNvPr id="3" name="Content Placeholder 2">
            <a:extLst>
              <a:ext uri="{FF2B5EF4-FFF2-40B4-BE49-F238E27FC236}">
                <a16:creationId xmlns:a16="http://schemas.microsoft.com/office/drawing/2014/main" id="{DEA363B6-E205-4884-9AD5-926D85947501}"/>
              </a:ext>
            </a:extLst>
          </p:cNvPr>
          <p:cNvSpPr>
            <a:spLocks noGrp="1"/>
          </p:cNvSpPr>
          <p:nvPr>
            <p:ph idx="1"/>
          </p:nvPr>
        </p:nvSpPr>
        <p:spPr>
          <a:xfrm>
            <a:off x="838200" y="1905000"/>
            <a:ext cx="7772400" cy="4343400"/>
          </a:xfrm>
        </p:spPr>
        <p:txBody>
          <a:bodyPr/>
          <a:lstStyle/>
          <a:p>
            <a:r>
              <a:rPr lang="en-US" sz="2400" dirty="0"/>
              <a:t>6. Apply computer science theory and software development fundamentals to produce computing-based solutions.</a:t>
            </a:r>
          </a:p>
          <a:p>
            <a:pPr lvl="1"/>
            <a:r>
              <a:rPr lang="en-US" sz="2000" dirty="0"/>
              <a:t>6.1 Demonstrate knowledge of programming principles and software engineering.</a:t>
            </a:r>
          </a:p>
          <a:p>
            <a:pPr lvl="1"/>
            <a:r>
              <a:rPr lang="en-US" sz="2000" dirty="0"/>
              <a:t>6.2 Demonstrate knowledge of computer science theory and algorithms.</a:t>
            </a:r>
          </a:p>
          <a:p>
            <a:pPr lvl="1"/>
            <a:r>
              <a:rPr lang="en-US" sz="2000" dirty="0"/>
              <a:t>6.3 Demonstrate knowledge of computing systems and architectures.</a:t>
            </a:r>
          </a:p>
          <a:p>
            <a:pPr lvl="1"/>
            <a:r>
              <a:rPr lang="en-US" sz="2000" dirty="0"/>
              <a:t>6.4 Develop a software system or solution for a real-world problem by applying computer science theory and practice.</a:t>
            </a:r>
          </a:p>
        </p:txBody>
      </p:sp>
    </p:spTree>
    <p:extLst>
      <p:ext uri="{BB962C8B-B14F-4D97-AF65-F5344CB8AC3E}">
        <p14:creationId xmlns:p14="http://schemas.microsoft.com/office/powerpoint/2010/main" val="21745124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C2FE9-A351-4BF2-8B96-F6CF86A19987}"/>
              </a:ext>
            </a:extLst>
          </p:cNvPr>
          <p:cNvSpPr>
            <a:spLocks noGrp="1"/>
          </p:cNvSpPr>
          <p:nvPr>
            <p:ph type="title"/>
          </p:nvPr>
        </p:nvSpPr>
        <p:spPr/>
        <p:txBody>
          <a:bodyPr/>
          <a:lstStyle/>
          <a:p>
            <a:r>
              <a:rPr lang="en-US" dirty="0"/>
              <a:t>ABET SO #6 Assessment</a:t>
            </a:r>
          </a:p>
        </p:txBody>
      </p:sp>
      <p:graphicFrame>
        <p:nvGraphicFramePr>
          <p:cNvPr id="4" name="Table 4">
            <a:extLst>
              <a:ext uri="{FF2B5EF4-FFF2-40B4-BE49-F238E27FC236}">
                <a16:creationId xmlns:a16="http://schemas.microsoft.com/office/drawing/2014/main" id="{FE7A5C7F-58E6-44BC-BA15-277F92F09CEE}"/>
              </a:ext>
            </a:extLst>
          </p:cNvPr>
          <p:cNvGraphicFramePr>
            <a:graphicFrameLocks noGrp="1"/>
          </p:cNvGraphicFramePr>
          <p:nvPr>
            <p:extLst>
              <p:ext uri="{D42A27DB-BD31-4B8C-83A1-F6EECF244321}">
                <p14:modId xmlns:p14="http://schemas.microsoft.com/office/powerpoint/2010/main" val="2395720082"/>
              </p:ext>
            </p:extLst>
          </p:nvPr>
        </p:nvGraphicFramePr>
        <p:xfrm>
          <a:off x="990600" y="1752600"/>
          <a:ext cx="7467598" cy="4728851"/>
        </p:xfrm>
        <a:graphic>
          <a:graphicData uri="http://schemas.openxmlformats.org/drawingml/2006/table">
            <a:tbl>
              <a:tblPr firstRow="1" bandRow="1">
                <a:tableStyleId>{5940675A-B579-460E-94D1-54222C63F5DA}</a:tableStyleId>
              </a:tblPr>
              <a:tblGrid>
                <a:gridCol w="1166811">
                  <a:extLst>
                    <a:ext uri="{9D8B030D-6E8A-4147-A177-3AD203B41FA5}">
                      <a16:colId xmlns:a16="http://schemas.microsoft.com/office/drawing/2014/main" val="1683955167"/>
                    </a:ext>
                  </a:extLst>
                </a:gridCol>
                <a:gridCol w="4090988">
                  <a:extLst>
                    <a:ext uri="{9D8B030D-6E8A-4147-A177-3AD203B41FA5}">
                      <a16:colId xmlns:a16="http://schemas.microsoft.com/office/drawing/2014/main" val="833061948"/>
                    </a:ext>
                  </a:extLst>
                </a:gridCol>
                <a:gridCol w="2209799">
                  <a:extLst>
                    <a:ext uri="{9D8B030D-6E8A-4147-A177-3AD203B41FA5}">
                      <a16:colId xmlns:a16="http://schemas.microsoft.com/office/drawing/2014/main" val="3000685361"/>
                    </a:ext>
                  </a:extLst>
                </a:gridCol>
              </a:tblGrid>
              <a:tr h="543445">
                <a:tc>
                  <a:txBody>
                    <a:bodyPr/>
                    <a:lstStyle/>
                    <a:p>
                      <a:pPr algn="ctr"/>
                      <a:endParaRPr lang="en-US" b="1" dirty="0"/>
                    </a:p>
                  </a:txBody>
                  <a:tcPr/>
                </a:tc>
                <a:tc>
                  <a:txBody>
                    <a:bodyPr/>
                    <a:lstStyle/>
                    <a:p>
                      <a:pPr algn="ctr"/>
                      <a:r>
                        <a:rPr lang="en-US" b="1" dirty="0"/>
                        <a:t>Assessment</a:t>
                      </a:r>
                    </a:p>
                    <a:p>
                      <a:pPr algn="ctr"/>
                      <a:r>
                        <a:rPr lang="en-US" b="1" dirty="0"/>
                        <a:t>Artifacts</a:t>
                      </a:r>
                    </a:p>
                  </a:txBody>
                  <a:tcPr/>
                </a:tc>
                <a:tc>
                  <a:txBody>
                    <a:bodyPr/>
                    <a:lstStyle/>
                    <a:p>
                      <a:pPr algn="ctr"/>
                      <a:r>
                        <a:rPr lang="en-US" b="1" dirty="0"/>
                        <a:t>Rubrics</a:t>
                      </a:r>
                    </a:p>
                  </a:txBody>
                  <a:tcPr/>
                </a:tc>
                <a:extLst>
                  <a:ext uri="{0D108BD9-81ED-4DB2-BD59-A6C34878D82A}">
                    <a16:rowId xmlns:a16="http://schemas.microsoft.com/office/drawing/2014/main" val="2827393826"/>
                  </a:ext>
                </a:extLst>
              </a:tr>
              <a:tr h="776350">
                <a:tc>
                  <a:txBody>
                    <a:bodyPr/>
                    <a:lstStyle/>
                    <a:p>
                      <a:pPr algn="ctr"/>
                      <a:r>
                        <a:rPr lang="en-US" sz="1800" dirty="0"/>
                        <a:t>PI 6.1</a:t>
                      </a:r>
                    </a:p>
                  </a:txBody>
                  <a:tcPr/>
                </a:tc>
                <a:tc>
                  <a:txBody>
                    <a:bodyPr/>
                    <a:lstStyle/>
                    <a:p>
                      <a:pPr marL="285750" indent="-285750">
                        <a:buFont typeface="Arial" panose="020B0604020202020204" pitchFamily="34" charset="0"/>
                        <a:buChar char="•"/>
                      </a:pPr>
                      <a:r>
                        <a:rPr lang="en-US" sz="1800" dirty="0"/>
                        <a:t>MFT AI1</a:t>
                      </a:r>
                    </a:p>
                    <a:p>
                      <a:pPr marL="285750" indent="-285750">
                        <a:buFont typeface="Arial" panose="020B0604020202020204" pitchFamily="34" charset="0"/>
                        <a:buChar char="•"/>
                      </a:pPr>
                      <a:r>
                        <a:rPr lang="en-US" sz="1800" dirty="0"/>
                        <a:t>Knowledge Outcome Exam A1 in CS4963</a:t>
                      </a:r>
                    </a:p>
                  </a:txBody>
                  <a:tcPr/>
                </a:tc>
                <a:tc rowSpan="4">
                  <a:txBody>
                    <a:bodyPr/>
                    <a:lstStyle/>
                    <a:p>
                      <a:r>
                        <a:rPr lang="en-US" sz="1800" dirty="0"/>
                        <a:t>Normalize to a scale of 1-4 (except MFT)</a:t>
                      </a:r>
                    </a:p>
                  </a:txBody>
                  <a:tcPr/>
                </a:tc>
                <a:extLst>
                  <a:ext uri="{0D108BD9-81ED-4DB2-BD59-A6C34878D82A}">
                    <a16:rowId xmlns:a16="http://schemas.microsoft.com/office/drawing/2014/main" val="1615315412"/>
                  </a:ext>
                </a:extLst>
              </a:tr>
              <a:tr h="776350">
                <a:tc>
                  <a:txBody>
                    <a:bodyPr/>
                    <a:lstStyle/>
                    <a:p>
                      <a:pPr algn="ctr"/>
                      <a:r>
                        <a:rPr lang="en-US" sz="1800" dirty="0"/>
                        <a:t>PI 6.2</a:t>
                      </a:r>
                    </a:p>
                  </a:txBody>
                  <a:tcPr/>
                </a:tc>
                <a:tc>
                  <a:txBody>
                    <a:bodyPr/>
                    <a:lstStyle/>
                    <a:p>
                      <a:pPr marL="285750" indent="-285750">
                        <a:buFont typeface="Arial" panose="020B0604020202020204" pitchFamily="34" charset="0"/>
                        <a:buChar char="•"/>
                      </a:pPr>
                      <a:r>
                        <a:rPr lang="en-US" sz="1800" dirty="0"/>
                        <a:t>MFT AI2</a:t>
                      </a:r>
                    </a:p>
                    <a:p>
                      <a:pPr marL="285750" indent="-285750">
                        <a:buFont typeface="Arial" panose="020B0604020202020204" pitchFamily="34" charset="0"/>
                        <a:buChar char="•"/>
                      </a:pPr>
                      <a:r>
                        <a:rPr lang="en-US" sz="1800" dirty="0"/>
                        <a:t>Knowledge Outcome Exam A2 and A3 in CS4963</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txBody>
                  <a:tcPr/>
                </a:tc>
                <a:extLst>
                  <a:ext uri="{0D108BD9-81ED-4DB2-BD59-A6C34878D82A}">
                    <a16:rowId xmlns:a16="http://schemas.microsoft.com/office/drawing/2014/main" val="2960108126"/>
                  </a:ext>
                </a:extLst>
              </a:tr>
              <a:tr h="776350">
                <a:tc>
                  <a:txBody>
                    <a:bodyPr/>
                    <a:lstStyle/>
                    <a:p>
                      <a:pPr algn="ctr"/>
                      <a:r>
                        <a:rPr lang="en-US" sz="1800" dirty="0"/>
                        <a:t>PI 6.3</a:t>
                      </a:r>
                    </a:p>
                  </a:txBody>
                  <a:tcPr/>
                </a:tc>
                <a:tc>
                  <a:txBody>
                    <a:bodyPr/>
                    <a:lstStyle/>
                    <a:p>
                      <a:pPr marL="285750" indent="-285750">
                        <a:buFont typeface="Arial" panose="020B0604020202020204" pitchFamily="34" charset="0"/>
                        <a:buChar char="•"/>
                      </a:pPr>
                      <a:r>
                        <a:rPr lang="en-US" sz="1800" dirty="0"/>
                        <a:t>MFT AI3</a:t>
                      </a:r>
                    </a:p>
                    <a:p>
                      <a:pPr marL="285750" indent="-285750">
                        <a:buFont typeface="Arial" panose="020B0604020202020204" pitchFamily="34" charset="0"/>
                        <a:buChar char="•"/>
                      </a:pPr>
                      <a:r>
                        <a:rPr lang="en-US" sz="1800" dirty="0"/>
                        <a:t>Knowledge Outcome Exam A4 in CS4963</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txBody>
                  <a:tcPr/>
                </a:tc>
                <a:extLst>
                  <a:ext uri="{0D108BD9-81ED-4DB2-BD59-A6C34878D82A}">
                    <a16:rowId xmlns:a16="http://schemas.microsoft.com/office/drawing/2014/main" val="4125280951"/>
                  </a:ext>
                </a:extLst>
              </a:tr>
              <a:tr h="655319">
                <a:tc>
                  <a:txBody>
                    <a:bodyPr/>
                    <a:lstStyle/>
                    <a:p>
                      <a:pPr algn="ctr"/>
                      <a:r>
                        <a:rPr lang="en-US" sz="1800" dirty="0"/>
                        <a:t>PI 6.4</a:t>
                      </a:r>
                    </a:p>
                  </a:txBody>
                  <a:tcPr/>
                </a:tc>
                <a:tc>
                  <a:txBody>
                    <a:bodyPr/>
                    <a:lstStyle/>
                    <a:p>
                      <a:pPr marL="0" indent="0">
                        <a:buFont typeface="Arial" panose="020B0604020202020204" pitchFamily="34" charset="0"/>
                        <a:buNone/>
                      </a:pPr>
                      <a:r>
                        <a:rPr lang="en-US" sz="1800" dirty="0"/>
                        <a:t>Senior Design Project</a:t>
                      </a:r>
                    </a:p>
                  </a:txBody>
                  <a:tcPr/>
                </a:tc>
                <a:tc vMerge="1">
                  <a:txBody>
                    <a:bodyPr/>
                    <a:lstStyle/>
                    <a:p>
                      <a:endParaRPr lang="en-US" sz="2000" dirty="0"/>
                    </a:p>
                  </a:txBody>
                  <a:tcPr/>
                </a:tc>
                <a:extLst>
                  <a:ext uri="{0D108BD9-81ED-4DB2-BD59-A6C34878D82A}">
                    <a16:rowId xmlns:a16="http://schemas.microsoft.com/office/drawing/2014/main" val="1025423205"/>
                  </a:ext>
                </a:extLst>
              </a:tr>
              <a:tr h="690252">
                <a:tc>
                  <a:txBody>
                    <a:bodyPr/>
                    <a:lstStyle/>
                    <a:p>
                      <a:pPr algn="ctr"/>
                      <a:r>
                        <a:rPr lang="en-US" sz="1800" dirty="0"/>
                        <a:t>All</a:t>
                      </a:r>
                    </a:p>
                  </a:txBody>
                  <a:tcPr/>
                </a:tc>
                <a:tc>
                  <a:txBody>
                    <a:bodyPr/>
                    <a:lstStyle/>
                    <a:p>
                      <a:pPr marL="0" indent="0">
                        <a:buFont typeface="Arial" panose="020B0604020202020204" pitchFamily="34" charset="0"/>
                        <a:buNone/>
                      </a:pPr>
                      <a:r>
                        <a:rPr lang="en-US" sz="1800" dirty="0"/>
                        <a:t>Outcome survey</a:t>
                      </a:r>
                    </a:p>
                  </a:txBody>
                  <a:tcPr/>
                </a:tc>
                <a:tc>
                  <a:txBody>
                    <a:bodyPr/>
                    <a:lstStyle/>
                    <a:p>
                      <a:endParaRPr lang="en-US" sz="1800" dirty="0"/>
                    </a:p>
                  </a:txBody>
                  <a:tcPr/>
                </a:tc>
                <a:extLst>
                  <a:ext uri="{0D108BD9-81ED-4DB2-BD59-A6C34878D82A}">
                    <a16:rowId xmlns:a16="http://schemas.microsoft.com/office/drawing/2014/main" val="1392997261"/>
                  </a:ext>
                </a:extLst>
              </a:tr>
            </a:tbl>
          </a:graphicData>
        </a:graphic>
      </p:graphicFrame>
    </p:spTree>
    <p:extLst>
      <p:ext uri="{BB962C8B-B14F-4D97-AF65-F5344CB8AC3E}">
        <p14:creationId xmlns:p14="http://schemas.microsoft.com/office/powerpoint/2010/main" val="10887189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D8BB-A578-4C16-928A-648BEF563020}"/>
              </a:ext>
            </a:extLst>
          </p:cNvPr>
          <p:cNvSpPr>
            <a:spLocks noGrp="1"/>
          </p:cNvSpPr>
          <p:nvPr>
            <p:ph type="title"/>
          </p:nvPr>
        </p:nvSpPr>
        <p:spPr/>
        <p:txBody>
          <a:bodyPr/>
          <a:lstStyle/>
          <a:p>
            <a:r>
              <a:rPr lang="en-US" dirty="0"/>
              <a:t>ABET SO #6 Results</a:t>
            </a:r>
          </a:p>
        </p:txBody>
      </p:sp>
      <p:sp>
        <p:nvSpPr>
          <p:cNvPr id="3" name="Content Placeholder 2">
            <a:extLst>
              <a:ext uri="{FF2B5EF4-FFF2-40B4-BE49-F238E27FC236}">
                <a16:creationId xmlns:a16="http://schemas.microsoft.com/office/drawing/2014/main" id="{A14677FE-C2A6-40F4-BCDD-18F1D2D4F92B}"/>
              </a:ext>
            </a:extLst>
          </p:cNvPr>
          <p:cNvSpPr>
            <a:spLocks noGrp="1"/>
          </p:cNvSpPr>
          <p:nvPr>
            <p:ph idx="1"/>
          </p:nvPr>
        </p:nvSpPr>
        <p:spPr>
          <a:xfrm>
            <a:off x="838200" y="1905000"/>
            <a:ext cx="7772400" cy="1828800"/>
          </a:xfrm>
        </p:spPr>
        <p:txBody>
          <a:bodyPr/>
          <a:lstStyle/>
          <a:p>
            <a:r>
              <a:rPr lang="en-US" dirty="0">
                <a:hlinkClick r:id="rId2"/>
              </a:rPr>
              <a:t>MFT</a:t>
            </a:r>
            <a:endParaRPr lang="en-US" dirty="0"/>
          </a:p>
          <a:p>
            <a:r>
              <a:rPr lang="en-US" dirty="0">
                <a:hlinkClick r:id="rId3"/>
              </a:rPr>
              <a:t>SO #6 Survey Results</a:t>
            </a:r>
            <a:endParaRPr lang="en-US" dirty="0"/>
          </a:p>
          <a:p>
            <a:r>
              <a:rPr lang="en-US" dirty="0"/>
              <a:t>CS4963 S21</a:t>
            </a:r>
          </a:p>
        </p:txBody>
      </p:sp>
      <p:graphicFrame>
        <p:nvGraphicFramePr>
          <p:cNvPr id="4" name="Table 3">
            <a:extLst>
              <a:ext uri="{FF2B5EF4-FFF2-40B4-BE49-F238E27FC236}">
                <a16:creationId xmlns:a16="http://schemas.microsoft.com/office/drawing/2014/main" id="{620C9650-B327-499C-BAEB-8AA56CC04E59}"/>
              </a:ext>
            </a:extLst>
          </p:cNvPr>
          <p:cNvGraphicFramePr>
            <a:graphicFrameLocks noGrp="1"/>
          </p:cNvGraphicFramePr>
          <p:nvPr>
            <p:extLst>
              <p:ext uri="{D42A27DB-BD31-4B8C-83A1-F6EECF244321}">
                <p14:modId xmlns:p14="http://schemas.microsoft.com/office/powerpoint/2010/main" val="3517593046"/>
              </p:ext>
            </p:extLst>
          </p:nvPr>
        </p:nvGraphicFramePr>
        <p:xfrm>
          <a:off x="1219200" y="3810000"/>
          <a:ext cx="7086600" cy="2219027"/>
        </p:xfrm>
        <a:graphic>
          <a:graphicData uri="http://schemas.openxmlformats.org/drawingml/2006/table">
            <a:tbl>
              <a:tblPr firstRow="1" firstCol="1" bandRow="1">
                <a:tableStyleId>{5C22544A-7EE6-4342-B048-85BDC9FD1C3A}</a:tableStyleId>
              </a:tblPr>
              <a:tblGrid>
                <a:gridCol w="685800">
                  <a:extLst>
                    <a:ext uri="{9D8B030D-6E8A-4147-A177-3AD203B41FA5}">
                      <a16:colId xmlns:a16="http://schemas.microsoft.com/office/drawing/2014/main" val="2299304377"/>
                    </a:ext>
                  </a:extLst>
                </a:gridCol>
                <a:gridCol w="1118866">
                  <a:extLst>
                    <a:ext uri="{9D8B030D-6E8A-4147-A177-3AD203B41FA5}">
                      <a16:colId xmlns:a16="http://schemas.microsoft.com/office/drawing/2014/main" val="622084797"/>
                    </a:ext>
                  </a:extLst>
                </a:gridCol>
                <a:gridCol w="887888">
                  <a:extLst>
                    <a:ext uri="{9D8B030D-6E8A-4147-A177-3AD203B41FA5}">
                      <a16:colId xmlns:a16="http://schemas.microsoft.com/office/drawing/2014/main" val="2869524980"/>
                    </a:ext>
                  </a:extLst>
                </a:gridCol>
                <a:gridCol w="830750">
                  <a:extLst>
                    <a:ext uri="{9D8B030D-6E8A-4147-A177-3AD203B41FA5}">
                      <a16:colId xmlns:a16="http://schemas.microsoft.com/office/drawing/2014/main" val="2918759517"/>
                    </a:ext>
                  </a:extLst>
                </a:gridCol>
                <a:gridCol w="816626">
                  <a:extLst>
                    <a:ext uri="{9D8B030D-6E8A-4147-A177-3AD203B41FA5}">
                      <a16:colId xmlns:a16="http://schemas.microsoft.com/office/drawing/2014/main" val="3953539251"/>
                    </a:ext>
                  </a:extLst>
                </a:gridCol>
                <a:gridCol w="916136">
                  <a:extLst>
                    <a:ext uri="{9D8B030D-6E8A-4147-A177-3AD203B41FA5}">
                      <a16:colId xmlns:a16="http://schemas.microsoft.com/office/drawing/2014/main" val="1603814809"/>
                    </a:ext>
                  </a:extLst>
                </a:gridCol>
                <a:gridCol w="1830534">
                  <a:extLst>
                    <a:ext uri="{9D8B030D-6E8A-4147-A177-3AD203B41FA5}">
                      <a16:colId xmlns:a16="http://schemas.microsoft.com/office/drawing/2014/main" val="1917585155"/>
                    </a:ext>
                  </a:extLst>
                </a:gridCol>
              </a:tblGrid>
              <a:tr h="312212">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Measure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Percentage of 3 or 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3517599"/>
                  </a:ext>
                </a:extLst>
              </a:tr>
              <a:tr h="387731">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MLO 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13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94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33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90.71%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1868674"/>
                  </a:ext>
                </a:extLst>
              </a:tr>
              <a:tr h="410192">
                <a:tc rowSpan="2">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MLO 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57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77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56.43%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0522534"/>
                  </a:ext>
                </a:extLst>
              </a:tr>
              <a:tr h="427709">
                <a:tc vMerge="1">
                  <a:txBody>
                    <a:bodyPr/>
                    <a:lstStyle/>
                    <a:p>
                      <a:endParaRPr lang="en-US"/>
                    </a:p>
                  </a:txBody>
                  <a:tcPr/>
                </a:tc>
                <a:tc>
                  <a:txBody>
                    <a:bodyPr/>
                    <a:lstStyle/>
                    <a:p>
                      <a:pPr marL="0" marR="0" algn="ctr">
                        <a:lnSpc>
                          <a:spcPct val="115000"/>
                        </a:lnSpc>
                        <a:spcBef>
                          <a:spcPts val="0"/>
                        </a:spcBef>
                        <a:spcAft>
                          <a:spcPts val="1000"/>
                        </a:spcAft>
                      </a:pPr>
                      <a:r>
                        <a:rPr lang="en-US" sz="1600" dirty="0">
                          <a:effectLst/>
                        </a:rPr>
                        <a:t>MLO 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21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93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23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82.86%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4151655"/>
                  </a:ext>
                </a:extLst>
              </a:tr>
              <a:tr h="381001">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MLO 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57</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80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97.86%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6651370"/>
                  </a:ext>
                </a:extLst>
              </a:tr>
            </a:tbl>
          </a:graphicData>
        </a:graphic>
      </p:graphicFrame>
    </p:spTree>
    <p:extLst>
      <p:ext uri="{BB962C8B-B14F-4D97-AF65-F5344CB8AC3E}">
        <p14:creationId xmlns:p14="http://schemas.microsoft.com/office/powerpoint/2010/main" val="3322564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76DC4-4A5C-4DA9-8848-C3732B2FDEBC}"/>
              </a:ext>
            </a:extLst>
          </p:cNvPr>
          <p:cNvSpPr>
            <a:spLocks noGrp="1"/>
          </p:cNvSpPr>
          <p:nvPr>
            <p:ph type="title"/>
          </p:nvPr>
        </p:nvSpPr>
        <p:spPr/>
        <p:txBody>
          <a:bodyPr/>
          <a:lstStyle/>
          <a:p>
            <a:r>
              <a:rPr lang="en-US" dirty="0"/>
              <a:t>Graduate Program Assessment</a:t>
            </a:r>
          </a:p>
        </p:txBody>
      </p:sp>
      <p:sp>
        <p:nvSpPr>
          <p:cNvPr id="3" name="Content Placeholder 2">
            <a:extLst>
              <a:ext uri="{FF2B5EF4-FFF2-40B4-BE49-F238E27FC236}">
                <a16:creationId xmlns:a16="http://schemas.microsoft.com/office/drawing/2014/main" id="{3748C2D1-5F5E-41A7-BEC7-291547BFD5FF}"/>
              </a:ext>
            </a:extLst>
          </p:cNvPr>
          <p:cNvSpPr>
            <a:spLocks noGrp="1"/>
          </p:cNvSpPr>
          <p:nvPr>
            <p:ph idx="1"/>
          </p:nvPr>
        </p:nvSpPr>
        <p:spPr/>
        <p:txBody>
          <a:bodyPr/>
          <a:lstStyle/>
          <a:p>
            <a:r>
              <a:rPr lang="en-US" dirty="0"/>
              <a:t>Student outcomes</a:t>
            </a:r>
          </a:p>
          <a:p>
            <a:r>
              <a:rPr lang="en-US" dirty="0"/>
              <a:t>Performance indicators</a:t>
            </a:r>
          </a:p>
          <a:p>
            <a:r>
              <a:rPr lang="en-US" dirty="0"/>
              <a:t>Measures</a:t>
            </a:r>
          </a:p>
          <a:p>
            <a:r>
              <a:rPr lang="en-US" dirty="0"/>
              <a:t>Results</a:t>
            </a:r>
          </a:p>
        </p:txBody>
      </p:sp>
    </p:spTree>
    <p:extLst>
      <p:ext uri="{BB962C8B-B14F-4D97-AF65-F5344CB8AC3E}">
        <p14:creationId xmlns:p14="http://schemas.microsoft.com/office/powerpoint/2010/main" val="18712827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92099-3DC7-48D4-86FE-1D624965DBE5}"/>
              </a:ext>
            </a:extLst>
          </p:cNvPr>
          <p:cNvSpPr>
            <a:spLocks noGrp="1"/>
          </p:cNvSpPr>
          <p:nvPr>
            <p:ph type="title"/>
          </p:nvPr>
        </p:nvSpPr>
        <p:spPr/>
        <p:txBody>
          <a:bodyPr/>
          <a:lstStyle/>
          <a:p>
            <a:r>
              <a:rPr lang="en-US" dirty="0"/>
              <a:t>SO #1</a:t>
            </a:r>
          </a:p>
        </p:txBody>
      </p:sp>
      <p:sp>
        <p:nvSpPr>
          <p:cNvPr id="3" name="Content Placeholder 2">
            <a:extLst>
              <a:ext uri="{FF2B5EF4-FFF2-40B4-BE49-F238E27FC236}">
                <a16:creationId xmlns:a16="http://schemas.microsoft.com/office/drawing/2014/main" id="{FA288B65-8F2B-441D-BA0E-D3E4837ADF16}"/>
              </a:ext>
            </a:extLst>
          </p:cNvPr>
          <p:cNvSpPr>
            <a:spLocks noGrp="1"/>
          </p:cNvSpPr>
          <p:nvPr>
            <p:ph idx="1"/>
          </p:nvPr>
        </p:nvSpPr>
        <p:spPr/>
        <p:txBody>
          <a:bodyPr/>
          <a:lstStyle/>
          <a:p>
            <a:r>
              <a:rPr lang="en-US" dirty="0"/>
              <a:t>1. Students will have the ability to write and analyze sophisticated algorithms.</a:t>
            </a:r>
          </a:p>
          <a:p>
            <a:pPr lvl="1"/>
            <a:r>
              <a:rPr lang="en-US" dirty="0"/>
              <a:t>1.1 Analyze the computational complexity of sophisticated algorithms.</a:t>
            </a:r>
          </a:p>
          <a:p>
            <a:pPr lvl="1"/>
            <a:r>
              <a:rPr lang="en-US" dirty="0"/>
              <a:t>1.2 Develop an efficient algorithm for a complex computing program.</a:t>
            </a:r>
          </a:p>
        </p:txBody>
      </p:sp>
    </p:spTree>
    <p:extLst>
      <p:ext uri="{BB962C8B-B14F-4D97-AF65-F5344CB8AC3E}">
        <p14:creationId xmlns:p14="http://schemas.microsoft.com/office/powerpoint/2010/main" val="29877547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C2FE9-A351-4BF2-8B96-F6CF86A19987}"/>
              </a:ext>
            </a:extLst>
          </p:cNvPr>
          <p:cNvSpPr>
            <a:spLocks noGrp="1"/>
          </p:cNvSpPr>
          <p:nvPr>
            <p:ph type="title"/>
          </p:nvPr>
        </p:nvSpPr>
        <p:spPr/>
        <p:txBody>
          <a:bodyPr/>
          <a:lstStyle/>
          <a:p>
            <a:r>
              <a:rPr lang="en-US" dirty="0"/>
              <a:t>SO #1 Assessment</a:t>
            </a:r>
          </a:p>
        </p:txBody>
      </p:sp>
      <p:graphicFrame>
        <p:nvGraphicFramePr>
          <p:cNvPr id="4" name="Table 4">
            <a:extLst>
              <a:ext uri="{FF2B5EF4-FFF2-40B4-BE49-F238E27FC236}">
                <a16:creationId xmlns:a16="http://schemas.microsoft.com/office/drawing/2014/main" id="{FE7A5C7F-58E6-44BC-BA15-277F92F09CEE}"/>
              </a:ext>
            </a:extLst>
          </p:cNvPr>
          <p:cNvGraphicFramePr>
            <a:graphicFrameLocks noGrp="1"/>
          </p:cNvGraphicFramePr>
          <p:nvPr>
            <p:extLst>
              <p:ext uri="{D42A27DB-BD31-4B8C-83A1-F6EECF244321}">
                <p14:modId xmlns:p14="http://schemas.microsoft.com/office/powerpoint/2010/main" val="364781996"/>
              </p:ext>
            </p:extLst>
          </p:nvPr>
        </p:nvGraphicFramePr>
        <p:xfrm>
          <a:off x="990601" y="1828800"/>
          <a:ext cx="7467598" cy="3192561"/>
        </p:xfrm>
        <a:graphic>
          <a:graphicData uri="http://schemas.openxmlformats.org/drawingml/2006/table">
            <a:tbl>
              <a:tblPr firstRow="1" bandRow="1">
                <a:tableStyleId>{5940675A-B579-460E-94D1-54222C63F5DA}</a:tableStyleId>
              </a:tblPr>
              <a:tblGrid>
                <a:gridCol w="1166811">
                  <a:extLst>
                    <a:ext uri="{9D8B030D-6E8A-4147-A177-3AD203B41FA5}">
                      <a16:colId xmlns:a16="http://schemas.microsoft.com/office/drawing/2014/main" val="1683955167"/>
                    </a:ext>
                  </a:extLst>
                </a:gridCol>
                <a:gridCol w="3633788">
                  <a:extLst>
                    <a:ext uri="{9D8B030D-6E8A-4147-A177-3AD203B41FA5}">
                      <a16:colId xmlns:a16="http://schemas.microsoft.com/office/drawing/2014/main" val="833061948"/>
                    </a:ext>
                  </a:extLst>
                </a:gridCol>
                <a:gridCol w="2666999">
                  <a:extLst>
                    <a:ext uri="{9D8B030D-6E8A-4147-A177-3AD203B41FA5}">
                      <a16:colId xmlns:a16="http://schemas.microsoft.com/office/drawing/2014/main" val="3000685361"/>
                    </a:ext>
                  </a:extLst>
                </a:gridCol>
              </a:tblGrid>
              <a:tr h="590261">
                <a:tc>
                  <a:txBody>
                    <a:bodyPr/>
                    <a:lstStyle/>
                    <a:p>
                      <a:pPr algn="ctr"/>
                      <a:endParaRPr lang="en-US" b="1" dirty="0"/>
                    </a:p>
                  </a:txBody>
                  <a:tcPr/>
                </a:tc>
                <a:tc>
                  <a:txBody>
                    <a:bodyPr/>
                    <a:lstStyle/>
                    <a:p>
                      <a:pPr algn="ctr"/>
                      <a:r>
                        <a:rPr lang="en-US" b="1" dirty="0"/>
                        <a:t>Assessment</a:t>
                      </a:r>
                    </a:p>
                    <a:p>
                      <a:pPr algn="ctr"/>
                      <a:r>
                        <a:rPr lang="en-US" b="1" dirty="0"/>
                        <a:t>Artifacts</a:t>
                      </a:r>
                    </a:p>
                  </a:txBody>
                  <a:tcPr/>
                </a:tc>
                <a:tc>
                  <a:txBody>
                    <a:bodyPr/>
                    <a:lstStyle/>
                    <a:p>
                      <a:pPr algn="ctr"/>
                      <a:r>
                        <a:rPr lang="en-US" b="1" dirty="0"/>
                        <a:t>Rubrics</a:t>
                      </a:r>
                    </a:p>
                  </a:txBody>
                  <a:tcPr/>
                </a:tc>
                <a:extLst>
                  <a:ext uri="{0D108BD9-81ED-4DB2-BD59-A6C34878D82A}">
                    <a16:rowId xmlns:a16="http://schemas.microsoft.com/office/drawing/2014/main" val="2827393826"/>
                  </a:ext>
                </a:extLst>
              </a:tr>
              <a:tr h="744854">
                <a:tc>
                  <a:txBody>
                    <a:bodyPr/>
                    <a:lstStyle/>
                    <a:p>
                      <a:pPr algn="ctr"/>
                      <a:r>
                        <a:rPr lang="en-US" sz="2000" dirty="0"/>
                        <a:t>PI 1.1</a:t>
                      </a:r>
                    </a:p>
                  </a:txBody>
                  <a:tcPr/>
                </a:tc>
                <a:tc>
                  <a:txBody>
                    <a:bodyPr/>
                    <a:lstStyle/>
                    <a:p>
                      <a:pPr marL="0" indent="0">
                        <a:buFont typeface="Arial" panose="020B0604020202020204" pitchFamily="34" charset="0"/>
                        <a:buNone/>
                      </a:pPr>
                      <a:r>
                        <a:rPr lang="en-US" sz="2000" dirty="0"/>
                        <a:t>Comprehensive Exam – Area I</a:t>
                      </a:r>
                    </a:p>
                  </a:txBody>
                  <a:tcPr/>
                </a:tc>
                <a:tc rowSpan="2">
                  <a:txBody>
                    <a:bodyPr/>
                    <a:lstStyle/>
                    <a:p>
                      <a:r>
                        <a:rPr lang="en-US" sz="2000" dirty="0"/>
                        <a:t>Normalize to a scale of 1-4</a:t>
                      </a:r>
                    </a:p>
                  </a:txBody>
                  <a:tcPr/>
                </a:tc>
                <a:extLst>
                  <a:ext uri="{0D108BD9-81ED-4DB2-BD59-A6C34878D82A}">
                    <a16:rowId xmlns:a16="http://schemas.microsoft.com/office/drawing/2014/main" val="1615315412"/>
                  </a:ext>
                </a:extLst>
              </a:tr>
              <a:tr h="824866">
                <a:tc>
                  <a:txBody>
                    <a:bodyPr/>
                    <a:lstStyle/>
                    <a:p>
                      <a:pPr algn="ctr"/>
                      <a:r>
                        <a:rPr lang="en-US" sz="2000" dirty="0"/>
                        <a:t>PI 1.2</a:t>
                      </a:r>
                    </a:p>
                  </a:txBody>
                  <a:tcPr/>
                </a:tc>
                <a:tc>
                  <a:txBody>
                    <a:bodyPr/>
                    <a:lstStyle/>
                    <a:p>
                      <a:pPr marL="0" indent="0">
                        <a:buFont typeface="Arial" panose="020B0604020202020204" pitchFamily="34" charset="0"/>
                        <a:buNone/>
                      </a:pPr>
                      <a:r>
                        <a:rPr lang="en-US" dirty="0"/>
                        <a:t>Thesis</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txBody>
                  <a:tcPr/>
                </a:tc>
                <a:extLst>
                  <a:ext uri="{0D108BD9-81ED-4DB2-BD59-A6C34878D82A}">
                    <a16:rowId xmlns:a16="http://schemas.microsoft.com/office/drawing/2014/main" val="2960108126"/>
                  </a:ext>
                </a:extLst>
              </a:tr>
              <a:tr h="982761">
                <a:tc>
                  <a:txBody>
                    <a:bodyPr/>
                    <a:lstStyle/>
                    <a:p>
                      <a:pPr algn="ctr"/>
                      <a:r>
                        <a:rPr lang="en-US" sz="2000" dirty="0"/>
                        <a:t>All</a:t>
                      </a:r>
                    </a:p>
                  </a:txBody>
                  <a:tcPr/>
                </a:tc>
                <a:tc>
                  <a:txBody>
                    <a:bodyPr/>
                    <a:lstStyle/>
                    <a:p>
                      <a:pPr marL="0" indent="0">
                        <a:buFont typeface="Arial" panose="020B0604020202020204" pitchFamily="34" charset="0"/>
                        <a:buNone/>
                      </a:pPr>
                      <a:r>
                        <a:rPr lang="en-US" sz="2000" dirty="0"/>
                        <a:t>Outcome survey</a:t>
                      </a:r>
                    </a:p>
                  </a:txBody>
                  <a:tcPr/>
                </a:tc>
                <a:tc>
                  <a:txBody>
                    <a:bodyPr/>
                    <a:lstStyle/>
                    <a:p>
                      <a:endParaRPr lang="en-US" sz="2000" dirty="0"/>
                    </a:p>
                  </a:txBody>
                  <a:tcPr/>
                </a:tc>
                <a:extLst>
                  <a:ext uri="{0D108BD9-81ED-4DB2-BD59-A6C34878D82A}">
                    <a16:rowId xmlns:a16="http://schemas.microsoft.com/office/drawing/2014/main" val="1392997261"/>
                  </a:ext>
                </a:extLst>
              </a:tr>
            </a:tbl>
          </a:graphicData>
        </a:graphic>
      </p:graphicFrame>
    </p:spTree>
    <p:extLst>
      <p:ext uri="{BB962C8B-B14F-4D97-AF65-F5344CB8AC3E}">
        <p14:creationId xmlns:p14="http://schemas.microsoft.com/office/powerpoint/2010/main" val="2203184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AF996839-485E-445E-B5A8-167684557B55}"/>
              </a:ext>
            </a:extLst>
          </p:cNvPr>
          <p:cNvSpPr>
            <a:spLocks noGrp="1" noChangeArrowheads="1"/>
          </p:cNvSpPr>
          <p:nvPr>
            <p:ph type="title"/>
          </p:nvPr>
        </p:nvSpPr>
        <p:spPr/>
        <p:txBody>
          <a:bodyPr/>
          <a:lstStyle/>
          <a:p>
            <a:r>
              <a:rPr lang="en-US" altLang="en-US" dirty="0"/>
              <a:t>ABET Accreditation</a:t>
            </a:r>
          </a:p>
        </p:txBody>
      </p:sp>
      <p:sp>
        <p:nvSpPr>
          <p:cNvPr id="5123" name="Content Placeholder 2" descr="Rectangle: Click to edit Master text styles&#10;Second level&#10;Third level&#10;Fourth level&#10;Fifth level">
            <a:extLst>
              <a:ext uri="{FF2B5EF4-FFF2-40B4-BE49-F238E27FC236}">
                <a16:creationId xmlns:a16="http://schemas.microsoft.com/office/drawing/2014/main" id="{B42AEDEA-B1F3-46E6-8150-2BD95B983119}"/>
              </a:ext>
            </a:extLst>
          </p:cNvPr>
          <p:cNvSpPr>
            <a:spLocks noGrp="1" noChangeArrowheads="1"/>
          </p:cNvSpPr>
          <p:nvPr>
            <p:ph idx="1"/>
          </p:nvPr>
        </p:nvSpPr>
        <p:spPr/>
        <p:txBody>
          <a:bodyPr/>
          <a:lstStyle/>
          <a:p>
            <a:r>
              <a:rPr lang="en-US" altLang="en-US" dirty="0"/>
              <a:t>Our undergraduate program has received 6-year accreditation from ABET three times in a row</a:t>
            </a:r>
          </a:p>
          <a:p>
            <a:r>
              <a:rPr lang="en-US" altLang="en-US" dirty="0"/>
              <a:t>Last ABET visit: Fall 2018</a:t>
            </a:r>
          </a:p>
          <a:p>
            <a:r>
              <a:rPr lang="en-US" altLang="en-US" dirty="0"/>
              <a:t>Next ABET visit: Fall 2024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D8BB-A578-4C16-928A-648BEF563020}"/>
              </a:ext>
            </a:extLst>
          </p:cNvPr>
          <p:cNvSpPr>
            <a:spLocks noGrp="1"/>
          </p:cNvSpPr>
          <p:nvPr>
            <p:ph type="title"/>
          </p:nvPr>
        </p:nvSpPr>
        <p:spPr/>
        <p:txBody>
          <a:bodyPr/>
          <a:lstStyle/>
          <a:p>
            <a:r>
              <a:rPr lang="en-US" dirty="0"/>
              <a:t>SO #1 Results</a:t>
            </a:r>
          </a:p>
        </p:txBody>
      </p:sp>
      <p:sp>
        <p:nvSpPr>
          <p:cNvPr id="3" name="Content Placeholder 2">
            <a:extLst>
              <a:ext uri="{FF2B5EF4-FFF2-40B4-BE49-F238E27FC236}">
                <a16:creationId xmlns:a16="http://schemas.microsoft.com/office/drawing/2014/main" id="{A14677FE-C2A6-40F4-BCDD-18F1D2D4F92B}"/>
              </a:ext>
            </a:extLst>
          </p:cNvPr>
          <p:cNvSpPr>
            <a:spLocks noGrp="1"/>
          </p:cNvSpPr>
          <p:nvPr>
            <p:ph idx="1"/>
          </p:nvPr>
        </p:nvSpPr>
        <p:spPr>
          <a:xfrm>
            <a:off x="838200" y="1904999"/>
            <a:ext cx="7772400" cy="1295401"/>
          </a:xfrm>
        </p:spPr>
        <p:txBody>
          <a:bodyPr/>
          <a:lstStyle/>
          <a:p>
            <a:r>
              <a:rPr lang="en-US" dirty="0">
                <a:hlinkClick r:id="rId2"/>
              </a:rPr>
              <a:t>SO #1 Survey Results</a:t>
            </a:r>
            <a:endParaRPr lang="en-US" dirty="0"/>
          </a:p>
          <a:p>
            <a:r>
              <a:rPr lang="en-US" dirty="0"/>
              <a:t>2020-2021 Thesis and Comp Exam</a:t>
            </a:r>
          </a:p>
        </p:txBody>
      </p:sp>
      <p:graphicFrame>
        <p:nvGraphicFramePr>
          <p:cNvPr id="4" name="Table 3">
            <a:extLst>
              <a:ext uri="{FF2B5EF4-FFF2-40B4-BE49-F238E27FC236}">
                <a16:creationId xmlns:a16="http://schemas.microsoft.com/office/drawing/2014/main" id="{620C9650-B327-499C-BAEB-8AA56CC04E59}"/>
              </a:ext>
            </a:extLst>
          </p:cNvPr>
          <p:cNvGraphicFramePr>
            <a:graphicFrameLocks noGrp="1"/>
          </p:cNvGraphicFramePr>
          <p:nvPr>
            <p:extLst>
              <p:ext uri="{D42A27DB-BD31-4B8C-83A1-F6EECF244321}">
                <p14:modId xmlns:p14="http://schemas.microsoft.com/office/powerpoint/2010/main" val="2084171415"/>
              </p:ext>
            </p:extLst>
          </p:nvPr>
        </p:nvGraphicFramePr>
        <p:xfrm>
          <a:off x="1143000" y="3341559"/>
          <a:ext cx="7086600" cy="1535241"/>
        </p:xfrm>
        <a:graphic>
          <a:graphicData uri="http://schemas.openxmlformats.org/drawingml/2006/table">
            <a:tbl>
              <a:tblPr firstRow="1" firstCol="1" bandRow="1">
                <a:tableStyleId>{5C22544A-7EE6-4342-B048-85BDC9FD1C3A}</a:tableStyleId>
              </a:tblPr>
              <a:tblGrid>
                <a:gridCol w="685800">
                  <a:extLst>
                    <a:ext uri="{9D8B030D-6E8A-4147-A177-3AD203B41FA5}">
                      <a16:colId xmlns:a16="http://schemas.microsoft.com/office/drawing/2014/main" val="2299304377"/>
                    </a:ext>
                  </a:extLst>
                </a:gridCol>
                <a:gridCol w="1524000">
                  <a:extLst>
                    <a:ext uri="{9D8B030D-6E8A-4147-A177-3AD203B41FA5}">
                      <a16:colId xmlns:a16="http://schemas.microsoft.com/office/drawing/2014/main" val="622084797"/>
                    </a:ext>
                  </a:extLst>
                </a:gridCol>
                <a:gridCol w="762000">
                  <a:extLst>
                    <a:ext uri="{9D8B030D-6E8A-4147-A177-3AD203B41FA5}">
                      <a16:colId xmlns:a16="http://schemas.microsoft.com/office/drawing/2014/main" val="2869524980"/>
                    </a:ext>
                  </a:extLst>
                </a:gridCol>
                <a:gridCol w="838200">
                  <a:extLst>
                    <a:ext uri="{9D8B030D-6E8A-4147-A177-3AD203B41FA5}">
                      <a16:colId xmlns:a16="http://schemas.microsoft.com/office/drawing/2014/main" val="2918759517"/>
                    </a:ext>
                  </a:extLst>
                </a:gridCol>
                <a:gridCol w="762000">
                  <a:extLst>
                    <a:ext uri="{9D8B030D-6E8A-4147-A177-3AD203B41FA5}">
                      <a16:colId xmlns:a16="http://schemas.microsoft.com/office/drawing/2014/main" val="3953539251"/>
                    </a:ext>
                  </a:extLst>
                </a:gridCol>
                <a:gridCol w="684066">
                  <a:extLst>
                    <a:ext uri="{9D8B030D-6E8A-4147-A177-3AD203B41FA5}">
                      <a16:colId xmlns:a16="http://schemas.microsoft.com/office/drawing/2014/main" val="1603814809"/>
                    </a:ext>
                  </a:extLst>
                </a:gridCol>
                <a:gridCol w="1830534">
                  <a:extLst>
                    <a:ext uri="{9D8B030D-6E8A-4147-A177-3AD203B41FA5}">
                      <a16:colId xmlns:a16="http://schemas.microsoft.com/office/drawing/2014/main" val="1917585155"/>
                    </a:ext>
                  </a:extLst>
                </a:gridCol>
              </a:tblGrid>
              <a:tr h="312212">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Measure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Percentage of 3 and 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3517599"/>
                  </a:ext>
                </a:extLst>
              </a:tr>
              <a:tr h="387731">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Comp Exam – Area 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80%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1868674"/>
                  </a:ext>
                </a:extLst>
              </a:tr>
              <a:tr h="381001">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Thesis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100%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6651370"/>
                  </a:ext>
                </a:extLst>
              </a:tr>
            </a:tbl>
          </a:graphicData>
        </a:graphic>
      </p:graphicFrame>
    </p:spTree>
    <p:extLst>
      <p:ext uri="{BB962C8B-B14F-4D97-AF65-F5344CB8AC3E}">
        <p14:creationId xmlns:p14="http://schemas.microsoft.com/office/powerpoint/2010/main" val="36055159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5A226-3547-46E8-8BC5-B18AA2BE5DCA}"/>
              </a:ext>
            </a:extLst>
          </p:cNvPr>
          <p:cNvSpPr>
            <a:spLocks noGrp="1"/>
          </p:cNvSpPr>
          <p:nvPr>
            <p:ph type="title"/>
          </p:nvPr>
        </p:nvSpPr>
        <p:spPr/>
        <p:txBody>
          <a:bodyPr/>
          <a:lstStyle/>
          <a:p>
            <a:r>
              <a:rPr lang="en-US" dirty="0"/>
              <a:t>SO #2</a:t>
            </a:r>
          </a:p>
        </p:txBody>
      </p:sp>
      <p:sp>
        <p:nvSpPr>
          <p:cNvPr id="3" name="Content Placeholder 2">
            <a:extLst>
              <a:ext uri="{FF2B5EF4-FFF2-40B4-BE49-F238E27FC236}">
                <a16:creationId xmlns:a16="http://schemas.microsoft.com/office/drawing/2014/main" id="{E8422514-0E92-42B7-BB88-221D66FC9CD7}"/>
              </a:ext>
            </a:extLst>
          </p:cNvPr>
          <p:cNvSpPr>
            <a:spLocks noGrp="1"/>
          </p:cNvSpPr>
          <p:nvPr>
            <p:ph idx="1"/>
          </p:nvPr>
        </p:nvSpPr>
        <p:spPr/>
        <p:txBody>
          <a:bodyPr/>
          <a:lstStyle/>
          <a:p>
            <a:r>
              <a:rPr lang="en-US" sz="2800" dirty="0"/>
              <a:t>2. Student will have the ability to design, develop, and analyze complex software systems.</a:t>
            </a:r>
          </a:p>
          <a:p>
            <a:pPr lvl="1"/>
            <a:r>
              <a:rPr lang="en-US" sz="2400" dirty="0"/>
              <a:t>2.1 Design a complex software system based on a given set of requirements and constraints.</a:t>
            </a:r>
          </a:p>
          <a:p>
            <a:pPr lvl="1"/>
            <a:r>
              <a:rPr lang="en-US" sz="2400" dirty="0"/>
              <a:t>2.2 Implement a complex software system with advanced computing technologies.</a:t>
            </a:r>
          </a:p>
          <a:p>
            <a:pPr lvl="1"/>
            <a:r>
              <a:rPr lang="en-US" sz="2400" dirty="0"/>
              <a:t>2.3 Analyze the functions, performance, and usability of a complex software system.</a:t>
            </a:r>
          </a:p>
        </p:txBody>
      </p:sp>
    </p:spTree>
    <p:extLst>
      <p:ext uri="{BB962C8B-B14F-4D97-AF65-F5344CB8AC3E}">
        <p14:creationId xmlns:p14="http://schemas.microsoft.com/office/powerpoint/2010/main" val="6231462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C2FE9-A351-4BF2-8B96-F6CF86A19987}"/>
              </a:ext>
            </a:extLst>
          </p:cNvPr>
          <p:cNvSpPr>
            <a:spLocks noGrp="1"/>
          </p:cNvSpPr>
          <p:nvPr>
            <p:ph type="title"/>
          </p:nvPr>
        </p:nvSpPr>
        <p:spPr/>
        <p:txBody>
          <a:bodyPr/>
          <a:lstStyle/>
          <a:p>
            <a:r>
              <a:rPr lang="en-US" dirty="0"/>
              <a:t>SO #2 Assessment</a:t>
            </a:r>
          </a:p>
        </p:txBody>
      </p:sp>
      <p:graphicFrame>
        <p:nvGraphicFramePr>
          <p:cNvPr id="4" name="Table 4">
            <a:extLst>
              <a:ext uri="{FF2B5EF4-FFF2-40B4-BE49-F238E27FC236}">
                <a16:creationId xmlns:a16="http://schemas.microsoft.com/office/drawing/2014/main" id="{FE7A5C7F-58E6-44BC-BA15-277F92F09CEE}"/>
              </a:ext>
            </a:extLst>
          </p:cNvPr>
          <p:cNvGraphicFramePr>
            <a:graphicFrameLocks noGrp="1"/>
          </p:cNvGraphicFramePr>
          <p:nvPr>
            <p:extLst>
              <p:ext uri="{D42A27DB-BD31-4B8C-83A1-F6EECF244321}">
                <p14:modId xmlns:p14="http://schemas.microsoft.com/office/powerpoint/2010/main" val="1424260501"/>
              </p:ext>
            </p:extLst>
          </p:nvPr>
        </p:nvGraphicFramePr>
        <p:xfrm>
          <a:off x="990601" y="1828800"/>
          <a:ext cx="7467598" cy="4017427"/>
        </p:xfrm>
        <a:graphic>
          <a:graphicData uri="http://schemas.openxmlformats.org/drawingml/2006/table">
            <a:tbl>
              <a:tblPr firstRow="1" bandRow="1">
                <a:tableStyleId>{5940675A-B579-460E-94D1-54222C63F5DA}</a:tableStyleId>
              </a:tblPr>
              <a:tblGrid>
                <a:gridCol w="1166811">
                  <a:extLst>
                    <a:ext uri="{9D8B030D-6E8A-4147-A177-3AD203B41FA5}">
                      <a16:colId xmlns:a16="http://schemas.microsoft.com/office/drawing/2014/main" val="1683955167"/>
                    </a:ext>
                  </a:extLst>
                </a:gridCol>
                <a:gridCol w="3633788">
                  <a:extLst>
                    <a:ext uri="{9D8B030D-6E8A-4147-A177-3AD203B41FA5}">
                      <a16:colId xmlns:a16="http://schemas.microsoft.com/office/drawing/2014/main" val="833061948"/>
                    </a:ext>
                  </a:extLst>
                </a:gridCol>
                <a:gridCol w="2666999">
                  <a:extLst>
                    <a:ext uri="{9D8B030D-6E8A-4147-A177-3AD203B41FA5}">
                      <a16:colId xmlns:a16="http://schemas.microsoft.com/office/drawing/2014/main" val="3000685361"/>
                    </a:ext>
                  </a:extLst>
                </a:gridCol>
              </a:tblGrid>
              <a:tr h="590261">
                <a:tc>
                  <a:txBody>
                    <a:bodyPr/>
                    <a:lstStyle/>
                    <a:p>
                      <a:pPr algn="ctr"/>
                      <a:endParaRPr lang="en-US" b="1" dirty="0"/>
                    </a:p>
                  </a:txBody>
                  <a:tcPr/>
                </a:tc>
                <a:tc>
                  <a:txBody>
                    <a:bodyPr/>
                    <a:lstStyle/>
                    <a:p>
                      <a:pPr algn="ctr"/>
                      <a:r>
                        <a:rPr lang="en-US" b="1" dirty="0"/>
                        <a:t>Assessment</a:t>
                      </a:r>
                    </a:p>
                    <a:p>
                      <a:pPr algn="ctr"/>
                      <a:r>
                        <a:rPr lang="en-US" b="1" dirty="0"/>
                        <a:t>Artifacts</a:t>
                      </a:r>
                    </a:p>
                  </a:txBody>
                  <a:tcPr/>
                </a:tc>
                <a:tc>
                  <a:txBody>
                    <a:bodyPr/>
                    <a:lstStyle/>
                    <a:p>
                      <a:pPr algn="ctr"/>
                      <a:r>
                        <a:rPr lang="en-US" b="1" dirty="0"/>
                        <a:t>Rubrics</a:t>
                      </a:r>
                    </a:p>
                  </a:txBody>
                  <a:tcPr/>
                </a:tc>
                <a:extLst>
                  <a:ext uri="{0D108BD9-81ED-4DB2-BD59-A6C34878D82A}">
                    <a16:rowId xmlns:a16="http://schemas.microsoft.com/office/drawing/2014/main" val="2827393826"/>
                  </a:ext>
                </a:extLst>
              </a:tr>
              <a:tr h="744854">
                <a:tc>
                  <a:txBody>
                    <a:bodyPr/>
                    <a:lstStyle/>
                    <a:p>
                      <a:pPr algn="ctr"/>
                      <a:r>
                        <a:rPr lang="en-US" sz="2000" dirty="0"/>
                        <a:t>PI 2.1</a:t>
                      </a:r>
                    </a:p>
                  </a:txBody>
                  <a:tcPr/>
                </a:tc>
                <a:tc rowSpan="3">
                  <a:txBody>
                    <a:bodyPr/>
                    <a:lstStyle/>
                    <a:p>
                      <a:pPr marL="285750" indent="-285750">
                        <a:buFont typeface="Arial" panose="020B0604020202020204" pitchFamily="34" charset="0"/>
                        <a:buChar char="•"/>
                      </a:pPr>
                      <a:r>
                        <a:rPr lang="en-US" dirty="0"/>
                        <a:t>Project in CS5337</a:t>
                      </a:r>
                    </a:p>
                    <a:p>
                      <a:pPr marL="285750" indent="-285750">
                        <a:buFont typeface="Arial" panose="020B0604020202020204" pitchFamily="34" charset="0"/>
                        <a:buChar char="•"/>
                      </a:pPr>
                      <a:r>
                        <a:rPr lang="en-US" dirty="0"/>
                        <a:t>Thesis</a:t>
                      </a:r>
                    </a:p>
                  </a:txBody>
                  <a:tcPr/>
                </a:tc>
                <a:tc rowSpan="3">
                  <a:txBody>
                    <a:bodyPr/>
                    <a:lstStyle/>
                    <a:p>
                      <a:r>
                        <a:rPr lang="en-US" sz="2000" dirty="0"/>
                        <a:t>Rate on a scale of 1-4</a:t>
                      </a:r>
                    </a:p>
                  </a:txBody>
                  <a:tcPr/>
                </a:tc>
                <a:extLst>
                  <a:ext uri="{0D108BD9-81ED-4DB2-BD59-A6C34878D82A}">
                    <a16:rowId xmlns:a16="http://schemas.microsoft.com/office/drawing/2014/main" val="1615315412"/>
                  </a:ext>
                </a:extLst>
              </a:tr>
              <a:tr h="824866">
                <a:tc>
                  <a:txBody>
                    <a:bodyPr/>
                    <a:lstStyle/>
                    <a:p>
                      <a:pPr algn="ctr"/>
                      <a:r>
                        <a:rPr lang="en-US" sz="2000" dirty="0"/>
                        <a:t>PI 2.2</a:t>
                      </a:r>
                    </a:p>
                  </a:txBody>
                  <a:tcPr/>
                </a:tc>
                <a:tc vMerge="1">
                  <a:txBody>
                    <a:bodyPr/>
                    <a:lstStyle/>
                    <a:p>
                      <a:pPr marL="0" indent="0">
                        <a:buFont typeface="Arial" panose="020B0604020202020204" pitchFamily="34" charset="0"/>
                        <a:buNone/>
                      </a:pPr>
                      <a:r>
                        <a:rPr lang="en-US" dirty="0"/>
                        <a:t>Thesis</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txBody>
                  <a:tcPr/>
                </a:tc>
                <a:extLst>
                  <a:ext uri="{0D108BD9-81ED-4DB2-BD59-A6C34878D82A}">
                    <a16:rowId xmlns:a16="http://schemas.microsoft.com/office/drawing/2014/main" val="2960108126"/>
                  </a:ext>
                </a:extLst>
              </a:tr>
              <a:tr h="824866">
                <a:tc>
                  <a:txBody>
                    <a:bodyPr/>
                    <a:lstStyle/>
                    <a:p>
                      <a:pPr algn="ctr"/>
                      <a:r>
                        <a:rPr lang="en-US" sz="2000" dirty="0"/>
                        <a:t>PI 2.3</a:t>
                      </a:r>
                    </a:p>
                  </a:txBody>
                  <a:tcPr/>
                </a:tc>
                <a:tc vMerge="1">
                  <a:txBody>
                    <a:bodyPr/>
                    <a:lstStyle/>
                    <a:p>
                      <a:pPr marL="0" indent="0">
                        <a:buFont typeface="Arial" panose="020B0604020202020204" pitchFamily="34" charset="0"/>
                        <a:buNone/>
                      </a:pPr>
                      <a:endParaRPr lang="en-US" dirty="0"/>
                    </a:p>
                  </a:txBody>
                  <a:tcPr/>
                </a:tc>
                <a:tc vMerge="1">
                  <a:txBody>
                    <a:bodyPr/>
                    <a:lstStyle/>
                    <a:p>
                      <a:endParaRPr lang="en-US" sz="2000" dirty="0"/>
                    </a:p>
                  </a:txBody>
                  <a:tcPr/>
                </a:tc>
                <a:extLst>
                  <a:ext uri="{0D108BD9-81ED-4DB2-BD59-A6C34878D82A}">
                    <a16:rowId xmlns:a16="http://schemas.microsoft.com/office/drawing/2014/main" val="2354007491"/>
                  </a:ext>
                </a:extLst>
              </a:tr>
              <a:tr h="982761">
                <a:tc>
                  <a:txBody>
                    <a:bodyPr/>
                    <a:lstStyle/>
                    <a:p>
                      <a:pPr algn="ctr"/>
                      <a:r>
                        <a:rPr lang="en-US" sz="2000" dirty="0"/>
                        <a:t>All</a:t>
                      </a:r>
                    </a:p>
                  </a:txBody>
                  <a:tcPr/>
                </a:tc>
                <a:tc>
                  <a:txBody>
                    <a:bodyPr/>
                    <a:lstStyle/>
                    <a:p>
                      <a:pPr marL="0" indent="0">
                        <a:buFont typeface="Arial" panose="020B0604020202020204" pitchFamily="34" charset="0"/>
                        <a:buNone/>
                      </a:pPr>
                      <a:r>
                        <a:rPr lang="en-US" sz="2000" dirty="0"/>
                        <a:t>Outcome survey</a:t>
                      </a:r>
                    </a:p>
                  </a:txBody>
                  <a:tcPr/>
                </a:tc>
                <a:tc>
                  <a:txBody>
                    <a:bodyPr/>
                    <a:lstStyle/>
                    <a:p>
                      <a:endParaRPr lang="en-US" sz="2000" dirty="0"/>
                    </a:p>
                  </a:txBody>
                  <a:tcPr/>
                </a:tc>
                <a:extLst>
                  <a:ext uri="{0D108BD9-81ED-4DB2-BD59-A6C34878D82A}">
                    <a16:rowId xmlns:a16="http://schemas.microsoft.com/office/drawing/2014/main" val="1392997261"/>
                  </a:ext>
                </a:extLst>
              </a:tr>
            </a:tbl>
          </a:graphicData>
        </a:graphic>
      </p:graphicFrame>
    </p:spTree>
    <p:extLst>
      <p:ext uri="{BB962C8B-B14F-4D97-AF65-F5344CB8AC3E}">
        <p14:creationId xmlns:p14="http://schemas.microsoft.com/office/powerpoint/2010/main" val="5794714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D8BB-A578-4C16-928A-648BEF563020}"/>
              </a:ext>
            </a:extLst>
          </p:cNvPr>
          <p:cNvSpPr>
            <a:spLocks noGrp="1"/>
          </p:cNvSpPr>
          <p:nvPr>
            <p:ph type="title"/>
          </p:nvPr>
        </p:nvSpPr>
        <p:spPr/>
        <p:txBody>
          <a:bodyPr/>
          <a:lstStyle/>
          <a:p>
            <a:r>
              <a:rPr lang="en-US" dirty="0"/>
              <a:t>SO #2 Results</a:t>
            </a:r>
          </a:p>
        </p:txBody>
      </p:sp>
      <p:sp>
        <p:nvSpPr>
          <p:cNvPr id="3" name="Content Placeholder 2">
            <a:extLst>
              <a:ext uri="{FF2B5EF4-FFF2-40B4-BE49-F238E27FC236}">
                <a16:creationId xmlns:a16="http://schemas.microsoft.com/office/drawing/2014/main" id="{A14677FE-C2A6-40F4-BCDD-18F1D2D4F92B}"/>
              </a:ext>
            </a:extLst>
          </p:cNvPr>
          <p:cNvSpPr>
            <a:spLocks noGrp="1"/>
          </p:cNvSpPr>
          <p:nvPr>
            <p:ph idx="1"/>
          </p:nvPr>
        </p:nvSpPr>
        <p:spPr>
          <a:xfrm>
            <a:off x="838200" y="1904999"/>
            <a:ext cx="7772400" cy="1295401"/>
          </a:xfrm>
        </p:spPr>
        <p:txBody>
          <a:bodyPr/>
          <a:lstStyle/>
          <a:p>
            <a:r>
              <a:rPr lang="en-US" dirty="0">
                <a:hlinkClick r:id="rId2"/>
              </a:rPr>
              <a:t>SO #2 Survey Results</a:t>
            </a:r>
            <a:endParaRPr lang="en-US" dirty="0"/>
          </a:p>
          <a:p>
            <a:r>
              <a:rPr lang="en-US" dirty="0"/>
              <a:t>2020-2021 Thesis</a:t>
            </a:r>
          </a:p>
        </p:txBody>
      </p:sp>
      <p:graphicFrame>
        <p:nvGraphicFramePr>
          <p:cNvPr id="4" name="Table 3">
            <a:extLst>
              <a:ext uri="{FF2B5EF4-FFF2-40B4-BE49-F238E27FC236}">
                <a16:creationId xmlns:a16="http://schemas.microsoft.com/office/drawing/2014/main" id="{620C9650-B327-499C-BAEB-8AA56CC04E59}"/>
              </a:ext>
            </a:extLst>
          </p:cNvPr>
          <p:cNvGraphicFramePr>
            <a:graphicFrameLocks noGrp="1"/>
          </p:cNvGraphicFramePr>
          <p:nvPr>
            <p:extLst>
              <p:ext uri="{D42A27DB-BD31-4B8C-83A1-F6EECF244321}">
                <p14:modId xmlns:p14="http://schemas.microsoft.com/office/powerpoint/2010/main" val="3333935700"/>
              </p:ext>
            </p:extLst>
          </p:nvPr>
        </p:nvGraphicFramePr>
        <p:xfrm>
          <a:off x="1143000" y="3341559"/>
          <a:ext cx="7086600" cy="1762127"/>
        </p:xfrm>
        <a:graphic>
          <a:graphicData uri="http://schemas.openxmlformats.org/drawingml/2006/table">
            <a:tbl>
              <a:tblPr firstRow="1" firstCol="1" bandRow="1">
                <a:tableStyleId>{5C22544A-7EE6-4342-B048-85BDC9FD1C3A}</a:tableStyleId>
              </a:tblPr>
              <a:tblGrid>
                <a:gridCol w="685800">
                  <a:extLst>
                    <a:ext uri="{9D8B030D-6E8A-4147-A177-3AD203B41FA5}">
                      <a16:colId xmlns:a16="http://schemas.microsoft.com/office/drawing/2014/main" val="2299304377"/>
                    </a:ext>
                  </a:extLst>
                </a:gridCol>
                <a:gridCol w="1524000">
                  <a:extLst>
                    <a:ext uri="{9D8B030D-6E8A-4147-A177-3AD203B41FA5}">
                      <a16:colId xmlns:a16="http://schemas.microsoft.com/office/drawing/2014/main" val="622084797"/>
                    </a:ext>
                  </a:extLst>
                </a:gridCol>
                <a:gridCol w="762000">
                  <a:extLst>
                    <a:ext uri="{9D8B030D-6E8A-4147-A177-3AD203B41FA5}">
                      <a16:colId xmlns:a16="http://schemas.microsoft.com/office/drawing/2014/main" val="2869524980"/>
                    </a:ext>
                  </a:extLst>
                </a:gridCol>
                <a:gridCol w="838200">
                  <a:extLst>
                    <a:ext uri="{9D8B030D-6E8A-4147-A177-3AD203B41FA5}">
                      <a16:colId xmlns:a16="http://schemas.microsoft.com/office/drawing/2014/main" val="2918759517"/>
                    </a:ext>
                  </a:extLst>
                </a:gridCol>
                <a:gridCol w="762000">
                  <a:extLst>
                    <a:ext uri="{9D8B030D-6E8A-4147-A177-3AD203B41FA5}">
                      <a16:colId xmlns:a16="http://schemas.microsoft.com/office/drawing/2014/main" val="3953539251"/>
                    </a:ext>
                  </a:extLst>
                </a:gridCol>
                <a:gridCol w="684066">
                  <a:extLst>
                    <a:ext uri="{9D8B030D-6E8A-4147-A177-3AD203B41FA5}">
                      <a16:colId xmlns:a16="http://schemas.microsoft.com/office/drawing/2014/main" val="1603814809"/>
                    </a:ext>
                  </a:extLst>
                </a:gridCol>
                <a:gridCol w="1830534">
                  <a:extLst>
                    <a:ext uri="{9D8B030D-6E8A-4147-A177-3AD203B41FA5}">
                      <a16:colId xmlns:a16="http://schemas.microsoft.com/office/drawing/2014/main" val="1917585155"/>
                    </a:ext>
                  </a:extLst>
                </a:gridCol>
              </a:tblGrid>
              <a:tr h="312212">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Measure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Percentage of 3 and 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3517599"/>
                  </a:ext>
                </a:extLst>
              </a:tr>
              <a:tr h="387731">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Thesis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100%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1868674"/>
                  </a:ext>
                </a:extLst>
              </a:tr>
              <a:tr h="381001">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Bef>
                          <a:spcPts val="0"/>
                        </a:spcBef>
                        <a:spcAft>
                          <a:spcPts val="1000"/>
                        </a:spcAft>
                      </a:pPr>
                      <a:r>
                        <a:rPr lang="en-US" sz="1600" kern="1200" dirty="0">
                          <a:solidFill>
                            <a:schemeClr val="dk1"/>
                          </a:solidFill>
                          <a:effectLst/>
                          <a:latin typeface="+mn-lt"/>
                          <a:ea typeface="+mn-ea"/>
                          <a:cs typeface="+mn-cs"/>
                        </a:rPr>
                        <a:t>Thesis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100%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6651370"/>
                  </a:ext>
                </a:extLst>
              </a:tr>
              <a:tr h="381001">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Bef>
                          <a:spcPts val="0"/>
                        </a:spcBef>
                        <a:spcAft>
                          <a:spcPts val="1000"/>
                        </a:spcAft>
                      </a:pPr>
                      <a:r>
                        <a:rPr lang="en-US" sz="1600" kern="1200" dirty="0">
                          <a:solidFill>
                            <a:schemeClr val="dk1"/>
                          </a:solidFill>
                          <a:effectLst/>
                          <a:latin typeface="+mn-lt"/>
                          <a:ea typeface="+mn-ea"/>
                          <a:cs typeface="+mn-cs"/>
                        </a:rPr>
                        <a:t>Thesis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Bef>
                          <a:spcPts val="0"/>
                        </a:spcBef>
                        <a:spcAft>
                          <a:spcPts val="1000"/>
                        </a:spcAft>
                      </a:pPr>
                      <a:r>
                        <a:rPr lang="en-US" sz="1600" kern="1200" dirty="0">
                          <a:solidFill>
                            <a:schemeClr val="dk1"/>
                          </a:solidFill>
                          <a:effectLst/>
                          <a:latin typeface="+mn-lt"/>
                          <a:ea typeface="+mn-ea"/>
                          <a:cs typeface="+mn-cs"/>
                        </a:rPr>
                        <a:t>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Bef>
                          <a:spcPts val="0"/>
                        </a:spcBef>
                        <a:spcAft>
                          <a:spcPts val="1000"/>
                        </a:spcAft>
                      </a:pPr>
                      <a:r>
                        <a:rPr lang="en-US" sz="1600" kern="1200" dirty="0">
                          <a:solidFill>
                            <a:schemeClr val="dk1"/>
                          </a:solidFill>
                          <a:effectLst/>
                          <a:latin typeface="+mn-lt"/>
                          <a:ea typeface="+mn-ea"/>
                          <a:cs typeface="+mn-cs"/>
                        </a:rPr>
                        <a:t>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Bef>
                          <a:spcPts val="0"/>
                        </a:spcBef>
                        <a:spcAft>
                          <a:spcPts val="1000"/>
                        </a:spcAft>
                      </a:pPr>
                      <a:r>
                        <a:rPr lang="en-US" sz="1600" kern="1200" dirty="0">
                          <a:solidFill>
                            <a:schemeClr val="dk1"/>
                          </a:solidFill>
                          <a:effectLst/>
                          <a:latin typeface="+mn-lt"/>
                          <a:ea typeface="+mn-ea"/>
                          <a:cs typeface="+mn-cs"/>
                        </a:rPr>
                        <a:t>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Bef>
                          <a:spcPts val="0"/>
                        </a:spcBef>
                        <a:spcAft>
                          <a:spcPts val="1000"/>
                        </a:spcAft>
                      </a:pPr>
                      <a:r>
                        <a:rPr lang="en-US" sz="1600" kern="1200" dirty="0">
                          <a:solidFill>
                            <a:schemeClr val="dk1"/>
                          </a:solidFill>
                          <a:effectLst/>
                          <a:latin typeface="+mn-lt"/>
                          <a:ea typeface="+mn-ea"/>
                          <a:cs typeface="+mn-cs"/>
                        </a:rPr>
                        <a:t>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Bef>
                          <a:spcPts val="0"/>
                        </a:spcBef>
                        <a:spcAft>
                          <a:spcPts val="1000"/>
                        </a:spcAft>
                      </a:pPr>
                      <a:r>
                        <a:rPr lang="en-US" sz="1600" kern="1200" dirty="0">
                          <a:solidFill>
                            <a:schemeClr val="dk1"/>
                          </a:solidFill>
                          <a:effectLst/>
                          <a:latin typeface="+mn-lt"/>
                          <a:ea typeface="+mn-ea"/>
                          <a:cs typeface="+mn-cs"/>
                        </a:rPr>
                        <a:t>100%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4011001"/>
                  </a:ext>
                </a:extLst>
              </a:tr>
            </a:tbl>
          </a:graphicData>
        </a:graphic>
      </p:graphicFrame>
    </p:spTree>
    <p:extLst>
      <p:ext uri="{BB962C8B-B14F-4D97-AF65-F5344CB8AC3E}">
        <p14:creationId xmlns:p14="http://schemas.microsoft.com/office/powerpoint/2010/main" val="19293140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6298A-2F2A-42D1-9DCF-B6D2B3C6CB46}"/>
              </a:ext>
            </a:extLst>
          </p:cNvPr>
          <p:cNvSpPr>
            <a:spLocks noGrp="1"/>
          </p:cNvSpPr>
          <p:nvPr>
            <p:ph type="title"/>
          </p:nvPr>
        </p:nvSpPr>
        <p:spPr/>
        <p:txBody>
          <a:bodyPr/>
          <a:lstStyle/>
          <a:p>
            <a:r>
              <a:rPr lang="en-US" dirty="0"/>
              <a:t>SO #3</a:t>
            </a:r>
          </a:p>
        </p:txBody>
      </p:sp>
      <p:sp>
        <p:nvSpPr>
          <p:cNvPr id="3" name="Content Placeholder 2">
            <a:extLst>
              <a:ext uri="{FF2B5EF4-FFF2-40B4-BE49-F238E27FC236}">
                <a16:creationId xmlns:a16="http://schemas.microsoft.com/office/drawing/2014/main" id="{0CBCED87-C89E-41F9-88AB-A0736BE84BE7}"/>
              </a:ext>
            </a:extLst>
          </p:cNvPr>
          <p:cNvSpPr>
            <a:spLocks noGrp="1"/>
          </p:cNvSpPr>
          <p:nvPr>
            <p:ph idx="1"/>
          </p:nvPr>
        </p:nvSpPr>
        <p:spPr/>
        <p:txBody>
          <a:bodyPr/>
          <a:lstStyle/>
          <a:p>
            <a:r>
              <a:rPr lang="en-US" sz="2800" dirty="0"/>
              <a:t>3. Students will have acquired advanced knowledge and skills in one or more areas of Computer Science.</a:t>
            </a:r>
          </a:p>
          <a:p>
            <a:pPr lvl="1"/>
            <a:r>
              <a:rPr lang="en-US" sz="2400" dirty="0"/>
              <a:t>3.1 Demonstrate advanced knowledge and skills in software development, system infrastructure, and/or application of computing theory and practice in interdisciplinary areas.</a:t>
            </a:r>
          </a:p>
          <a:p>
            <a:pPr lvl="1"/>
            <a:r>
              <a:rPr lang="en-US" sz="2400" dirty="0"/>
              <a:t>3.2 Develop new computing algorithms, theory, or systems in graduate thesis, project, or dissertation.</a:t>
            </a:r>
          </a:p>
        </p:txBody>
      </p:sp>
    </p:spTree>
    <p:extLst>
      <p:ext uri="{BB962C8B-B14F-4D97-AF65-F5344CB8AC3E}">
        <p14:creationId xmlns:p14="http://schemas.microsoft.com/office/powerpoint/2010/main" val="30410274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C2FE9-A351-4BF2-8B96-F6CF86A19987}"/>
              </a:ext>
            </a:extLst>
          </p:cNvPr>
          <p:cNvSpPr>
            <a:spLocks noGrp="1"/>
          </p:cNvSpPr>
          <p:nvPr>
            <p:ph type="title"/>
          </p:nvPr>
        </p:nvSpPr>
        <p:spPr/>
        <p:txBody>
          <a:bodyPr/>
          <a:lstStyle/>
          <a:p>
            <a:r>
              <a:rPr lang="en-US" dirty="0"/>
              <a:t>SO #3 Assessment</a:t>
            </a:r>
          </a:p>
        </p:txBody>
      </p:sp>
      <p:graphicFrame>
        <p:nvGraphicFramePr>
          <p:cNvPr id="4" name="Table 4">
            <a:extLst>
              <a:ext uri="{FF2B5EF4-FFF2-40B4-BE49-F238E27FC236}">
                <a16:creationId xmlns:a16="http://schemas.microsoft.com/office/drawing/2014/main" id="{FE7A5C7F-58E6-44BC-BA15-277F92F09CEE}"/>
              </a:ext>
            </a:extLst>
          </p:cNvPr>
          <p:cNvGraphicFramePr>
            <a:graphicFrameLocks noGrp="1"/>
          </p:cNvGraphicFramePr>
          <p:nvPr>
            <p:extLst>
              <p:ext uri="{D42A27DB-BD31-4B8C-83A1-F6EECF244321}">
                <p14:modId xmlns:p14="http://schemas.microsoft.com/office/powerpoint/2010/main" val="4131182394"/>
              </p:ext>
            </p:extLst>
          </p:nvPr>
        </p:nvGraphicFramePr>
        <p:xfrm>
          <a:off x="990601" y="1828800"/>
          <a:ext cx="7467598" cy="3192561"/>
        </p:xfrm>
        <a:graphic>
          <a:graphicData uri="http://schemas.openxmlformats.org/drawingml/2006/table">
            <a:tbl>
              <a:tblPr firstRow="1" bandRow="1">
                <a:tableStyleId>{5940675A-B579-460E-94D1-54222C63F5DA}</a:tableStyleId>
              </a:tblPr>
              <a:tblGrid>
                <a:gridCol w="1166811">
                  <a:extLst>
                    <a:ext uri="{9D8B030D-6E8A-4147-A177-3AD203B41FA5}">
                      <a16:colId xmlns:a16="http://schemas.microsoft.com/office/drawing/2014/main" val="1683955167"/>
                    </a:ext>
                  </a:extLst>
                </a:gridCol>
                <a:gridCol w="3633788">
                  <a:extLst>
                    <a:ext uri="{9D8B030D-6E8A-4147-A177-3AD203B41FA5}">
                      <a16:colId xmlns:a16="http://schemas.microsoft.com/office/drawing/2014/main" val="833061948"/>
                    </a:ext>
                  </a:extLst>
                </a:gridCol>
                <a:gridCol w="2666999">
                  <a:extLst>
                    <a:ext uri="{9D8B030D-6E8A-4147-A177-3AD203B41FA5}">
                      <a16:colId xmlns:a16="http://schemas.microsoft.com/office/drawing/2014/main" val="3000685361"/>
                    </a:ext>
                  </a:extLst>
                </a:gridCol>
              </a:tblGrid>
              <a:tr h="590261">
                <a:tc>
                  <a:txBody>
                    <a:bodyPr/>
                    <a:lstStyle/>
                    <a:p>
                      <a:pPr algn="ctr"/>
                      <a:endParaRPr lang="en-US" b="1" dirty="0"/>
                    </a:p>
                  </a:txBody>
                  <a:tcPr/>
                </a:tc>
                <a:tc>
                  <a:txBody>
                    <a:bodyPr/>
                    <a:lstStyle/>
                    <a:p>
                      <a:pPr algn="ctr"/>
                      <a:r>
                        <a:rPr lang="en-US" b="1" dirty="0"/>
                        <a:t>Assessment</a:t>
                      </a:r>
                    </a:p>
                    <a:p>
                      <a:pPr algn="ctr"/>
                      <a:r>
                        <a:rPr lang="en-US" b="1" dirty="0"/>
                        <a:t>Artifacts</a:t>
                      </a:r>
                    </a:p>
                  </a:txBody>
                  <a:tcPr/>
                </a:tc>
                <a:tc>
                  <a:txBody>
                    <a:bodyPr/>
                    <a:lstStyle/>
                    <a:p>
                      <a:pPr algn="ctr"/>
                      <a:r>
                        <a:rPr lang="en-US" b="1" dirty="0"/>
                        <a:t>Rubrics</a:t>
                      </a:r>
                    </a:p>
                  </a:txBody>
                  <a:tcPr/>
                </a:tc>
                <a:extLst>
                  <a:ext uri="{0D108BD9-81ED-4DB2-BD59-A6C34878D82A}">
                    <a16:rowId xmlns:a16="http://schemas.microsoft.com/office/drawing/2014/main" val="2827393826"/>
                  </a:ext>
                </a:extLst>
              </a:tr>
              <a:tr h="744854">
                <a:tc>
                  <a:txBody>
                    <a:bodyPr/>
                    <a:lstStyle/>
                    <a:p>
                      <a:pPr algn="ctr"/>
                      <a:r>
                        <a:rPr lang="en-US" sz="2000" dirty="0"/>
                        <a:t>PI 3.1</a:t>
                      </a:r>
                    </a:p>
                  </a:txBody>
                  <a:tcPr/>
                </a:tc>
                <a:tc>
                  <a:txBody>
                    <a:bodyPr/>
                    <a:lstStyle/>
                    <a:p>
                      <a:pPr marL="0" indent="0">
                        <a:buFont typeface="Arial" panose="020B0604020202020204" pitchFamily="34" charset="0"/>
                        <a:buNone/>
                      </a:pPr>
                      <a:r>
                        <a:rPr lang="en-US" sz="2000" dirty="0"/>
                        <a:t>Comprehensive Exam</a:t>
                      </a:r>
                    </a:p>
                  </a:txBody>
                  <a:tcPr/>
                </a:tc>
                <a:tc rowSpan="2">
                  <a:txBody>
                    <a:bodyPr/>
                    <a:lstStyle/>
                    <a:p>
                      <a:r>
                        <a:rPr lang="en-US" sz="2000" dirty="0"/>
                        <a:t>Rate on a scale of 1-4</a:t>
                      </a:r>
                    </a:p>
                  </a:txBody>
                  <a:tcPr/>
                </a:tc>
                <a:extLst>
                  <a:ext uri="{0D108BD9-81ED-4DB2-BD59-A6C34878D82A}">
                    <a16:rowId xmlns:a16="http://schemas.microsoft.com/office/drawing/2014/main" val="1615315412"/>
                  </a:ext>
                </a:extLst>
              </a:tr>
              <a:tr h="824866">
                <a:tc>
                  <a:txBody>
                    <a:bodyPr/>
                    <a:lstStyle/>
                    <a:p>
                      <a:pPr algn="ctr"/>
                      <a:r>
                        <a:rPr lang="en-US" sz="2000" dirty="0"/>
                        <a:t>PI 3.2</a:t>
                      </a:r>
                    </a:p>
                  </a:txBody>
                  <a:tcPr/>
                </a:tc>
                <a:tc>
                  <a:txBody>
                    <a:bodyPr/>
                    <a:lstStyle/>
                    <a:p>
                      <a:pPr marL="0" indent="0">
                        <a:buFont typeface="Arial" panose="020B0604020202020204" pitchFamily="34" charset="0"/>
                        <a:buNone/>
                      </a:pPr>
                      <a:r>
                        <a:rPr lang="en-US" dirty="0"/>
                        <a:t>Thesis</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txBody>
                  <a:tcPr/>
                </a:tc>
                <a:extLst>
                  <a:ext uri="{0D108BD9-81ED-4DB2-BD59-A6C34878D82A}">
                    <a16:rowId xmlns:a16="http://schemas.microsoft.com/office/drawing/2014/main" val="2960108126"/>
                  </a:ext>
                </a:extLst>
              </a:tr>
              <a:tr h="982761">
                <a:tc>
                  <a:txBody>
                    <a:bodyPr/>
                    <a:lstStyle/>
                    <a:p>
                      <a:pPr algn="ctr"/>
                      <a:r>
                        <a:rPr lang="en-US" sz="2000" dirty="0"/>
                        <a:t>All</a:t>
                      </a:r>
                    </a:p>
                  </a:txBody>
                  <a:tcPr/>
                </a:tc>
                <a:tc>
                  <a:txBody>
                    <a:bodyPr/>
                    <a:lstStyle/>
                    <a:p>
                      <a:pPr marL="0" indent="0">
                        <a:buFont typeface="Arial" panose="020B0604020202020204" pitchFamily="34" charset="0"/>
                        <a:buNone/>
                      </a:pPr>
                      <a:r>
                        <a:rPr lang="en-US" sz="2000" dirty="0"/>
                        <a:t>Outcome survey</a:t>
                      </a:r>
                    </a:p>
                  </a:txBody>
                  <a:tcPr/>
                </a:tc>
                <a:tc>
                  <a:txBody>
                    <a:bodyPr/>
                    <a:lstStyle/>
                    <a:p>
                      <a:endParaRPr lang="en-US" sz="2000" dirty="0"/>
                    </a:p>
                  </a:txBody>
                  <a:tcPr/>
                </a:tc>
                <a:extLst>
                  <a:ext uri="{0D108BD9-81ED-4DB2-BD59-A6C34878D82A}">
                    <a16:rowId xmlns:a16="http://schemas.microsoft.com/office/drawing/2014/main" val="1392997261"/>
                  </a:ext>
                </a:extLst>
              </a:tr>
            </a:tbl>
          </a:graphicData>
        </a:graphic>
      </p:graphicFrame>
    </p:spTree>
    <p:extLst>
      <p:ext uri="{BB962C8B-B14F-4D97-AF65-F5344CB8AC3E}">
        <p14:creationId xmlns:p14="http://schemas.microsoft.com/office/powerpoint/2010/main" val="14365693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D8BB-A578-4C16-928A-648BEF563020}"/>
              </a:ext>
            </a:extLst>
          </p:cNvPr>
          <p:cNvSpPr>
            <a:spLocks noGrp="1"/>
          </p:cNvSpPr>
          <p:nvPr>
            <p:ph type="title"/>
          </p:nvPr>
        </p:nvSpPr>
        <p:spPr/>
        <p:txBody>
          <a:bodyPr/>
          <a:lstStyle/>
          <a:p>
            <a:r>
              <a:rPr lang="en-US" dirty="0"/>
              <a:t>SO #3 Results</a:t>
            </a:r>
          </a:p>
        </p:txBody>
      </p:sp>
      <p:sp>
        <p:nvSpPr>
          <p:cNvPr id="3" name="Content Placeholder 2">
            <a:extLst>
              <a:ext uri="{FF2B5EF4-FFF2-40B4-BE49-F238E27FC236}">
                <a16:creationId xmlns:a16="http://schemas.microsoft.com/office/drawing/2014/main" id="{A14677FE-C2A6-40F4-BCDD-18F1D2D4F92B}"/>
              </a:ext>
            </a:extLst>
          </p:cNvPr>
          <p:cNvSpPr>
            <a:spLocks noGrp="1"/>
          </p:cNvSpPr>
          <p:nvPr>
            <p:ph idx="1"/>
          </p:nvPr>
        </p:nvSpPr>
        <p:spPr>
          <a:xfrm>
            <a:off x="838200" y="1904999"/>
            <a:ext cx="7772400" cy="1295401"/>
          </a:xfrm>
        </p:spPr>
        <p:txBody>
          <a:bodyPr/>
          <a:lstStyle/>
          <a:p>
            <a:r>
              <a:rPr lang="en-US" dirty="0">
                <a:hlinkClick r:id="rId2"/>
              </a:rPr>
              <a:t>SO #3 Survey Results</a:t>
            </a:r>
            <a:endParaRPr lang="en-US" dirty="0"/>
          </a:p>
          <a:p>
            <a:r>
              <a:rPr lang="en-US" dirty="0"/>
              <a:t>2020-2021 Thesis and Comp Exam</a:t>
            </a:r>
          </a:p>
        </p:txBody>
      </p:sp>
      <p:graphicFrame>
        <p:nvGraphicFramePr>
          <p:cNvPr id="4" name="Table 3">
            <a:extLst>
              <a:ext uri="{FF2B5EF4-FFF2-40B4-BE49-F238E27FC236}">
                <a16:creationId xmlns:a16="http://schemas.microsoft.com/office/drawing/2014/main" id="{620C9650-B327-499C-BAEB-8AA56CC04E59}"/>
              </a:ext>
            </a:extLst>
          </p:cNvPr>
          <p:cNvGraphicFramePr>
            <a:graphicFrameLocks noGrp="1"/>
          </p:cNvGraphicFramePr>
          <p:nvPr>
            <p:extLst>
              <p:ext uri="{D42A27DB-BD31-4B8C-83A1-F6EECF244321}">
                <p14:modId xmlns:p14="http://schemas.microsoft.com/office/powerpoint/2010/main" val="1057993454"/>
              </p:ext>
            </p:extLst>
          </p:nvPr>
        </p:nvGraphicFramePr>
        <p:xfrm>
          <a:off x="1143000" y="3341559"/>
          <a:ext cx="7086600" cy="1381126"/>
        </p:xfrm>
        <a:graphic>
          <a:graphicData uri="http://schemas.openxmlformats.org/drawingml/2006/table">
            <a:tbl>
              <a:tblPr firstRow="1" firstCol="1" bandRow="1">
                <a:tableStyleId>{5C22544A-7EE6-4342-B048-85BDC9FD1C3A}</a:tableStyleId>
              </a:tblPr>
              <a:tblGrid>
                <a:gridCol w="685800">
                  <a:extLst>
                    <a:ext uri="{9D8B030D-6E8A-4147-A177-3AD203B41FA5}">
                      <a16:colId xmlns:a16="http://schemas.microsoft.com/office/drawing/2014/main" val="2299304377"/>
                    </a:ext>
                  </a:extLst>
                </a:gridCol>
                <a:gridCol w="1524000">
                  <a:extLst>
                    <a:ext uri="{9D8B030D-6E8A-4147-A177-3AD203B41FA5}">
                      <a16:colId xmlns:a16="http://schemas.microsoft.com/office/drawing/2014/main" val="622084797"/>
                    </a:ext>
                  </a:extLst>
                </a:gridCol>
                <a:gridCol w="762000">
                  <a:extLst>
                    <a:ext uri="{9D8B030D-6E8A-4147-A177-3AD203B41FA5}">
                      <a16:colId xmlns:a16="http://schemas.microsoft.com/office/drawing/2014/main" val="2869524980"/>
                    </a:ext>
                  </a:extLst>
                </a:gridCol>
                <a:gridCol w="838200">
                  <a:extLst>
                    <a:ext uri="{9D8B030D-6E8A-4147-A177-3AD203B41FA5}">
                      <a16:colId xmlns:a16="http://schemas.microsoft.com/office/drawing/2014/main" val="2918759517"/>
                    </a:ext>
                  </a:extLst>
                </a:gridCol>
                <a:gridCol w="762000">
                  <a:extLst>
                    <a:ext uri="{9D8B030D-6E8A-4147-A177-3AD203B41FA5}">
                      <a16:colId xmlns:a16="http://schemas.microsoft.com/office/drawing/2014/main" val="3953539251"/>
                    </a:ext>
                  </a:extLst>
                </a:gridCol>
                <a:gridCol w="684066">
                  <a:extLst>
                    <a:ext uri="{9D8B030D-6E8A-4147-A177-3AD203B41FA5}">
                      <a16:colId xmlns:a16="http://schemas.microsoft.com/office/drawing/2014/main" val="1603814809"/>
                    </a:ext>
                  </a:extLst>
                </a:gridCol>
                <a:gridCol w="1830534">
                  <a:extLst>
                    <a:ext uri="{9D8B030D-6E8A-4147-A177-3AD203B41FA5}">
                      <a16:colId xmlns:a16="http://schemas.microsoft.com/office/drawing/2014/main" val="1917585155"/>
                    </a:ext>
                  </a:extLst>
                </a:gridCol>
              </a:tblGrid>
              <a:tr h="312212">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Measure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Percentage of 3 and 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3517599"/>
                  </a:ext>
                </a:extLst>
              </a:tr>
              <a:tr h="387731">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Comp Exam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a:effectLst/>
                        </a:rPr>
                        <a:t>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10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80%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1868674"/>
                  </a:ext>
                </a:extLst>
              </a:tr>
              <a:tr h="381001">
                <a:tc>
                  <a:txBody>
                    <a:bodyPr/>
                    <a:lstStyle/>
                    <a:p>
                      <a:pPr marL="0" marR="0" algn="ctr">
                        <a:lnSpc>
                          <a:spcPct val="115000"/>
                        </a:lnSpc>
                        <a:spcBef>
                          <a:spcPts val="0"/>
                        </a:spcBef>
                        <a:spcAft>
                          <a:spcPts val="1000"/>
                        </a:spcAft>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Thesis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1600" dirty="0">
                          <a:effectLst/>
                        </a:rPr>
                        <a:t>100%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6651370"/>
                  </a:ext>
                </a:extLst>
              </a:tr>
            </a:tbl>
          </a:graphicData>
        </a:graphic>
      </p:graphicFrame>
    </p:spTree>
    <p:extLst>
      <p:ext uri="{BB962C8B-B14F-4D97-AF65-F5344CB8AC3E}">
        <p14:creationId xmlns:p14="http://schemas.microsoft.com/office/powerpoint/2010/main" val="32993435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85BCA-88CA-4FF9-8774-E374A9B8DF2A}"/>
              </a:ext>
            </a:extLst>
          </p:cNvPr>
          <p:cNvSpPr>
            <a:spLocks noGrp="1"/>
          </p:cNvSpPr>
          <p:nvPr>
            <p:ph type="title"/>
          </p:nvPr>
        </p:nvSpPr>
        <p:spPr/>
        <p:txBody>
          <a:bodyPr/>
          <a:lstStyle/>
          <a:p>
            <a:r>
              <a:rPr lang="en-US" dirty="0"/>
              <a:t>SO #4</a:t>
            </a:r>
          </a:p>
        </p:txBody>
      </p:sp>
      <p:sp>
        <p:nvSpPr>
          <p:cNvPr id="3" name="Content Placeholder 2">
            <a:extLst>
              <a:ext uri="{FF2B5EF4-FFF2-40B4-BE49-F238E27FC236}">
                <a16:creationId xmlns:a16="http://schemas.microsoft.com/office/drawing/2014/main" id="{2B4BE6BF-FE76-4E4D-9195-D7E88E25CA7A}"/>
              </a:ext>
            </a:extLst>
          </p:cNvPr>
          <p:cNvSpPr>
            <a:spLocks noGrp="1"/>
          </p:cNvSpPr>
          <p:nvPr>
            <p:ph idx="1"/>
          </p:nvPr>
        </p:nvSpPr>
        <p:spPr/>
        <p:txBody>
          <a:bodyPr/>
          <a:lstStyle/>
          <a:p>
            <a:r>
              <a:rPr lang="en-US" dirty="0"/>
              <a:t>4. Students will be able to communicate effectively both orally and in writing.</a:t>
            </a:r>
          </a:p>
          <a:p>
            <a:pPr lvl="1"/>
            <a:r>
              <a:rPr lang="en-US" dirty="0"/>
              <a:t>4.1 Communicate effectively in writing.</a:t>
            </a:r>
          </a:p>
          <a:p>
            <a:pPr lvl="1"/>
            <a:r>
              <a:rPr lang="en-US" dirty="0"/>
              <a:t>4.2 Communicate effectively orally.</a:t>
            </a:r>
          </a:p>
        </p:txBody>
      </p:sp>
    </p:spTree>
    <p:extLst>
      <p:ext uri="{BB962C8B-B14F-4D97-AF65-F5344CB8AC3E}">
        <p14:creationId xmlns:p14="http://schemas.microsoft.com/office/powerpoint/2010/main" val="30633992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C2FE9-A351-4BF2-8B96-F6CF86A19987}"/>
              </a:ext>
            </a:extLst>
          </p:cNvPr>
          <p:cNvSpPr>
            <a:spLocks noGrp="1"/>
          </p:cNvSpPr>
          <p:nvPr>
            <p:ph type="title"/>
          </p:nvPr>
        </p:nvSpPr>
        <p:spPr/>
        <p:txBody>
          <a:bodyPr/>
          <a:lstStyle/>
          <a:p>
            <a:r>
              <a:rPr lang="en-US" dirty="0"/>
              <a:t>SO #4 Assessment</a:t>
            </a:r>
          </a:p>
        </p:txBody>
      </p:sp>
      <p:graphicFrame>
        <p:nvGraphicFramePr>
          <p:cNvPr id="4" name="Table 4">
            <a:extLst>
              <a:ext uri="{FF2B5EF4-FFF2-40B4-BE49-F238E27FC236}">
                <a16:creationId xmlns:a16="http://schemas.microsoft.com/office/drawing/2014/main" id="{FE7A5C7F-58E6-44BC-BA15-277F92F09CEE}"/>
              </a:ext>
            </a:extLst>
          </p:cNvPr>
          <p:cNvGraphicFramePr>
            <a:graphicFrameLocks noGrp="1"/>
          </p:cNvGraphicFramePr>
          <p:nvPr>
            <p:extLst>
              <p:ext uri="{D42A27DB-BD31-4B8C-83A1-F6EECF244321}">
                <p14:modId xmlns:p14="http://schemas.microsoft.com/office/powerpoint/2010/main" val="2403768152"/>
              </p:ext>
            </p:extLst>
          </p:nvPr>
        </p:nvGraphicFramePr>
        <p:xfrm>
          <a:off x="914400" y="1828800"/>
          <a:ext cx="7620000" cy="3484661"/>
        </p:xfrm>
        <a:graphic>
          <a:graphicData uri="http://schemas.openxmlformats.org/drawingml/2006/table">
            <a:tbl>
              <a:tblPr firstRow="1" bandRow="1">
                <a:tableStyleId>{5940675A-B579-460E-94D1-54222C63F5DA}</a:tableStyleId>
              </a:tblPr>
              <a:tblGrid>
                <a:gridCol w="1166811">
                  <a:extLst>
                    <a:ext uri="{9D8B030D-6E8A-4147-A177-3AD203B41FA5}">
                      <a16:colId xmlns:a16="http://schemas.microsoft.com/office/drawing/2014/main" val="1683955167"/>
                    </a:ext>
                  </a:extLst>
                </a:gridCol>
                <a:gridCol w="3633788">
                  <a:extLst>
                    <a:ext uri="{9D8B030D-6E8A-4147-A177-3AD203B41FA5}">
                      <a16:colId xmlns:a16="http://schemas.microsoft.com/office/drawing/2014/main" val="833061948"/>
                    </a:ext>
                  </a:extLst>
                </a:gridCol>
                <a:gridCol w="2819401">
                  <a:extLst>
                    <a:ext uri="{9D8B030D-6E8A-4147-A177-3AD203B41FA5}">
                      <a16:colId xmlns:a16="http://schemas.microsoft.com/office/drawing/2014/main" val="3000685361"/>
                    </a:ext>
                  </a:extLst>
                </a:gridCol>
              </a:tblGrid>
              <a:tr h="590261">
                <a:tc>
                  <a:txBody>
                    <a:bodyPr/>
                    <a:lstStyle/>
                    <a:p>
                      <a:pPr algn="ctr"/>
                      <a:endParaRPr lang="en-US" b="1" dirty="0"/>
                    </a:p>
                  </a:txBody>
                  <a:tcPr/>
                </a:tc>
                <a:tc>
                  <a:txBody>
                    <a:bodyPr/>
                    <a:lstStyle/>
                    <a:p>
                      <a:pPr algn="ctr"/>
                      <a:r>
                        <a:rPr lang="en-US" b="1" dirty="0"/>
                        <a:t>Assessment</a:t>
                      </a:r>
                    </a:p>
                    <a:p>
                      <a:pPr algn="ctr"/>
                      <a:r>
                        <a:rPr lang="en-US" b="1" dirty="0"/>
                        <a:t>Artifacts</a:t>
                      </a:r>
                    </a:p>
                  </a:txBody>
                  <a:tcPr/>
                </a:tc>
                <a:tc>
                  <a:txBody>
                    <a:bodyPr/>
                    <a:lstStyle/>
                    <a:p>
                      <a:pPr algn="ctr"/>
                      <a:r>
                        <a:rPr lang="en-US" b="1" dirty="0"/>
                        <a:t>Rubrics</a:t>
                      </a:r>
                    </a:p>
                  </a:txBody>
                  <a:tcPr/>
                </a:tc>
                <a:extLst>
                  <a:ext uri="{0D108BD9-81ED-4DB2-BD59-A6C34878D82A}">
                    <a16:rowId xmlns:a16="http://schemas.microsoft.com/office/drawing/2014/main" val="2827393826"/>
                  </a:ext>
                </a:extLst>
              </a:tr>
              <a:tr h="744854">
                <a:tc>
                  <a:txBody>
                    <a:bodyPr/>
                    <a:lstStyle/>
                    <a:p>
                      <a:pPr algn="ctr"/>
                      <a:r>
                        <a:rPr lang="en-US" sz="2000" dirty="0"/>
                        <a:t>PI 4.1</a:t>
                      </a:r>
                    </a:p>
                  </a:txBody>
                  <a:tcPr/>
                </a:tc>
                <a:tc>
                  <a:txBody>
                    <a:bodyPr/>
                    <a:lstStyle/>
                    <a:p>
                      <a:pPr marL="342900" indent="-342900">
                        <a:buFont typeface="Arial" panose="020B0604020202020204" pitchFamily="34" charset="0"/>
                        <a:buChar char="•"/>
                      </a:pPr>
                      <a:r>
                        <a:rPr lang="en-US" sz="2000" dirty="0"/>
                        <a:t>Project Report in CS5337</a:t>
                      </a:r>
                    </a:p>
                    <a:p>
                      <a:pPr marL="342900" indent="-342900">
                        <a:buFont typeface="Arial" panose="020B0604020202020204" pitchFamily="34" charset="0"/>
                        <a:buChar char="•"/>
                      </a:pPr>
                      <a:r>
                        <a:rPr lang="en-US" sz="2000" dirty="0"/>
                        <a:t>Thesis</a:t>
                      </a:r>
                    </a:p>
                  </a:txBody>
                  <a:tcPr/>
                </a:tc>
                <a:tc>
                  <a:txBody>
                    <a:bodyPr/>
                    <a:lstStyle/>
                    <a:p>
                      <a:r>
                        <a:rPr lang="en-US" sz="2000" dirty="0"/>
                        <a:t>Graduate Program – Written Communication (Ver 2.0)</a:t>
                      </a:r>
                    </a:p>
                  </a:txBody>
                  <a:tcPr/>
                </a:tc>
                <a:extLst>
                  <a:ext uri="{0D108BD9-81ED-4DB2-BD59-A6C34878D82A}">
                    <a16:rowId xmlns:a16="http://schemas.microsoft.com/office/drawing/2014/main" val="1615315412"/>
                  </a:ext>
                </a:extLst>
              </a:tr>
              <a:tr h="855980">
                <a:tc>
                  <a:txBody>
                    <a:bodyPr/>
                    <a:lstStyle/>
                    <a:p>
                      <a:pPr algn="ctr"/>
                      <a:r>
                        <a:rPr lang="en-US" sz="2000" dirty="0"/>
                        <a:t>PI 4.2</a:t>
                      </a:r>
                    </a:p>
                  </a:txBody>
                  <a:tcPr/>
                </a:tc>
                <a:tc>
                  <a:txBody>
                    <a:bodyPr/>
                    <a:lstStyle/>
                    <a:p>
                      <a:pPr marL="285750" indent="-285750">
                        <a:buFont typeface="Arial" panose="020B0604020202020204" pitchFamily="34" charset="0"/>
                        <a:buChar char="•"/>
                      </a:pPr>
                      <a:r>
                        <a:rPr lang="en-US" dirty="0"/>
                        <a:t>Project Presentation in CS5337</a:t>
                      </a:r>
                    </a:p>
                    <a:p>
                      <a:pPr marL="285750" indent="-285750">
                        <a:buFont typeface="Arial" panose="020B0604020202020204" pitchFamily="34" charset="0"/>
                        <a:buChar char="•"/>
                      </a:pPr>
                      <a:r>
                        <a:rPr lang="en-US" dirty="0"/>
                        <a:t>Thesis Presentation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Graduate Program – Oral Communication (Ver 2.0)</a:t>
                      </a:r>
                    </a:p>
                  </a:txBody>
                  <a:tcPr/>
                </a:tc>
                <a:extLst>
                  <a:ext uri="{0D108BD9-81ED-4DB2-BD59-A6C34878D82A}">
                    <a16:rowId xmlns:a16="http://schemas.microsoft.com/office/drawing/2014/main" val="2960108126"/>
                  </a:ext>
                </a:extLst>
              </a:tr>
              <a:tr h="982761">
                <a:tc>
                  <a:txBody>
                    <a:bodyPr/>
                    <a:lstStyle/>
                    <a:p>
                      <a:pPr algn="ctr"/>
                      <a:r>
                        <a:rPr lang="en-US" sz="2000" dirty="0"/>
                        <a:t>All</a:t>
                      </a:r>
                    </a:p>
                  </a:txBody>
                  <a:tcPr/>
                </a:tc>
                <a:tc>
                  <a:txBody>
                    <a:bodyPr/>
                    <a:lstStyle/>
                    <a:p>
                      <a:pPr marL="0" indent="0">
                        <a:buFont typeface="Arial" panose="020B0604020202020204" pitchFamily="34" charset="0"/>
                        <a:buNone/>
                      </a:pPr>
                      <a:r>
                        <a:rPr lang="en-US" sz="2000" dirty="0"/>
                        <a:t>Outcome survey</a:t>
                      </a:r>
                    </a:p>
                  </a:txBody>
                  <a:tcPr/>
                </a:tc>
                <a:tc>
                  <a:txBody>
                    <a:bodyPr/>
                    <a:lstStyle/>
                    <a:p>
                      <a:endParaRPr lang="en-US" sz="2000" dirty="0"/>
                    </a:p>
                  </a:txBody>
                  <a:tcPr/>
                </a:tc>
                <a:extLst>
                  <a:ext uri="{0D108BD9-81ED-4DB2-BD59-A6C34878D82A}">
                    <a16:rowId xmlns:a16="http://schemas.microsoft.com/office/drawing/2014/main" val="1392997261"/>
                  </a:ext>
                </a:extLst>
              </a:tr>
            </a:tbl>
          </a:graphicData>
        </a:graphic>
      </p:graphicFrame>
    </p:spTree>
    <p:extLst>
      <p:ext uri="{BB962C8B-B14F-4D97-AF65-F5344CB8AC3E}">
        <p14:creationId xmlns:p14="http://schemas.microsoft.com/office/powerpoint/2010/main" val="34869864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2CAD3-C51D-4D88-91B0-45AD8C1D8F9D}"/>
              </a:ext>
            </a:extLst>
          </p:cNvPr>
          <p:cNvSpPr>
            <a:spLocks noGrp="1"/>
          </p:cNvSpPr>
          <p:nvPr>
            <p:ph type="title"/>
          </p:nvPr>
        </p:nvSpPr>
        <p:spPr/>
        <p:txBody>
          <a:bodyPr/>
          <a:lstStyle/>
          <a:p>
            <a:r>
              <a:rPr lang="en-US" dirty="0"/>
              <a:t>SO #4 Results</a:t>
            </a:r>
          </a:p>
        </p:txBody>
      </p:sp>
      <p:sp>
        <p:nvSpPr>
          <p:cNvPr id="3" name="Content Placeholder 2">
            <a:extLst>
              <a:ext uri="{FF2B5EF4-FFF2-40B4-BE49-F238E27FC236}">
                <a16:creationId xmlns:a16="http://schemas.microsoft.com/office/drawing/2014/main" id="{3814964F-2E10-493D-A5DA-9EB7BB34BDD3}"/>
              </a:ext>
            </a:extLst>
          </p:cNvPr>
          <p:cNvSpPr>
            <a:spLocks noGrp="1"/>
          </p:cNvSpPr>
          <p:nvPr>
            <p:ph idx="1"/>
          </p:nvPr>
        </p:nvSpPr>
        <p:spPr/>
        <p:txBody>
          <a:bodyPr/>
          <a:lstStyle/>
          <a:p>
            <a:r>
              <a:rPr lang="en-US" dirty="0">
                <a:hlinkClick r:id="rId2"/>
              </a:rPr>
              <a:t>SO #4 Results</a:t>
            </a:r>
            <a:endParaRPr lang="en-US" dirty="0"/>
          </a:p>
        </p:txBody>
      </p:sp>
    </p:spTree>
    <p:extLst>
      <p:ext uri="{BB962C8B-B14F-4D97-AF65-F5344CB8AC3E}">
        <p14:creationId xmlns:p14="http://schemas.microsoft.com/office/powerpoint/2010/main" val="3750330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C4B0CCFC-E241-481A-A7E4-C655AE08ADF6}"/>
              </a:ext>
            </a:extLst>
          </p:cNvPr>
          <p:cNvSpPr>
            <a:spLocks noGrp="1" noChangeArrowheads="1"/>
          </p:cNvSpPr>
          <p:nvPr>
            <p:ph type="title"/>
          </p:nvPr>
        </p:nvSpPr>
        <p:spPr/>
        <p:txBody>
          <a:bodyPr/>
          <a:lstStyle/>
          <a:p>
            <a:r>
              <a:rPr lang="en-US" altLang="en-US" dirty="0"/>
              <a:t>Objectives and Outcomes …</a:t>
            </a:r>
          </a:p>
        </p:txBody>
      </p:sp>
      <p:sp>
        <p:nvSpPr>
          <p:cNvPr id="6147" name="Content Placeholder 2" descr="Rectangle: Click to edit Master text styles&#10;Second level&#10;Third level&#10;Fourth level&#10;Fifth level">
            <a:extLst>
              <a:ext uri="{FF2B5EF4-FFF2-40B4-BE49-F238E27FC236}">
                <a16:creationId xmlns:a16="http://schemas.microsoft.com/office/drawing/2014/main" id="{6B181DC0-3E0E-4345-9688-CF365E562F4F}"/>
              </a:ext>
            </a:extLst>
          </p:cNvPr>
          <p:cNvSpPr>
            <a:spLocks noGrp="1" noChangeArrowheads="1"/>
          </p:cNvSpPr>
          <p:nvPr>
            <p:ph idx="1"/>
          </p:nvPr>
        </p:nvSpPr>
        <p:spPr/>
        <p:txBody>
          <a:bodyPr/>
          <a:lstStyle/>
          <a:p>
            <a:r>
              <a:rPr lang="en-US" altLang="en-US" dirty="0"/>
              <a:t>Program Educational Objectives (PEO)</a:t>
            </a:r>
          </a:p>
          <a:p>
            <a:pPr lvl="1"/>
            <a:r>
              <a:rPr lang="en-US" altLang="en-US" i="1" dirty="0"/>
              <a:t>"broad statements that describe what graduates are expected to attain within a few years of graduation."</a:t>
            </a:r>
          </a:p>
          <a:p>
            <a:pPr lvl="1"/>
            <a:r>
              <a:rPr lang="en-US" altLang="en-US" dirty="0"/>
              <a:t>Do NOT need to be assessed</a:t>
            </a:r>
          </a:p>
          <a:p>
            <a:pPr lvl="1"/>
            <a:r>
              <a:rPr lang="en-US" altLang="en-US" dirty="0"/>
              <a:t>Need to be reviewed every 2-3 years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80A6D-E0C1-4732-AB31-1F776C13F35C}"/>
              </a:ext>
            </a:extLst>
          </p:cNvPr>
          <p:cNvSpPr>
            <a:spLocks noGrp="1"/>
          </p:cNvSpPr>
          <p:nvPr>
            <p:ph type="title"/>
          </p:nvPr>
        </p:nvSpPr>
        <p:spPr/>
        <p:txBody>
          <a:bodyPr/>
          <a:lstStyle/>
          <a:p>
            <a:r>
              <a:rPr lang="en-US" dirty="0"/>
              <a:t>Current Undergraduate PEOs</a:t>
            </a:r>
          </a:p>
        </p:txBody>
      </p:sp>
      <p:sp>
        <p:nvSpPr>
          <p:cNvPr id="3" name="Content Placeholder 2">
            <a:extLst>
              <a:ext uri="{FF2B5EF4-FFF2-40B4-BE49-F238E27FC236}">
                <a16:creationId xmlns:a16="http://schemas.microsoft.com/office/drawing/2014/main" id="{0E80993D-D566-4966-927E-CD897283A470}"/>
              </a:ext>
            </a:extLst>
          </p:cNvPr>
          <p:cNvSpPr>
            <a:spLocks noGrp="1"/>
          </p:cNvSpPr>
          <p:nvPr>
            <p:ph idx="1"/>
          </p:nvPr>
        </p:nvSpPr>
        <p:spPr/>
        <p:txBody>
          <a:bodyPr/>
          <a:lstStyle/>
          <a:p>
            <a:r>
              <a:rPr lang="en-US" sz="2000" dirty="0"/>
              <a:t>1. Students who had entered the workforce will have established themselves as effective professionals by having solved real problems through the use of their computer science knowledge and their communication, critical thinking, and problem solving skills.</a:t>
            </a:r>
          </a:p>
          <a:p>
            <a:r>
              <a:rPr lang="en-US" sz="2000" dirty="0"/>
              <a:t>2. Students who had continued in academia will have been successful in pursuing advanced degrees and in demonstrating their ability to master advanced areas of computer science.</a:t>
            </a:r>
          </a:p>
          <a:p>
            <a:r>
              <a:rPr lang="en-US" sz="2000" dirty="0"/>
              <a:t>3. Students will have demonstrated their ability to adapt to a rapidly changing environment by having learned and applied new skills and new technologies.</a:t>
            </a:r>
          </a:p>
        </p:txBody>
      </p:sp>
    </p:spTree>
    <p:extLst>
      <p:ext uri="{BB962C8B-B14F-4D97-AF65-F5344CB8AC3E}">
        <p14:creationId xmlns:p14="http://schemas.microsoft.com/office/powerpoint/2010/main" val="11127486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00192-80D9-433C-8E63-6F548170DC6E}"/>
              </a:ext>
            </a:extLst>
          </p:cNvPr>
          <p:cNvSpPr>
            <a:spLocks noGrp="1"/>
          </p:cNvSpPr>
          <p:nvPr>
            <p:ph type="title"/>
          </p:nvPr>
        </p:nvSpPr>
        <p:spPr/>
        <p:txBody>
          <a:bodyPr/>
          <a:lstStyle/>
          <a:p>
            <a:r>
              <a:rPr lang="en-US" dirty="0"/>
              <a:t>Undergraduate PEO Review</a:t>
            </a:r>
          </a:p>
        </p:txBody>
      </p:sp>
      <p:sp>
        <p:nvSpPr>
          <p:cNvPr id="3" name="Content Placeholder 2">
            <a:extLst>
              <a:ext uri="{FF2B5EF4-FFF2-40B4-BE49-F238E27FC236}">
                <a16:creationId xmlns:a16="http://schemas.microsoft.com/office/drawing/2014/main" id="{B4F7F32F-6964-47F7-B4B8-4E0F949D79DD}"/>
              </a:ext>
            </a:extLst>
          </p:cNvPr>
          <p:cNvSpPr>
            <a:spLocks noGrp="1"/>
          </p:cNvSpPr>
          <p:nvPr>
            <p:ph idx="1"/>
          </p:nvPr>
        </p:nvSpPr>
        <p:spPr/>
        <p:txBody>
          <a:bodyPr/>
          <a:lstStyle/>
          <a:p>
            <a:r>
              <a:rPr lang="en-US" sz="2800" dirty="0"/>
              <a:t>To be reviewed every 2-3 years (used to be every 5 year I think)</a:t>
            </a:r>
          </a:p>
          <a:p>
            <a:r>
              <a:rPr lang="en-US" sz="2800" dirty="0"/>
              <a:t>Survey</a:t>
            </a:r>
          </a:p>
          <a:p>
            <a:pPr lvl="1"/>
            <a:r>
              <a:rPr lang="en-US" sz="2400" dirty="0"/>
              <a:t>2012, 2016-2018</a:t>
            </a:r>
          </a:p>
          <a:p>
            <a:pPr lvl="1"/>
            <a:r>
              <a:rPr lang="en-US" sz="2400" dirty="0"/>
              <a:t>2021-2022</a:t>
            </a:r>
          </a:p>
          <a:p>
            <a:pPr lvl="2"/>
            <a:r>
              <a:rPr lang="en-US" sz="2000" dirty="0">
                <a:hlinkClick r:id="rId2"/>
              </a:rPr>
              <a:t>Faculty</a:t>
            </a:r>
            <a:endParaRPr lang="en-US" sz="2000" dirty="0"/>
          </a:p>
          <a:p>
            <a:pPr lvl="2"/>
            <a:r>
              <a:rPr lang="en-US" sz="2000" dirty="0">
                <a:hlinkClick r:id="rId3"/>
              </a:rPr>
              <a:t>IAB</a:t>
            </a:r>
            <a:endParaRPr lang="en-US" sz="2000" dirty="0"/>
          </a:p>
          <a:p>
            <a:pPr lvl="2"/>
            <a:r>
              <a:rPr lang="en-US" sz="2000" dirty="0"/>
              <a:t>Alumni (no result)</a:t>
            </a:r>
          </a:p>
          <a:p>
            <a:pPr lvl="2"/>
            <a:r>
              <a:rPr lang="en-US" sz="2000" dirty="0"/>
              <a:t>Student (will not survey in the future)</a:t>
            </a:r>
          </a:p>
        </p:txBody>
      </p:sp>
    </p:spTree>
    <p:extLst>
      <p:ext uri="{BB962C8B-B14F-4D97-AF65-F5344CB8AC3E}">
        <p14:creationId xmlns:p14="http://schemas.microsoft.com/office/powerpoint/2010/main" val="36865022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3EAD0-18C5-4BC3-8368-D516D2BF4F85}"/>
              </a:ext>
            </a:extLst>
          </p:cNvPr>
          <p:cNvSpPr>
            <a:spLocks noGrp="1"/>
          </p:cNvSpPr>
          <p:nvPr>
            <p:ph type="title"/>
          </p:nvPr>
        </p:nvSpPr>
        <p:spPr/>
        <p:txBody>
          <a:bodyPr/>
          <a:lstStyle/>
          <a:p>
            <a:r>
              <a:rPr lang="en-US" dirty="0"/>
              <a:t>A New PEO on Ethics? </a:t>
            </a:r>
          </a:p>
        </p:txBody>
      </p:sp>
      <p:sp>
        <p:nvSpPr>
          <p:cNvPr id="3" name="Content Placeholder 2">
            <a:extLst>
              <a:ext uri="{FF2B5EF4-FFF2-40B4-BE49-F238E27FC236}">
                <a16:creationId xmlns:a16="http://schemas.microsoft.com/office/drawing/2014/main" id="{24361D9C-C986-4F48-8044-8905A8198791}"/>
              </a:ext>
            </a:extLst>
          </p:cNvPr>
          <p:cNvSpPr>
            <a:spLocks noGrp="1"/>
          </p:cNvSpPr>
          <p:nvPr>
            <p:ph idx="1"/>
          </p:nvPr>
        </p:nvSpPr>
        <p:spPr/>
        <p:txBody>
          <a:bodyPr/>
          <a:lstStyle/>
          <a:p>
            <a:r>
              <a:rPr lang="en-US" dirty="0"/>
              <a:t>"Students will have demonstrated their ability to recognize and apply ethical principles in academic, professional, social, and/or personal contexts."</a:t>
            </a:r>
          </a:p>
          <a:p>
            <a:pPr lvl="1"/>
            <a:r>
              <a:rPr lang="en-US" dirty="0"/>
              <a:t>Yes??</a:t>
            </a:r>
          </a:p>
          <a:p>
            <a:pPr lvl="1"/>
            <a:r>
              <a:rPr lang="en-US" dirty="0"/>
              <a:t>No??</a:t>
            </a:r>
          </a:p>
          <a:p>
            <a:pPr lvl="1"/>
            <a:r>
              <a:rPr lang="en-US" dirty="0"/>
              <a:t>Change??</a:t>
            </a:r>
          </a:p>
        </p:txBody>
      </p:sp>
    </p:spTree>
    <p:extLst>
      <p:ext uri="{BB962C8B-B14F-4D97-AF65-F5344CB8AC3E}">
        <p14:creationId xmlns:p14="http://schemas.microsoft.com/office/powerpoint/2010/main" val="1671569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616862BA-6CC3-4CAA-B48D-A81BF5425C28}"/>
              </a:ext>
            </a:extLst>
          </p:cNvPr>
          <p:cNvSpPr>
            <a:spLocks noGrp="1" noChangeArrowheads="1"/>
          </p:cNvSpPr>
          <p:nvPr>
            <p:ph type="title"/>
          </p:nvPr>
        </p:nvSpPr>
        <p:spPr/>
        <p:txBody>
          <a:bodyPr/>
          <a:lstStyle/>
          <a:p>
            <a:r>
              <a:rPr lang="en-US" altLang="en-US" dirty="0"/>
              <a:t>… Objectives and Outcomes</a:t>
            </a:r>
          </a:p>
        </p:txBody>
      </p:sp>
      <p:sp>
        <p:nvSpPr>
          <p:cNvPr id="7171" name="Content Placeholder 2" descr="Rectangle: Click to edit Master text styles&#10;Second level&#10;Third level&#10;Fourth level&#10;Fifth level">
            <a:extLst>
              <a:ext uri="{FF2B5EF4-FFF2-40B4-BE49-F238E27FC236}">
                <a16:creationId xmlns:a16="http://schemas.microsoft.com/office/drawing/2014/main" id="{813185DF-2162-4D82-BC54-2F73F464A129}"/>
              </a:ext>
            </a:extLst>
          </p:cNvPr>
          <p:cNvSpPr>
            <a:spLocks noGrp="1" noChangeArrowheads="1"/>
          </p:cNvSpPr>
          <p:nvPr>
            <p:ph idx="1"/>
          </p:nvPr>
        </p:nvSpPr>
        <p:spPr/>
        <p:txBody>
          <a:bodyPr/>
          <a:lstStyle/>
          <a:p>
            <a:r>
              <a:rPr lang="en-US" altLang="en-US" dirty="0"/>
              <a:t>Student Outcomes (SO)</a:t>
            </a:r>
          </a:p>
          <a:p>
            <a:pPr lvl="1"/>
            <a:r>
              <a:rPr lang="en-US" altLang="en-US" i="1" dirty="0"/>
              <a:t>"describe what students are expected to know and be able to do by the time of graduation. These relate to the knowledge, skills, and behaviors that students acquire as they progress through the program."</a:t>
            </a:r>
          </a:p>
          <a:p>
            <a:pPr lvl="1"/>
            <a:r>
              <a:rPr lang="en-US" altLang="en-US" dirty="0"/>
              <a:t>Need to be assessed </a:t>
            </a:r>
            <a:r>
              <a:rPr lang="en-US" altLang="en-US"/>
              <a:t>every 1-2 </a:t>
            </a:r>
            <a:r>
              <a:rPr lang="en-US" altLang="en-US" dirty="0"/>
              <a:t>years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FFBFAE2E-69D3-4306-8085-E74C57F9DF89}"/>
              </a:ext>
            </a:extLst>
          </p:cNvPr>
          <p:cNvSpPr>
            <a:spLocks noGrp="1" noChangeArrowheads="1"/>
          </p:cNvSpPr>
          <p:nvPr>
            <p:ph type="title"/>
          </p:nvPr>
        </p:nvSpPr>
        <p:spPr/>
        <p:txBody>
          <a:bodyPr/>
          <a:lstStyle/>
          <a:p>
            <a:r>
              <a:rPr lang="en-US" altLang="en-US" dirty="0"/>
              <a:t>Major Change Since Last Accreditation Cycle</a:t>
            </a:r>
          </a:p>
        </p:txBody>
      </p:sp>
      <p:sp>
        <p:nvSpPr>
          <p:cNvPr id="9219" name="Content Placeholder 2" descr="Rectangle: Click to edit Master text styles&#10;Second level&#10;Third level&#10;Fourth level&#10;Fifth level">
            <a:extLst>
              <a:ext uri="{FF2B5EF4-FFF2-40B4-BE49-F238E27FC236}">
                <a16:creationId xmlns:a16="http://schemas.microsoft.com/office/drawing/2014/main" id="{EE403F69-FDD5-48A4-BB1A-A17CE86F603D}"/>
              </a:ext>
            </a:extLst>
          </p:cNvPr>
          <p:cNvSpPr>
            <a:spLocks noGrp="1" noChangeArrowheads="1"/>
          </p:cNvSpPr>
          <p:nvPr>
            <p:ph idx="1"/>
          </p:nvPr>
        </p:nvSpPr>
        <p:spPr/>
        <p:txBody>
          <a:bodyPr/>
          <a:lstStyle/>
          <a:p>
            <a:r>
              <a:rPr lang="en-US" altLang="en-US" dirty="0"/>
              <a:t>Self-defined student outcomes are replaced by mandatory ones (a.k.a. </a:t>
            </a:r>
            <a:r>
              <a:rPr lang="en-US" altLang="en-US" dirty="0">
                <a:solidFill>
                  <a:schemeClr val="tx2"/>
                </a:solidFill>
              </a:rPr>
              <a:t>ABET Student Outcomes</a:t>
            </a:r>
            <a:r>
              <a:rPr lang="en-US" altLang="en-US" dirty="0"/>
              <a:t>)</a:t>
            </a:r>
          </a:p>
          <a:p>
            <a:r>
              <a:rPr lang="en-US" altLang="en-US" dirty="0"/>
              <a:t>Need to self-define </a:t>
            </a:r>
            <a:r>
              <a:rPr lang="en-US" altLang="en-US" dirty="0">
                <a:solidFill>
                  <a:schemeClr val="tx2"/>
                </a:solidFill>
              </a:rPr>
              <a:t>performance indicators</a:t>
            </a:r>
            <a:r>
              <a:rPr lang="en-US" altLang="en-US" dirty="0"/>
              <a:t> for each ABET outcome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8705A226-4E67-448F-AE2B-7ECAADA856D4}"/>
              </a:ext>
            </a:extLst>
          </p:cNvPr>
          <p:cNvSpPr>
            <a:spLocks noGrp="1" noChangeArrowheads="1"/>
          </p:cNvSpPr>
          <p:nvPr>
            <p:ph type="title"/>
          </p:nvPr>
        </p:nvSpPr>
        <p:spPr/>
        <p:txBody>
          <a:bodyPr/>
          <a:lstStyle/>
          <a:p>
            <a:r>
              <a:rPr lang="en-US" altLang="en-US" dirty="0"/>
              <a:t>Assessment Structure</a:t>
            </a:r>
          </a:p>
        </p:txBody>
      </p:sp>
      <p:sp>
        <p:nvSpPr>
          <p:cNvPr id="3" name="TextBox 2">
            <a:extLst>
              <a:ext uri="{FF2B5EF4-FFF2-40B4-BE49-F238E27FC236}">
                <a16:creationId xmlns:a16="http://schemas.microsoft.com/office/drawing/2014/main" id="{B80DA3F8-1484-420F-9F6E-1122D7ED4B8E}"/>
              </a:ext>
            </a:extLst>
          </p:cNvPr>
          <p:cNvSpPr txBox="1"/>
          <p:nvPr/>
        </p:nvSpPr>
        <p:spPr>
          <a:xfrm>
            <a:off x="1935946" y="1905000"/>
            <a:ext cx="5303055" cy="461665"/>
          </a:xfrm>
          <a:prstGeom prst="rect">
            <a:avLst/>
          </a:prstGeom>
          <a:noFill/>
        </p:spPr>
        <p:txBody>
          <a:bodyPr wrap="none" rtlCol="0">
            <a:spAutoFit/>
          </a:bodyPr>
          <a:lstStyle/>
          <a:p>
            <a:r>
              <a:rPr lang="en-US" dirty="0"/>
              <a:t>6 ABET Mandatory Student Outcomes</a:t>
            </a:r>
          </a:p>
        </p:txBody>
      </p:sp>
      <p:sp>
        <p:nvSpPr>
          <p:cNvPr id="4" name="Rectangle 3">
            <a:extLst>
              <a:ext uri="{FF2B5EF4-FFF2-40B4-BE49-F238E27FC236}">
                <a16:creationId xmlns:a16="http://schemas.microsoft.com/office/drawing/2014/main" id="{5205BD54-7BB4-44C1-94AC-F581E00BC0C6}"/>
              </a:ext>
            </a:extLst>
          </p:cNvPr>
          <p:cNvSpPr/>
          <p:nvPr/>
        </p:nvSpPr>
        <p:spPr bwMode="auto">
          <a:xfrm>
            <a:off x="2286001" y="2438400"/>
            <a:ext cx="533400"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7" name="Rectangle 6">
            <a:extLst>
              <a:ext uri="{FF2B5EF4-FFF2-40B4-BE49-F238E27FC236}">
                <a16:creationId xmlns:a16="http://schemas.microsoft.com/office/drawing/2014/main" id="{78F36F0F-EB0C-4B65-92DD-53C67BA044D6}"/>
              </a:ext>
            </a:extLst>
          </p:cNvPr>
          <p:cNvSpPr/>
          <p:nvPr/>
        </p:nvSpPr>
        <p:spPr bwMode="auto">
          <a:xfrm>
            <a:off x="3048001" y="2438400"/>
            <a:ext cx="533400"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8" name="Rectangle 7">
            <a:extLst>
              <a:ext uri="{FF2B5EF4-FFF2-40B4-BE49-F238E27FC236}">
                <a16:creationId xmlns:a16="http://schemas.microsoft.com/office/drawing/2014/main" id="{A4236FA2-C371-426D-976B-E1E3FA3DB81D}"/>
              </a:ext>
            </a:extLst>
          </p:cNvPr>
          <p:cNvSpPr/>
          <p:nvPr/>
        </p:nvSpPr>
        <p:spPr bwMode="auto">
          <a:xfrm>
            <a:off x="3810001" y="2438400"/>
            <a:ext cx="533400"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17" name="Rectangle 16">
            <a:extLst>
              <a:ext uri="{FF2B5EF4-FFF2-40B4-BE49-F238E27FC236}">
                <a16:creationId xmlns:a16="http://schemas.microsoft.com/office/drawing/2014/main" id="{69A73761-D1FE-4650-9C3C-44633348F30F}"/>
              </a:ext>
            </a:extLst>
          </p:cNvPr>
          <p:cNvSpPr/>
          <p:nvPr/>
        </p:nvSpPr>
        <p:spPr bwMode="auto">
          <a:xfrm>
            <a:off x="4572001" y="2438400"/>
            <a:ext cx="533400"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18" name="Rectangle 17">
            <a:extLst>
              <a:ext uri="{FF2B5EF4-FFF2-40B4-BE49-F238E27FC236}">
                <a16:creationId xmlns:a16="http://schemas.microsoft.com/office/drawing/2014/main" id="{733E8B0A-57C9-4120-8857-6EA952785969}"/>
              </a:ext>
            </a:extLst>
          </p:cNvPr>
          <p:cNvSpPr/>
          <p:nvPr/>
        </p:nvSpPr>
        <p:spPr bwMode="auto">
          <a:xfrm>
            <a:off x="5410201" y="2438400"/>
            <a:ext cx="533400"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19" name="Rectangle 18">
            <a:extLst>
              <a:ext uri="{FF2B5EF4-FFF2-40B4-BE49-F238E27FC236}">
                <a16:creationId xmlns:a16="http://schemas.microsoft.com/office/drawing/2014/main" id="{F05D6590-0EDF-4B55-BF3F-8A5936505382}"/>
              </a:ext>
            </a:extLst>
          </p:cNvPr>
          <p:cNvSpPr/>
          <p:nvPr/>
        </p:nvSpPr>
        <p:spPr bwMode="auto">
          <a:xfrm>
            <a:off x="6248401" y="2438400"/>
            <a:ext cx="533400"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10" name="Rectangle 9">
            <a:extLst>
              <a:ext uri="{FF2B5EF4-FFF2-40B4-BE49-F238E27FC236}">
                <a16:creationId xmlns:a16="http://schemas.microsoft.com/office/drawing/2014/main" id="{2C221C27-49CE-443F-9E54-11493DFE2D9B}"/>
              </a:ext>
            </a:extLst>
          </p:cNvPr>
          <p:cNvSpPr/>
          <p:nvPr/>
        </p:nvSpPr>
        <p:spPr bwMode="auto">
          <a:xfrm>
            <a:off x="1143001" y="1752600"/>
            <a:ext cx="7315200" cy="1295400"/>
          </a:xfrm>
          <a:prstGeom prst="rect">
            <a:avLst/>
          </a:prstGeom>
          <a:noFill/>
          <a:ln w="952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64" name="Rectangle 63">
            <a:extLst>
              <a:ext uri="{FF2B5EF4-FFF2-40B4-BE49-F238E27FC236}">
                <a16:creationId xmlns:a16="http://schemas.microsoft.com/office/drawing/2014/main" id="{0092B18D-6191-4FC6-8EAE-AE4DB29B6DD6}"/>
              </a:ext>
            </a:extLst>
          </p:cNvPr>
          <p:cNvSpPr/>
          <p:nvPr/>
        </p:nvSpPr>
        <p:spPr bwMode="auto">
          <a:xfrm>
            <a:off x="2286001" y="4267200"/>
            <a:ext cx="533400"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65" name="Rectangle 64">
            <a:extLst>
              <a:ext uri="{FF2B5EF4-FFF2-40B4-BE49-F238E27FC236}">
                <a16:creationId xmlns:a16="http://schemas.microsoft.com/office/drawing/2014/main" id="{35EC3432-C543-452D-B558-318EBF689B6C}"/>
              </a:ext>
            </a:extLst>
          </p:cNvPr>
          <p:cNvSpPr/>
          <p:nvPr/>
        </p:nvSpPr>
        <p:spPr bwMode="auto">
          <a:xfrm>
            <a:off x="3048001" y="4267200"/>
            <a:ext cx="533400"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66" name="Rectangle 65">
            <a:extLst>
              <a:ext uri="{FF2B5EF4-FFF2-40B4-BE49-F238E27FC236}">
                <a16:creationId xmlns:a16="http://schemas.microsoft.com/office/drawing/2014/main" id="{A07E1974-F9E7-4313-B478-96A4150734A9}"/>
              </a:ext>
            </a:extLst>
          </p:cNvPr>
          <p:cNvSpPr/>
          <p:nvPr/>
        </p:nvSpPr>
        <p:spPr bwMode="auto">
          <a:xfrm>
            <a:off x="3810001" y="4267200"/>
            <a:ext cx="533400"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67" name="Rectangle 66">
            <a:extLst>
              <a:ext uri="{FF2B5EF4-FFF2-40B4-BE49-F238E27FC236}">
                <a16:creationId xmlns:a16="http://schemas.microsoft.com/office/drawing/2014/main" id="{BE111573-B70E-4EE4-A923-860F6DADC9A0}"/>
              </a:ext>
            </a:extLst>
          </p:cNvPr>
          <p:cNvSpPr/>
          <p:nvPr/>
        </p:nvSpPr>
        <p:spPr bwMode="auto">
          <a:xfrm>
            <a:off x="4572001" y="4267200"/>
            <a:ext cx="533400"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71" name="Rectangle 70">
            <a:extLst>
              <a:ext uri="{FF2B5EF4-FFF2-40B4-BE49-F238E27FC236}">
                <a16:creationId xmlns:a16="http://schemas.microsoft.com/office/drawing/2014/main" id="{A25C72DB-81BC-4443-AE44-4DACD6639A0F}"/>
              </a:ext>
            </a:extLst>
          </p:cNvPr>
          <p:cNvSpPr/>
          <p:nvPr/>
        </p:nvSpPr>
        <p:spPr bwMode="auto">
          <a:xfrm>
            <a:off x="1143000" y="3276600"/>
            <a:ext cx="7304203" cy="1600200"/>
          </a:xfrm>
          <a:prstGeom prst="rect">
            <a:avLst/>
          </a:prstGeom>
          <a:noFill/>
          <a:ln w="952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cxnSp>
        <p:nvCxnSpPr>
          <p:cNvPr id="5" name="Straight Connector 4">
            <a:extLst>
              <a:ext uri="{FF2B5EF4-FFF2-40B4-BE49-F238E27FC236}">
                <a16:creationId xmlns:a16="http://schemas.microsoft.com/office/drawing/2014/main" id="{C95D68B1-BFAE-4455-B9A0-5943717048E9}"/>
              </a:ext>
            </a:extLst>
          </p:cNvPr>
          <p:cNvCxnSpPr/>
          <p:nvPr/>
        </p:nvCxnSpPr>
        <p:spPr bwMode="auto">
          <a:xfrm flipH="1">
            <a:off x="2590801" y="2895600"/>
            <a:ext cx="685800" cy="1295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 name="Straight Connector 10">
            <a:extLst>
              <a:ext uri="{FF2B5EF4-FFF2-40B4-BE49-F238E27FC236}">
                <a16:creationId xmlns:a16="http://schemas.microsoft.com/office/drawing/2014/main" id="{208E7678-7E5B-433F-B020-D296D25EF206}"/>
              </a:ext>
            </a:extLst>
          </p:cNvPr>
          <p:cNvCxnSpPr/>
          <p:nvPr/>
        </p:nvCxnSpPr>
        <p:spPr bwMode="auto">
          <a:xfrm>
            <a:off x="3276601" y="2895600"/>
            <a:ext cx="0" cy="1295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 name="Straight Connector 24">
            <a:extLst>
              <a:ext uri="{FF2B5EF4-FFF2-40B4-BE49-F238E27FC236}">
                <a16:creationId xmlns:a16="http://schemas.microsoft.com/office/drawing/2014/main" id="{925560D1-D401-405C-8B37-1DC419C2713E}"/>
              </a:ext>
            </a:extLst>
          </p:cNvPr>
          <p:cNvCxnSpPr/>
          <p:nvPr/>
        </p:nvCxnSpPr>
        <p:spPr bwMode="auto">
          <a:xfrm>
            <a:off x="3276601" y="2895600"/>
            <a:ext cx="762000" cy="1295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a:extLst>
              <a:ext uri="{FF2B5EF4-FFF2-40B4-BE49-F238E27FC236}">
                <a16:creationId xmlns:a16="http://schemas.microsoft.com/office/drawing/2014/main" id="{EC8C2671-4BCA-49BB-A21E-B80ACACD16D9}"/>
              </a:ext>
            </a:extLst>
          </p:cNvPr>
          <p:cNvCxnSpPr/>
          <p:nvPr/>
        </p:nvCxnSpPr>
        <p:spPr bwMode="auto">
          <a:xfrm>
            <a:off x="3276601" y="2895600"/>
            <a:ext cx="1524000" cy="12954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2" name="Oval 71">
            <a:extLst>
              <a:ext uri="{FF2B5EF4-FFF2-40B4-BE49-F238E27FC236}">
                <a16:creationId xmlns:a16="http://schemas.microsoft.com/office/drawing/2014/main" id="{A29D5B77-D327-406E-A736-E3289D60F59F}"/>
              </a:ext>
            </a:extLst>
          </p:cNvPr>
          <p:cNvSpPr/>
          <p:nvPr/>
        </p:nvSpPr>
        <p:spPr bwMode="auto">
          <a:xfrm>
            <a:off x="1522520" y="4419600"/>
            <a:ext cx="76200" cy="76200"/>
          </a:xfrm>
          <a:prstGeom prst="ellipse">
            <a:avLst/>
          </a:prstGeom>
          <a:solidFill>
            <a:schemeClr val="accent4"/>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73" name="Oval 72">
            <a:extLst>
              <a:ext uri="{FF2B5EF4-FFF2-40B4-BE49-F238E27FC236}">
                <a16:creationId xmlns:a16="http://schemas.microsoft.com/office/drawing/2014/main" id="{4696369C-C245-4A11-86FD-1778DF835D0F}"/>
              </a:ext>
            </a:extLst>
          </p:cNvPr>
          <p:cNvSpPr/>
          <p:nvPr/>
        </p:nvSpPr>
        <p:spPr bwMode="auto">
          <a:xfrm>
            <a:off x="1674920" y="4419600"/>
            <a:ext cx="76200" cy="76200"/>
          </a:xfrm>
          <a:prstGeom prst="ellipse">
            <a:avLst/>
          </a:prstGeom>
          <a:solidFill>
            <a:schemeClr val="accent4"/>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74" name="Oval 73">
            <a:extLst>
              <a:ext uri="{FF2B5EF4-FFF2-40B4-BE49-F238E27FC236}">
                <a16:creationId xmlns:a16="http://schemas.microsoft.com/office/drawing/2014/main" id="{299B3DDE-7B35-413F-983A-A12CF3949A3F}"/>
              </a:ext>
            </a:extLst>
          </p:cNvPr>
          <p:cNvSpPr/>
          <p:nvPr/>
        </p:nvSpPr>
        <p:spPr bwMode="auto">
          <a:xfrm>
            <a:off x="1827320" y="4419600"/>
            <a:ext cx="76200" cy="76200"/>
          </a:xfrm>
          <a:prstGeom prst="ellipse">
            <a:avLst/>
          </a:prstGeom>
          <a:solidFill>
            <a:schemeClr val="accent4"/>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75" name="Oval 74">
            <a:extLst>
              <a:ext uri="{FF2B5EF4-FFF2-40B4-BE49-F238E27FC236}">
                <a16:creationId xmlns:a16="http://schemas.microsoft.com/office/drawing/2014/main" id="{AD193221-5D78-4920-8E2D-F0275F55EE88}"/>
              </a:ext>
            </a:extLst>
          </p:cNvPr>
          <p:cNvSpPr/>
          <p:nvPr/>
        </p:nvSpPr>
        <p:spPr bwMode="auto">
          <a:xfrm>
            <a:off x="5410201" y="4419600"/>
            <a:ext cx="76200" cy="76200"/>
          </a:xfrm>
          <a:prstGeom prst="ellipse">
            <a:avLst/>
          </a:prstGeom>
          <a:solidFill>
            <a:schemeClr val="accent4"/>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76" name="Oval 75">
            <a:extLst>
              <a:ext uri="{FF2B5EF4-FFF2-40B4-BE49-F238E27FC236}">
                <a16:creationId xmlns:a16="http://schemas.microsoft.com/office/drawing/2014/main" id="{93B8FF84-6D4B-46F9-BE9E-D8B1142DC32A}"/>
              </a:ext>
            </a:extLst>
          </p:cNvPr>
          <p:cNvSpPr/>
          <p:nvPr/>
        </p:nvSpPr>
        <p:spPr bwMode="auto">
          <a:xfrm>
            <a:off x="5562601" y="4419600"/>
            <a:ext cx="76200" cy="76200"/>
          </a:xfrm>
          <a:prstGeom prst="ellipse">
            <a:avLst/>
          </a:prstGeom>
          <a:solidFill>
            <a:schemeClr val="accent4"/>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77" name="Oval 76">
            <a:extLst>
              <a:ext uri="{FF2B5EF4-FFF2-40B4-BE49-F238E27FC236}">
                <a16:creationId xmlns:a16="http://schemas.microsoft.com/office/drawing/2014/main" id="{92F30993-7CB8-4076-9851-84DCF5078A67}"/>
              </a:ext>
            </a:extLst>
          </p:cNvPr>
          <p:cNvSpPr/>
          <p:nvPr/>
        </p:nvSpPr>
        <p:spPr bwMode="auto">
          <a:xfrm>
            <a:off x="5715001" y="4419600"/>
            <a:ext cx="76200" cy="76200"/>
          </a:xfrm>
          <a:prstGeom prst="ellipse">
            <a:avLst/>
          </a:prstGeom>
          <a:solidFill>
            <a:schemeClr val="accent4"/>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34" name="TextBox 33">
            <a:extLst>
              <a:ext uri="{FF2B5EF4-FFF2-40B4-BE49-F238E27FC236}">
                <a16:creationId xmlns:a16="http://schemas.microsoft.com/office/drawing/2014/main" id="{C37954FA-98D0-4AF4-A22D-B316F560FFB0}"/>
              </a:ext>
            </a:extLst>
          </p:cNvPr>
          <p:cNvSpPr txBox="1"/>
          <p:nvPr/>
        </p:nvSpPr>
        <p:spPr>
          <a:xfrm>
            <a:off x="4495801" y="3289570"/>
            <a:ext cx="3951403" cy="830997"/>
          </a:xfrm>
          <a:prstGeom prst="rect">
            <a:avLst/>
          </a:prstGeom>
          <a:noFill/>
        </p:spPr>
        <p:txBody>
          <a:bodyPr wrap="none" rtlCol="0">
            <a:spAutoFit/>
          </a:bodyPr>
          <a:lstStyle/>
          <a:p>
            <a:pPr algn="ctr"/>
            <a:r>
              <a:rPr lang="en-US" dirty="0"/>
              <a:t>Self-defined</a:t>
            </a:r>
          </a:p>
          <a:p>
            <a:pPr algn="ctr"/>
            <a:r>
              <a:rPr lang="en-US" dirty="0"/>
              <a:t>Performance Indicators (PI)</a:t>
            </a:r>
          </a:p>
        </p:txBody>
      </p:sp>
      <p:sp>
        <p:nvSpPr>
          <p:cNvPr id="35" name="TextBox 34">
            <a:extLst>
              <a:ext uri="{FF2B5EF4-FFF2-40B4-BE49-F238E27FC236}">
                <a16:creationId xmlns:a16="http://schemas.microsoft.com/office/drawing/2014/main" id="{BF504270-B6BC-461D-A189-9A389CFF7E67}"/>
              </a:ext>
            </a:extLst>
          </p:cNvPr>
          <p:cNvSpPr txBox="1"/>
          <p:nvPr/>
        </p:nvSpPr>
        <p:spPr>
          <a:xfrm>
            <a:off x="6243000" y="4267200"/>
            <a:ext cx="1752403" cy="369332"/>
          </a:xfrm>
          <a:prstGeom prst="rect">
            <a:avLst/>
          </a:prstGeom>
          <a:noFill/>
        </p:spPr>
        <p:txBody>
          <a:bodyPr wrap="none" rtlCol="0">
            <a:spAutoFit/>
          </a:bodyPr>
          <a:lstStyle/>
          <a:p>
            <a:r>
              <a:rPr lang="en-US" sz="1800" dirty="0"/>
              <a:t>(2-4 PI per SO)</a:t>
            </a:r>
          </a:p>
        </p:txBody>
      </p:sp>
      <p:sp>
        <p:nvSpPr>
          <p:cNvPr id="78" name="Rectangle 77">
            <a:extLst>
              <a:ext uri="{FF2B5EF4-FFF2-40B4-BE49-F238E27FC236}">
                <a16:creationId xmlns:a16="http://schemas.microsoft.com/office/drawing/2014/main" id="{9FE3D5D7-DE9A-4BC8-8060-1F1B11641782}"/>
              </a:ext>
            </a:extLst>
          </p:cNvPr>
          <p:cNvSpPr/>
          <p:nvPr/>
        </p:nvSpPr>
        <p:spPr bwMode="auto">
          <a:xfrm>
            <a:off x="1828801" y="5867400"/>
            <a:ext cx="533400"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79" name="Rectangle 78">
            <a:extLst>
              <a:ext uri="{FF2B5EF4-FFF2-40B4-BE49-F238E27FC236}">
                <a16:creationId xmlns:a16="http://schemas.microsoft.com/office/drawing/2014/main" id="{C8C703E7-5BCD-4133-A17D-BB3BC3476DF1}"/>
              </a:ext>
            </a:extLst>
          </p:cNvPr>
          <p:cNvSpPr/>
          <p:nvPr/>
        </p:nvSpPr>
        <p:spPr bwMode="auto">
          <a:xfrm>
            <a:off x="2552701" y="5867400"/>
            <a:ext cx="533400"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cxnSp>
        <p:nvCxnSpPr>
          <p:cNvPr id="39" name="Straight Connector 38">
            <a:extLst>
              <a:ext uri="{FF2B5EF4-FFF2-40B4-BE49-F238E27FC236}">
                <a16:creationId xmlns:a16="http://schemas.microsoft.com/office/drawing/2014/main" id="{7636EE28-5C08-44FE-873B-CF303FCBA73E}"/>
              </a:ext>
            </a:extLst>
          </p:cNvPr>
          <p:cNvCxnSpPr/>
          <p:nvPr/>
        </p:nvCxnSpPr>
        <p:spPr bwMode="auto">
          <a:xfrm flipH="1">
            <a:off x="2133601" y="4724400"/>
            <a:ext cx="381000" cy="10668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a:extLst>
              <a:ext uri="{FF2B5EF4-FFF2-40B4-BE49-F238E27FC236}">
                <a16:creationId xmlns:a16="http://schemas.microsoft.com/office/drawing/2014/main" id="{5958AA62-5342-430B-B7A4-12E30BC332D7}"/>
              </a:ext>
            </a:extLst>
          </p:cNvPr>
          <p:cNvCxnSpPr>
            <a:endCxn id="79" idx="0"/>
          </p:cNvCxnSpPr>
          <p:nvPr/>
        </p:nvCxnSpPr>
        <p:spPr bwMode="auto">
          <a:xfrm>
            <a:off x="2514601" y="4724400"/>
            <a:ext cx="304800" cy="10668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1" name="TextBox 80">
            <a:extLst>
              <a:ext uri="{FF2B5EF4-FFF2-40B4-BE49-F238E27FC236}">
                <a16:creationId xmlns:a16="http://schemas.microsoft.com/office/drawing/2014/main" id="{A0FF2992-6770-42CB-9349-CDD313C4E2E6}"/>
              </a:ext>
            </a:extLst>
          </p:cNvPr>
          <p:cNvSpPr txBox="1"/>
          <p:nvPr/>
        </p:nvSpPr>
        <p:spPr>
          <a:xfrm>
            <a:off x="4755584" y="5182411"/>
            <a:ext cx="3702617" cy="830997"/>
          </a:xfrm>
          <a:prstGeom prst="rect">
            <a:avLst/>
          </a:prstGeom>
          <a:noFill/>
        </p:spPr>
        <p:txBody>
          <a:bodyPr wrap="none" rtlCol="0">
            <a:spAutoFit/>
          </a:bodyPr>
          <a:lstStyle/>
          <a:p>
            <a:r>
              <a:rPr lang="en-US" dirty="0"/>
              <a:t>Assessment Measures like</a:t>
            </a:r>
          </a:p>
          <a:p>
            <a:r>
              <a:rPr lang="en-US" dirty="0"/>
              <a:t>rubrics, surveys, MFT …</a:t>
            </a:r>
          </a:p>
        </p:txBody>
      </p:sp>
      <p:sp>
        <p:nvSpPr>
          <p:cNvPr id="85" name="Oval 84">
            <a:extLst>
              <a:ext uri="{FF2B5EF4-FFF2-40B4-BE49-F238E27FC236}">
                <a16:creationId xmlns:a16="http://schemas.microsoft.com/office/drawing/2014/main" id="{1FFA87DC-D07F-4FB5-B613-A31FF6507CF8}"/>
              </a:ext>
            </a:extLst>
          </p:cNvPr>
          <p:cNvSpPr/>
          <p:nvPr/>
        </p:nvSpPr>
        <p:spPr bwMode="auto">
          <a:xfrm>
            <a:off x="1293920" y="5975308"/>
            <a:ext cx="76200" cy="76200"/>
          </a:xfrm>
          <a:prstGeom prst="ellipse">
            <a:avLst/>
          </a:prstGeom>
          <a:solidFill>
            <a:schemeClr val="accent4"/>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86" name="Oval 85">
            <a:extLst>
              <a:ext uri="{FF2B5EF4-FFF2-40B4-BE49-F238E27FC236}">
                <a16:creationId xmlns:a16="http://schemas.microsoft.com/office/drawing/2014/main" id="{CD1F3A61-AC85-4CB2-AE44-C09B150AF4E6}"/>
              </a:ext>
            </a:extLst>
          </p:cNvPr>
          <p:cNvSpPr/>
          <p:nvPr/>
        </p:nvSpPr>
        <p:spPr bwMode="auto">
          <a:xfrm>
            <a:off x="1446320" y="5975308"/>
            <a:ext cx="76200" cy="76200"/>
          </a:xfrm>
          <a:prstGeom prst="ellipse">
            <a:avLst/>
          </a:prstGeom>
          <a:solidFill>
            <a:schemeClr val="accent4"/>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87" name="Oval 86">
            <a:extLst>
              <a:ext uri="{FF2B5EF4-FFF2-40B4-BE49-F238E27FC236}">
                <a16:creationId xmlns:a16="http://schemas.microsoft.com/office/drawing/2014/main" id="{E3F8A3F2-B665-4EF0-8580-D55F7F4AA7C2}"/>
              </a:ext>
            </a:extLst>
          </p:cNvPr>
          <p:cNvSpPr/>
          <p:nvPr/>
        </p:nvSpPr>
        <p:spPr bwMode="auto">
          <a:xfrm>
            <a:off x="1598720" y="5975308"/>
            <a:ext cx="76200" cy="76200"/>
          </a:xfrm>
          <a:prstGeom prst="ellipse">
            <a:avLst/>
          </a:prstGeom>
          <a:solidFill>
            <a:schemeClr val="accent4"/>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88" name="Oval 87">
            <a:extLst>
              <a:ext uri="{FF2B5EF4-FFF2-40B4-BE49-F238E27FC236}">
                <a16:creationId xmlns:a16="http://schemas.microsoft.com/office/drawing/2014/main" id="{7A47A902-311B-4F12-8B38-09EBCAD605C8}"/>
              </a:ext>
            </a:extLst>
          </p:cNvPr>
          <p:cNvSpPr/>
          <p:nvPr/>
        </p:nvSpPr>
        <p:spPr bwMode="auto">
          <a:xfrm>
            <a:off x="3276870" y="5975308"/>
            <a:ext cx="76200" cy="76200"/>
          </a:xfrm>
          <a:prstGeom prst="ellipse">
            <a:avLst/>
          </a:prstGeom>
          <a:solidFill>
            <a:schemeClr val="accent4"/>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89" name="Oval 88">
            <a:extLst>
              <a:ext uri="{FF2B5EF4-FFF2-40B4-BE49-F238E27FC236}">
                <a16:creationId xmlns:a16="http://schemas.microsoft.com/office/drawing/2014/main" id="{DB892758-C4FA-40E8-B7EB-2D68E13E5D72}"/>
              </a:ext>
            </a:extLst>
          </p:cNvPr>
          <p:cNvSpPr/>
          <p:nvPr/>
        </p:nvSpPr>
        <p:spPr bwMode="auto">
          <a:xfrm>
            <a:off x="3429270" y="5975308"/>
            <a:ext cx="76200" cy="76200"/>
          </a:xfrm>
          <a:prstGeom prst="ellipse">
            <a:avLst/>
          </a:prstGeom>
          <a:solidFill>
            <a:schemeClr val="accent4"/>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90" name="Oval 89">
            <a:extLst>
              <a:ext uri="{FF2B5EF4-FFF2-40B4-BE49-F238E27FC236}">
                <a16:creationId xmlns:a16="http://schemas.microsoft.com/office/drawing/2014/main" id="{7DE53509-7C1A-4EBA-9799-C67520369A74}"/>
              </a:ext>
            </a:extLst>
          </p:cNvPr>
          <p:cNvSpPr/>
          <p:nvPr/>
        </p:nvSpPr>
        <p:spPr bwMode="auto">
          <a:xfrm>
            <a:off x="3581670" y="5975308"/>
            <a:ext cx="76200" cy="76200"/>
          </a:xfrm>
          <a:prstGeom prst="ellipse">
            <a:avLst/>
          </a:prstGeom>
          <a:solidFill>
            <a:schemeClr val="accent4"/>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91" name="Rectangle 90">
            <a:extLst>
              <a:ext uri="{FF2B5EF4-FFF2-40B4-BE49-F238E27FC236}">
                <a16:creationId xmlns:a16="http://schemas.microsoft.com/office/drawing/2014/main" id="{460D1B37-877F-46AE-A82E-451EABE63EF0}"/>
              </a:ext>
            </a:extLst>
          </p:cNvPr>
          <p:cNvSpPr/>
          <p:nvPr/>
        </p:nvSpPr>
        <p:spPr bwMode="auto">
          <a:xfrm>
            <a:off x="1143000" y="5105399"/>
            <a:ext cx="7304203" cy="1295401"/>
          </a:xfrm>
          <a:prstGeom prst="rect">
            <a:avLst/>
          </a:prstGeom>
          <a:noFill/>
          <a:ln w="952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Tree>
    <p:extLst>
      <p:ext uri="{BB962C8B-B14F-4D97-AF65-F5344CB8AC3E}">
        <p14:creationId xmlns:p14="http://schemas.microsoft.com/office/powerpoint/2010/main" val="2031751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76DC4-4A5C-4DA9-8848-C3732B2FDEBC}"/>
              </a:ext>
            </a:extLst>
          </p:cNvPr>
          <p:cNvSpPr>
            <a:spLocks noGrp="1"/>
          </p:cNvSpPr>
          <p:nvPr>
            <p:ph type="title"/>
          </p:nvPr>
        </p:nvSpPr>
        <p:spPr/>
        <p:txBody>
          <a:bodyPr/>
          <a:lstStyle/>
          <a:p>
            <a:r>
              <a:rPr lang="en-US" dirty="0"/>
              <a:t>Undergraduate Program Assessment</a:t>
            </a:r>
          </a:p>
        </p:txBody>
      </p:sp>
      <p:sp>
        <p:nvSpPr>
          <p:cNvPr id="3" name="Content Placeholder 2">
            <a:extLst>
              <a:ext uri="{FF2B5EF4-FFF2-40B4-BE49-F238E27FC236}">
                <a16:creationId xmlns:a16="http://schemas.microsoft.com/office/drawing/2014/main" id="{3748C2D1-5F5E-41A7-BEC7-291547BFD5FF}"/>
              </a:ext>
            </a:extLst>
          </p:cNvPr>
          <p:cNvSpPr>
            <a:spLocks noGrp="1"/>
          </p:cNvSpPr>
          <p:nvPr>
            <p:ph idx="1"/>
          </p:nvPr>
        </p:nvSpPr>
        <p:spPr/>
        <p:txBody>
          <a:bodyPr/>
          <a:lstStyle/>
          <a:p>
            <a:r>
              <a:rPr lang="en-US" dirty="0"/>
              <a:t>Student outcomes</a:t>
            </a:r>
          </a:p>
          <a:p>
            <a:r>
              <a:rPr lang="en-US" dirty="0"/>
              <a:t>Performance indicators</a:t>
            </a:r>
          </a:p>
          <a:p>
            <a:r>
              <a:rPr lang="en-US" dirty="0"/>
              <a:t>Measures</a:t>
            </a:r>
          </a:p>
          <a:p>
            <a:r>
              <a:rPr lang="en-US" dirty="0"/>
              <a:t>Results</a:t>
            </a:r>
          </a:p>
        </p:txBody>
      </p:sp>
    </p:spTree>
    <p:extLst>
      <p:ext uri="{BB962C8B-B14F-4D97-AF65-F5344CB8AC3E}">
        <p14:creationId xmlns:p14="http://schemas.microsoft.com/office/powerpoint/2010/main" val="2045764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4F9F1-DBD2-42DB-B5D7-0F03B0E576B6}"/>
              </a:ext>
            </a:extLst>
          </p:cNvPr>
          <p:cNvSpPr>
            <a:spLocks noGrp="1"/>
          </p:cNvSpPr>
          <p:nvPr>
            <p:ph type="title"/>
          </p:nvPr>
        </p:nvSpPr>
        <p:spPr/>
        <p:txBody>
          <a:bodyPr/>
          <a:lstStyle/>
          <a:p>
            <a:r>
              <a:rPr lang="en-US" dirty="0"/>
              <a:t>ABET SO #1</a:t>
            </a:r>
          </a:p>
        </p:txBody>
      </p:sp>
      <p:sp>
        <p:nvSpPr>
          <p:cNvPr id="3" name="Content Placeholder 2">
            <a:extLst>
              <a:ext uri="{FF2B5EF4-FFF2-40B4-BE49-F238E27FC236}">
                <a16:creationId xmlns:a16="http://schemas.microsoft.com/office/drawing/2014/main" id="{DEA363B6-E205-4884-9AD5-926D85947501}"/>
              </a:ext>
            </a:extLst>
          </p:cNvPr>
          <p:cNvSpPr>
            <a:spLocks noGrp="1"/>
          </p:cNvSpPr>
          <p:nvPr>
            <p:ph idx="1"/>
          </p:nvPr>
        </p:nvSpPr>
        <p:spPr>
          <a:xfrm>
            <a:off x="838200" y="1905000"/>
            <a:ext cx="7772400" cy="4343400"/>
          </a:xfrm>
        </p:spPr>
        <p:txBody>
          <a:bodyPr/>
          <a:lstStyle/>
          <a:p>
            <a:r>
              <a:rPr lang="en-US" sz="2800" dirty="0"/>
              <a:t>1. Analyze a complex computing problem and to apply principles of computing and other relevant disciplines to identify solutions.</a:t>
            </a:r>
          </a:p>
          <a:p>
            <a:pPr lvl="1"/>
            <a:r>
              <a:rPr lang="en-US" sz="2400" dirty="0"/>
              <a:t>1.1 Describe the background, motivation, scope, and/or impact of the computing problem to be solved.</a:t>
            </a:r>
          </a:p>
          <a:p>
            <a:pPr lvl="1"/>
            <a:r>
              <a:rPr lang="en-US" sz="2400" dirty="0"/>
              <a:t>1.2 Formulate a set of functional requirements that are appropriate to the problem.</a:t>
            </a:r>
          </a:p>
          <a:p>
            <a:pPr lvl="1"/>
            <a:r>
              <a:rPr lang="en-US" sz="2400" dirty="0"/>
              <a:t>1.3 Identify solutions by applying principles of computing and other relevant disciplines.</a:t>
            </a:r>
          </a:p>
        </p:txBody>
      </p:sp>
    </p:spTree>
    <p:extLst>
      <p:ext uri="{BB962C8B-B14F-4D97-AF65-F5344CB8AC3E}">
        <p14:creationId xmlns:p14="http://schemas.microsoft.com/office/powerpoint/2010/main" val="953639753"/>
      </p:ext>
    </p:extLst>
  </p:cSld>
  <p:clrMapOvr>
    <a:masterClrMapping/>
  </p:clrMapOvr>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8840</TotalTime>
  <Words>1636</Words>
  <Application>Microsoft Office PowerPoint</Application>
  <PresentationFormat>On-screen Show (4:3)</PresentationFormat>
  <Paragraphs>373</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Tahoma</vt:lpstr>
      <vt:lpstr>Wingdings</vt:lpstr>
      <vt:lpstr>Blueprint</vt:lpstr>
      <vt:lpstr>CS Program Assessment</vt:lpstr>
      <vt:lpstr>Overview</vt:lpstr>
      <vt:lpstr>ABET Accreditation</vt:lpstr>
      <vt:lpstr>Objectives and Outcomes …</vt:lpstr>
      <vt:lpstr>… Objectives and Outcomes</vt:lpstr>
      <vt:lpstr>Major Change Since Last Accreditation Cycle</vt:lpstr>
      <vt:lpstr>Assessment Structure</vt:lpstr>
      <vt:lpstr>Undergraduate Program Assessment</vt:lpstr>
      <vt:lpstr>ABET SO #1</vt:lpstr>
      <vt:lpstr>ABET SO #1 Assessment</vt:lpstr>
      <vt:lpstr>ABET SO #1 Results</vt:lpstr>
      <vt:lpstr>ABET SO #2</vt:lpstr>
      <vt:lpstr>ABET SO #2 Assessment</vt:lpstr>
      <vt:lpstr>ABET SO #2 Results</vt:lpstr>
      <vt:lpstr>ABET SO #3</vt:lpstr>
      <vt:lpstr>ABET SO #3 Assessment</vt:lpstr>
      <vt:lpstr>ABET SO #3 Results</vt:lpstr>
      <vt:lpstr>ABET SO #4</vt:lpstr>
      <vt:lpstr>ABET SO #4 Assessment</vt:lpstr>
      <vt:lpstr>ABET SO #4 Results</vt:lpstr>
      <vt:lpstr>ABET SO #5</vt:lpstr>
      <vt:lpstr>ABET SO #5 Assessment</vt:lpstr>
      <vt:lpstr>ABET SO #5 Results</vt:lpstr>
      <vt:lpstr>ABET SO #6</vt:lpstr>
      <vt:lpstr>ABET SO #6 Assessment</vt:lpstr>
      <vt:lpstr>ABET SO #6 Results</vt:lpstr>
      <vt:lpstr>Graduate Program Assessment</vt:lpstr>
      <vt:lpstr>SO #1</vt:lpstr>
      <vt:lpstr>SO #1 Assessment</vt:lpstr>
      <vt:lpstr>SO #1 Results</vt:lpstr>
      <vt:lpstr>SO #2</vt:lpstr>
      <vt:lpstr>SO #2 Assessment</vt:lpstr>
      <vt:lpstr>SO #2 Results</vt:lpstr>
      <vt:lpstr>SO #3</vt:lpstr>
      <vt:lpstr>SO #3 Assessment</vt:lpstr>
      <vt:lpstr>SO #3 Results</vt:lpstr>
      <vt:lpstr>SO #4</vt:lpstr>
      <vt:lpstr>SO #4 Assessment</vt:lpstr>
      <vt:lpstr>SO #4 Results</vt:lpstr>
      <vt:lpstr>Current Undergraduate PEOs</vt:lpstr>
      <vt:lpstr>Undergraduate PEO Review</vt:lpstr>
      <vt:lpstr>A New PEO on Ethics? </vt:lpstr>
    </vt:vector>
  </TitlesOfParts>
  <Company>University of California, Santa Barbara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CS10 Java Programming Basic Language Features</dc:title>
  <dc:creator>cysun</dc:creator>
  <cp:lastModifiedBy>Sun, Chengyu</cp:lastModifiedBy>
  <cp:revision>718</cp:revision>
  <cp:lastPrinted>1601-01-01T00:00:00Z</cp:lastPrinted>
  <dcterms:created xsi:type="dcterms:W3CDTF">2003-06-24T23:22:57Z</dcterms:created>
  <dcterms:modified xsi:type="dcterms:W3CDTF">2022-03-04T01:59:09Z</dcterms:modified>
</cp:coreProperties>
</file>