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56" r:id="rId2"/>
    <p:sldId id="586" r:id="rId3"/>
    <p:sldId id="631" r:id="rId4"/>
    <p:sldId id="617" r:id="rId5"/>
    <p:sldId id="636" r:id="rId6"/>
    <p:sldId id="635" r:id="rId7"/>
    <p:sldId id="620" r:id="rId8"/>
    <p:sldId id="629" r:id="rId9"/>
    <p:sldId id="634" r:id="rId10"/>
    <p:sldId id="630" r:id="rId11"/>
    <p:sldId id="624" r:id="rId12"/>
    <p:sldId id="632" r:id="rId13"/>
    <p:sldId id="626" r:id="rId1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2" autoAdjust="0"/>
    <p:restoredTop sz="86412" autoAdjust="0"/>
  </p:normalViewPr>
  <p:slideViewPr>
    <p:cSldViewPr snapToGrid="0" snapToObjects="1">
      <p:cViewPr varScale="1">
        <p:scale>
          <a:sx n="91" d="100"/>
          <a:sy n="91" d="100"/>
        </p:scale>
        <p:origin x="34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28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January 21st, 2022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Online/Hybrid Course Proposals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433"/>
              </p:ext>
            </p:extLst>
          </p:nvPr>
        </p:nvGraphicFramePr>
        <p:xfrm>
          <a:off x="536408" y="1091799"/>
          <a:ext cx="8250383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179">
                  <a:extLst>
                    <a:ext uri="{9D8B030D-6E8A-4147-A177-3AD203B41FA5}">
                      <a16:colId xmlns:a16="http://schemas.microsoft.com/office/drawing/2014/main" val="1265963322"/>
                    </a:ext>
                  </a:extLst>
                </a:gridCol>
                <a:gridCol w="3010838">
                  <a:extLst>
                    <a:ext uri="{9D8B030D-6E8A-4147-A177-3AD203B41FA5}">
                      <a16:colId xmlns:a16="http://schemas.microsoft.com/office/drawing/2014/main" val="1933023946"/>
                    </a:ext>
                  </a:extLst>
                </a:gridCol>
                <a:gridCol w="3862366">
                  <a:extLst>
                    <a:ext uri="{9D8B030D-6E8A-4147-A177-3AD203B41FA5}">
                      <a16:colId xmlns:a16="http://schemas.microsoft.com/office/drawing/2014/main" val="1749951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 offering online/hybrid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 Proposals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Courses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4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Spring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One-time</a:t>
                      </a:r>
                      <a:r>
                        <a:rPr lang="en-US" baseline="0" dirty="0" smtClean="0"/>
                        <a:t> exception approval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 2445, CS 3186*, CS</a:t>
                      </a:r>
                      <a:r>
                        <a:rPr lang="en-US" baseline="0" dirty="0" smtClean="0"/>
                        <a:t> 3220, CS 3801, CS 4440, </a:t>
                      </a:r>
                      <a:r>
                        <a:rPr lang="en-US" dirty="0" smtClean="0"/>
                        <a:t>CS 4662*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0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One-time</a:t>
                      </a:r>
                      <a:r>
                        <a:rPr lang="en-US" baseline="0" dirty="0" smtClean="0"/>
                        <a:t> exception approval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CS 3186*, CS 4661*</a:t>
                      </a:r>
                    </a:p>
                    <a:p>
                      <a:r>
                        <a:rPr lang="en-US" baseline="0" dirty="0" smtClean="0"/>
                        <a:t>CS 1222, </a:t>
                      </a:r>
                      <a:r>
                        <a:rPr lang="en-US" baseline="0" smtClean="0"/>
                        <a:t>CS </a:t>
                      </a:r>
                      <a:r>
                        <a:rPr lang="en-US" baseline="0" smtClean="0"/>
                        <a:t>2012, </a:t>
                      </a:r>
                      <a:r>
                        <a:rPr lang="en-US" baseline="0" dirty="0" smtClean="0"/>
                        <a:t>CS 2148, 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CS 2445 (not yet), </a:t>
                      </a:r>
                      <a:r>
                        <a:rPr lang="en-US" baseline="0" dirty="0" smtClean="0"/>
                        <a:t>CS 3220, 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CS 3801 (not yet), </a:t>
                      </a:r>
                      <a:r>
                        <a:rPr lang="en-US" baseline="0" dirty="0" smtClean="0"/>
                        <a:t>CS 4440, CS 4550, CS 4780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53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Spring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One-time</a:t>
                      </a:r>
                      <a:r>
                        <a:rPr lang="en-US" baseline="0" dirty="0" smtClean="0"/>
                        <a:t> exception approval required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37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2023 and beyond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Regular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course mod approval required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(submit course mod proposals in Spring 2022) </a:t>
                      </a:r>
                    </a:p>
                    <a:p>
                      <a:endParaRPr lang="en-US" sz="1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Course mod template AY 2023-2024 is available on 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</a:rPr>
                        <a:t>curriculog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CS 3186*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CS 4661*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CS 4662*</a:t>
                      </a:r>
                    </a:p>
                    <a:p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TBD during the department retreat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7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2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Committee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337039"/>
              </p:ext>
            </p:extLst>
          </p:nvPr>
        </p:nvGraphicFramePr>
        <p:xfrm>
          <a:off x="454172" y="996697"/>
          <a:ext cx="8305099" cy="3924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0678">
                  <a:extLst>
                    <a:ext uri="{9D8B030D-6E8A-4147-A177-3AD203B41FA5}">
                      <a16:colId xmlns:a16="http://schemas.microsoft.com/office/drawing/2014/main" val="693764139"/>
                    </a:ext>
                  </a:extLst>
                </a:gridCol>
                <a:gridCol w="3140687">
                  <a:extLst>
                    <a:ext uri="{9D8B030D-6E8A-4147-A177-3AD203B41FA5}">
                      <a16:colId xmlns:a16="http://schemas.microsoft.com/office/drawing/2014/main" val="3167773847"/>
                    </a:ext>
                  </a:extLst>
                </a:gridCol>
                <a:gridCol w="1273734">
                  <a:extLst>
                    <a:ext uri="{9D8B030D-6E8A-4147-A177-3AD203B41FA5}">
                      <a16:colId xmlns:a16="http://schemas.microsoft.com/office/drawing/2014/main" val="3666367620"/>
                    </a:ext>
                  </a:extLst>
                </a:gridCol>
              </a:tblGrid>
              <a:tr h="20033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effectLst/>
                        </a:rPr>
                        <a:t>CS Department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2196542774"/>
                  </a:ext>
                </a:extLst>
              </a:tr>
              <a:tr h="161806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Committee/Taskforce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</a:rPr>
                        <a:t>2021-2022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423325"/>
                  </a:ext>
                </a:extLst>
              </a:tr>
              <a:tr h="238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Committee Member (Chair*)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Alternate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92754649"/>
                  </a:ext>
                </a:extLst>
              </a:tr>
              <a:tr h="3351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RTP Committee (elected)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H. Guo, Z. Ye, Y. Zhu*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B. Parviz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494096710"/>
                  </a:ext>
                </a:extLst>
              </a:tr>
              <a:tr h="11172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Post-tenure </a:t>
                      </a:r>
                      <a:r>
                        <a:rPr lang="en-US" sz="1200" u="none" strike="noStrike" dirty="0" err="1">
                          <a:effectLst/>
                        </a:rPr>
                        <a:t>eval</a:t>
                      </a:r>
                      <a:r>
                        <a:rPr lang="en-US" sz="1200" u="none" strike="noStrike" dirty="0">
                          <a:effectLst/>
                        </a:rPr>
                        <a:t> (elected)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200" u="none" strike="noStrike">
                          <a:effectLst/>
                        </a:rPr>
                        <a:t>E. Kang*, C. Sun, H. Guo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2736008751"/>
                  </a:ext>
                </a:extLst>
              </a:tr>
              <a:tr h="22344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Faculty Search (elected)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>
                          <a:effectLst/>
                        </a:rPr>
                        <a:t>N. Amini, B. Parviz, H. Guo*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328258496"/>
                  </a:ext>
                </a:extLst>
              </a:tr>
              <a:tr h="22344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Lecturer Review (elected)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u="none" strike="noStrike">
                          <a:effectLst/>
                        </a:rPr>
                        <a:t>M. Pourhomayoun, C. Sun*, Z. Ye 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Y. Zhu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3756972649"/>
                  </a:ext>
                </a:extLst>
              </a:tr>
              <a:tr h="22344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Lecturer </a:t>
                      </a:r>
                      <a:r>
                        <a:rPr lang="en-US" sz="1200" u="none" strike="noStrike" dirty="0" err="1">
                          <a:effectLst/>
                        </a:rPr>
                        <a:t>Eval</a:t>
                      </a:r>
                      <a:r>
                        <a:rPr lang="en-US" sz="1200" u="none" strike="noStrike" dirty="0">
                          <a:effectLst/>
                        </a:rPr>
                        <a:t> Taskforce (class visitations)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Amini, Krum*, Forouzesh, Lim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2595062420"/>
                  </a:ext>
                </a:extLst>
              </a:tr>
              <a:tr h="3351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IAC (syllabi, course proposals, course redesign, program mods, certificate programs, textbook selection)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Pourhomayoun*, C. Sun, R. Pamula, N. Amini, J. Lim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1118055326"/>
                  </a:ext>
                </a:extLst>
              </a:tr>
              <a:tr h="22344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SAC (orientations, scholarship, advisement, events)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Amini, Forouzesh*, Jrum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2820523712"/>
                  </a:ext>
                </a:extLst>
              </a:tr>
              <a:tr h="11172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Senior Design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J. Lim, C. Sun*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3352873949"/>
                  </a:ext>
                </a:extLst>
              </a:tr>
              <a:tr h="3351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Graduate Program (orientations, admission, Comp. Exam, Thesis scheduling, academic standing)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B. Parviz*, R. Pamula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340352112"/>
                  </a:ext>
                </a:extLst>
              </a:tr>
              <a:tr h="3351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IAB ((IAB meetings, internships, professional development)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Krum*, Pourhomayoun, Forouzesh, J. Guo, N. Amini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61687408"/>
                  </a:ext>
                </a:extLst>
              </a:tr>
              <a:tr h="22344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Research (program promotion, grants, …)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Pourhomayoun*, J. Guo, Y. Zhu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862649463"/>
                  </a:ext>
                </a:extLst>
              </a:tr>
              <a:tr h="11172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Assessment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C. Sun*, R. </a:t>
                      </a:r>
                      <a:r>
                        <a:rPr lang="en-US" sz="1200" u="none" strike="noStrike" dirty="0" err="1">
                          <a:effectLst/>
                        </a:rPr>
                        <a:t>Pamula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53" marR="3853" marT="3853" marB="0"/>
                </a:tc>
                <a:extLst>
                  <a:ext uri="{0D108BD9-81ED-4DB2-BD59-A6C34878D82A}">
                    <a16:rowId xmlns:a16="http://schemas.microsoft.com/office/drawing/2014/main" val="126498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5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4962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great Weekend!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Welcome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Spring 2022</a:t>
            </a:r>
          </a:p>
          <a:p>
            <a:pPr marL="971550" lvl="1" indent="-285750" fontAlgn="base"/>
            <a:r>
              <a:rPr lang="en-US" sz="1600" dirty="0" smtClean="0"/>
              <a:t>Enrollment data</a:t>
            </a:r>
          </a:p>
          <a:p>
            <a:pPr marL="971550" lvl="1" indent="-285750" fontAlgn="base"/>
            <a:r>
              <a:rPr lang="en-US" sz="1600" dirty="0" smtClean="0"/>
              <a:t>Reminders</a:t>
            </a:r>
          </a:p>
          <a:p>
            <a:pPr marL="971550" lvl="1" indent="-285750" fontAlgn="base"/>
            <a:r>
              <a:rPr lang="en-US" sz="1600" dirty="0" smtClean="0"/>
              <a:t>CS 4962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Fall </a:t>
            </a:r>
            <a:r>
              <a:rPr lang="en-US" sz="1800" dirty="0"/>
              <a:t>2022 and beyond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Q&amp;A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2022 – Enrollment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232" y="1177748"/>
            <a:ext cx="3215803" cy="3394472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 of Monday, Jan 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6" y="1094886"/>
            <a:ext cx="4598902" cy="34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Spring 2022 </a:t>
            </a:r>
            <a:r>
              <a:rPr lang="en-US" dirty="0" smtClean="0"/>
              <a:t>– Academic Calendar and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4429875" cy="3394472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Jan 24 – First Day of Classes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first 3 weeks – remote for all courses (no </a:t>
            </a:r>
            <a:r>
              <a:rPr lang="en-US" sz="1600" dirty="0" smtClean="0"/>
              <a:t>exception)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You are allowed to use your office to teach remotely.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In-person meeting: required to wear a surgical mask at minimum or a N95 mask.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EPITA students (20-22 students) – CS 1222, CS 2013, CS 2148, CS 3220</a:t>
            </a:r>
          </a:p>
          <a:p>
            <a:pPr fontAlgn="base"/>
            <a:endParaRPr lang="en-US" sz="18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13" y="1177748"/>
            <a:ext cx="4014787" cy="29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Spring 2022 </a:t>
            </a:r>
            <a:r>
              <a:rPr lang="en-US" dirty="0" smtClean="0"/>
              <a:t>– Academic Calendar and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Are you ready to start your class?</a:t>
            </a:r>
          </a:p>
          <a:p>
            <a:pPr marL="971550" lvl="1" indent="-285750" fontAlgn="base"/>
            <a:r>
              <a:rPr lang="en-US" sz="1800" dirty="0"/>
              <a:t>Syllabus approval – invite me to your canvas </a:t>
            </a:r>
            <a:r>
              <a:rPr lang="en-US" sz="1800" dirty="0" smtClean="0"/>
              <a:t>for </a:t>
            </a:r>
            <a:r>
              <a:rPr lang="en-US" sz="1800" dirty="0"/>
              <a:t>10 days</a:t>
            </a:r>
          </a:p>
          <a:p>
            <a:pPr marL="971550" lvl="1" indent="-285750" fontAlgn="base"/>
            <a:r>
              <a:rPr lang="en-US" sz="1800" dirty="0" smtClean="0"/>
              <a:t>Materials on Canvas?</a:t>
            </a:r>
          </a:p>
          <a:p>
            <a:pPr marL="971550" lvl="1" indent="-285750" fontAlgn="base"/>
            <a:r>
              <a:rPr lang="en-US" sz="1800" dirty="0" smtClean="0"/>
              <a:t>Zoom meeting setup?</a:t>
            </a:r>
          </a:p>
          <a:p>
            <a:pPr marL="971550" lvl="1" indent="-285750" fontAlgn="base"/>
            <a:r>
              <a:rPr lang="en-US" sz="1800" dirty="0" smtClean="0"/>
              <a:t>Office hours?</a:t>
            </a:r>
          </a:p>
          <a:p>
            <a:pPr marL="971550" lvl="1" indent="-285750" fontAlgn="base"/>
            <a:r>
              <a:rPr lang="en-US" sz="1800" dirty="0" smtClean="0"/>
              <a:t>Need a headset? Pick one at the </a:t>
            </a:r>
            <a:r>
              <a:rPr lang="en-US" sz="1800" dirty="0" err="1" smtClean="0"/>
              <a:t>dept</a:t>
            </a:r>
            <a:r>
              <a:rPr lang="en-US" sz="1800" dirty="0" smtClean="0"/>
              <a:t> office.</a:t>
            </a:r>
          </a:p>
          <a:p>
            <a:pPr marL="971550" lvl="1" indent="-285750" fontAlgn="base"/>
            <a:r>
              <a:rPr lang="en-US" sz="1800" dirty="0" smtClean="0"/>
              <a:t>Need a webcam? Request one.</a:t>
            </a:r>
          </a:p>
          <a:p>
            <a:pPr marL="971550" lvl="1" indent="-285750" fontAlgn="base"/>
            <a:r>
              <a:rPr lang="en-US" sz="1800" dirty="0" smtClean="0"/>
              <a:t>Need a mic and a portable speaker for in-person meeting? Send me email.</a:t>
            </a:r>
          </a:p>
          <a:p>
            <a:pPr marL="971550" lvl="1" indent="-285750" fontAlgn="base"/>
            <a:r>
              <a:rPr lang="en-US" sz="1800" dirty="0" smtClean="0"/>
              <a:t>Anything?</a:t>
            </a:r>
          </a:p>
          <a:p>
            <a:pPr fontAlgn="base"/>
            <a:endParaRPr lang="en-US" sz="24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97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2022 </a:t>
            </a:r>
            <a:r>
              <a:rPr lang="en-US" dirty="0" smtClean="0"/>
              <a:t>– Student Hires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3330428"/>
            <a:ext cx="3867812" cy="1191237"/>
          </a:xfrm>
          <a:solidFill>
            <a:schemeClr val="bg2"/>
          </a:solidFill>
        </p:spPr>
        <p:txBody>
          <a:bodyPr/>
          <a:lstStyle/>
          <a:p>
            <a:pPr fontAlgn="base"/>
            <a:r>
              <a:rPr lang="en-US" b="1" dirty="0" smtClean="0"/>
              <a:t>Student Assistants</a:t>
            </a:r>
          </a:p>
          <a:p>
            <a:pPr fontAlgn="base"/>
            <a:endParaRPr lang="en-US" sz="1600" dirty="0" smtClean="0"/>
          </a:p>
          <a:p>
            <a:pPr fontAlgn="base"/>
            <a:r>
              <a:rPr lang="en-US" sz="1600" dirty="0" err="1" smtClean="0"/>
              <a:t>Avani</a:t>
            </a:r>
            <a:r>
              <a:rPr lang="en-US" sz="1600" dirty="0" smtClean="0"/>
              <a:t> </a:t>
            </a:r>
            <a:r>
              <a:rPr lang="en-US" sz="1600" dirty="0" err="1" smtClean="0"/>
              <a:t>Dungarwal</a:t>
            </a:r>
            <a:endParaRPr lang="en-US" sz="1600" dirty="0" smtClean="0"/>
          </a:p>
          <a:p>
            <a:pPr fontAlgn="base"/>
            <a:r>
              <a:rPr lang="en-US" sz="1600" dirty="0" err="1" smtClean="0"/>
              <a:t>Juya</a:t>
            </a:r>
            <a:r>
              <a:rPr lang="en-US" sz="1600" dirty="0" smtClean="0"/>
              <a:t> Ahmadi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22334" y="1082795"/>
            <a:ext cx="4054702" cy="343887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b="1" dirty="0" smtClean="0"/>
              <a:t>2 Tutors </a:t>
            </a:r>
            <a:r>
              <a:rPr lang="en-US" dirty="0" smtClean="0"/>
              <a:t>for CS 2011-2013: tutoring on zoom, 12 hours/week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sz="1600" dirty="0" smtClean="0"/>
              <a:t>Hugo Gomez (hgomez32@calstatela.edu):</a:t>
            </a:r>
          </a:p>
          <a:p>
            <a:pPr fontAlgn="base"/>
            <a:r>
              <a:rPr lang="en-US" sz="1400" dirty="0" smtClean="0"/>
              <a:t>MW: 1pm - 2pm</a:t>
            </a:r>
          </a:p>
          <a:p>
            <a:pPr fontAlgn="base"/>
            <a:r>
              <a:rPr lang="en-US" sz="1400" dirty="0" smtClean="0"/>
              <a:t>TTH : 8am -12pm and 3pm - 4pm </a:t>
            </a:r>
          </a:p>
          <a:p>
            <a:pPr fontAlgn="base"/>
            <a:r>
              <a:rPr lang="en-US" sz="1400" dirty="0" smtClean="0"/>
              <a:t> </a:t>
            </a:r>
          </a:p>
          <a:p>
            <a:pPr fontAlgn="base"/>
            <a:r>
              <a:rPr lang="en-US" sz="1600" dirty="0" smtClean="0"/>
              <a:t>Jack Bentley (jbentle6@calstatela.edu):</a:t>
            </a:r>
          </a:p>
          <a:p>
            <a:pPr fontAlgn="base"/>
            <a:r>
              <a:rPr lang="en-US" sz="1400" dirty="0" smtClean="0"/>
              <a:t>MW: 9am - 12pm and 4:30pm - 5:30pm</a:t>
            </a:r>
            <a:br>
              <a:rPr lang="en-US" sz="1400" dirty="0" smtClean="0"/>
            </a:br>
            <a:r>
              <a:rPr lang="en-US" sz="1400" dirty="0" smtClean="0"/>
              <a:t>Friday: 12pm - 4pm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6407" y="1075803"/>
            <a:ext cx="3867813" cy="211201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b="1" dirty="0" smtClean="0"/>
              <a:t>TAs/GAs/Graders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sz="1600" dirty="0" smtClean="0"/>
              <a:t>Contact your TAs/GAs/Graders and coordinate the work.</a:t>
            </a:r>
          </a:p>
          <a:p>
            <a:pPr fontAlgn="base"/>
            <a:r>
              <a:rPr lang="en-US" sz="1600" dirty="0" smtClean="0"/>
              <a:t>Give access to canvas shell</a:t>
            </a:r>
          </a:p>
          <a:p>
            <a:pPr fontAlgn="base"/>
            <a:r>
              <a:rPr lang="en-US" sz="1600" dirty="0" smtClean="0"/>
              <a:t>Set a regular meeting time</a:t>
            </a:r>
          </a:p>
          <a:p>
            <a:r>
              <a:rPr lang="en-US" sz="1600" dirty="0" smtClean="0"/>
              <a:t>Introduce your TA to the class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80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</a:t>
            </a:r>
            <a:r>
              <a:rPr lang="en-US" dirty="0" smtClean="0"/>
              <a:t>2022 –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ECST Welcome </a:t>
            </a:r>
            <a:r>
              <a:rPr lang="en-US" sz="1800" dirty="0" smtClean="0"/>
              <a:t>Week (Jan 24-Jan 28): </a:t>
            </a:r>
          </a:p>
          <a:p>
            <a:pPr marL="739775" lvl="1" indent="-285750" fontAlgn="base"/>
            <a:r>
              <a:rPr lang="en-US" sz="1600" dirty="0" smtClean="0"/>
              <a:t>CS </a:t>
            </a:r>
            <a:r>
              <a:rPr lang="en-US" sz="1600" dirty="0" err="1"/>
              <a:t>dept</a:t>
            </a:r>
            <a:r>
              <a:rPr lang="en-US" sz="1600" dirty="0"/>
              <a:t> presentation (1/27, 3-3:30)</a:t>
            </a:r>
          </a:p>
          <a:p>
            <a:pPr marL="1257300" lvl="2" fontAlgn="base"/>
            <a:r>
              <a:rPr lang="en-US" sz="1600" dirty="0"/>
              <a:t>Need a </a:t>
            </a:r>
            <a:r>
              <a:rPr lang="en-US" sz="1600" dirty="0" smtClean="0"/>
              <a:t>volunteer(s</a:t>
            </a:r>
            <a:r>
              <a:rPr lang="en-US" sz="1600" dirty="0" smtClean="0"/>
              <a:t>) – Soo &amp; David</a:t>
            </a:r>
            <a:endParaRPr lang="en-US" sz="1600" dirty="0" smtClean="0"/>
          </a:p>
          <a:p>
            <a:pPr marL="1257300" lvl="2" fontAlgn="base"/>
            <a:endParaRPr lang="en-US" sz="16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Department Meetings</a:t>
            </a:r>
            <a:endParaRPr lang="en-US" sz="1800" dirty="0"/>
          </a:p>
          <a:p>
            <a:pPr marL="6286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On every 2nd and 4th Fridays of the month</a:t>
            </a:r>
          </a:p>
          <a:p>
            <a:pPr marL="6286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Feb 11, </a:t>
            </a:r>
            <a:r>
              <a:rPr lang="en-US" sz="1800" b="1" dirty="0">
                <a:solidFill>
                  <a:srgbClr val="FF0000"/>
                </a:solidFill>
              </a:rPr>
              <a:t>Feb 25</a:t>
            </a:r>
            <a:r>
              <a:rPr lang="en-US" sz="1800" dirty="0"/>
              <a:t>, Mar 11, Mar 25, April 8, April 22, May 13</a:t>
            </a:r>
          </a:p>
          <a:p>
            <a:pPr marL="6286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11AM – 12:30PM</a:t>
            </a:r>
          </a:p>
          <a:p>
            <a:endParaRPr lang="en-US" sz="2000" dirty="0" smtClean="0"/>
          </a:p>
          <a:p>
            <a:pPr marL="971550" lvl="1" indent="-285750"/>
            <a:endParaRPr lang="en-US" sz="1800" dirty="0" smtClean="0"/>
          </a:p>
          <a:p>
            <a:pPr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51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 smtClean="0"/>
              <a:t>Spring 2022 – Department Retreat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14952"/>
            <a:ext cx="8140628" cy="3549327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Feb 25, 9AM-1PM</a:t>
            </a:r>
            <a:endParaRPr lang="en-US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 smtClean="0"/>
              <a:t>Discussion items</a:t>
            </a:r>
          </a:p>
          <a:p>
            <a:pPr marL="971550" lvl="1" fontAlgn="base"/>
            <a:r>
              <a:rPr lang="en-US" dirty="0" smtClean="0"/>
              <a:t>Strategic planning</a:t>
            </a:r>
          </a:p>
          <a:p>
            <a:pPr marL="971550" lvl="1" indent="-285750" fontAlgn="base"/>
            <a:r>
              <a:rPr lang="en-US" sz="1400" dirty="0" smtClean="0"/>
              <a:t>Discussion </a:t>
            </a:r>
            <a:r>
              <a:rPr lang="en-US" sz="1400" dirty="0"/>
              <a:t>on online/hybrid courses (not one-time exception)</a:t>
            </a:r>
          </a:p>
          <a:p>
            <a:pPr marL="1257300" lvl="2" fontAlgn="base"/>
            <a:r>
              <a:rPr lang="en-US" sz="1300" dirty="0"/>
              <a:t>Approved courses : CS 3186, CS 4661, CS </a:t>
            </a:r>
            <a:r>
              <a:rPr lang="en-US" sz="1300" dirty="0" smtClean="0"/>
              <a:t>4662</a:t>
            </a:r>
          </a:p>
          <a:p>
            <a:pPr marL="971550" lvl="1" fontAlgn="base"/>
            <a:r>
              <a:rPr lang="en-US" dirty="0" smtClean="0"/>
              <a:t>Review </a:t>
            </a:r>
            <a:r>
              <a:rPr lang="en-US" dirty="0"/>
              <a:t>PEOs, </a:t>
            </a:r>
            <a:r>
              <a:rPr lang="en-US" dirty="0" err="1"/>
              <a:t>eval</a:t>
            </a:r>
            <a:r>
              <a:rPr lang="en-US" dirty="0"/>
              <a:t> </a:t>
            </a:r>
            <a:r>
              <a:rPr lang="en-US" dirty="0" smtClean="0"/>
              <a:t>data</a:t>
            </a:r>
          </a:p>
          <a:p>
            <a:pPr marL="971550" lvl="1" fontAlgn="base"/>
            <a:r>
              <a:rPr lang="en-US" dirty="0" smtClean="0"/>
              <a:t>Department resources (identify, justify, and request)</a:t>
            </a:r>
          </a:p>
          <a:p>
            <a:pPr marL="971550" lvl="1" fontAlgn="base"/>
            <a:r>
              <a:rPr lang="en-US" dirty="0"/>
              <a:t>Scale Up for Fall 2022 and </a:t>
            </a:r>
            <a:r>
              <a:rPr lang="en-US" dirty="0" smtClean="0"/>
              <a:t>beyond</a:t>
            </a:r>
          </a:p>
          <a:p>
            <a:pPr marL="1257300" lvl="2" fontAlgn="base"/>
            <a:r>
              <a:rPr lang="en-US" dirty="0" smtClean="0"/>
              <a:t>Lecturer pool</a:t>
            </a:r>
          </a:p>
          <a:p>
            <a:pPr marL="1257300" lvl="2" fontAlgn="base"/>
            <a:r>
              <a:rPr lang="en-US" dirty="0" smtClean="0"/>
              <a:t>CS electives</a:t>
            </a:r>
          </a:p>
          <a:p>
            <a:pPr marL="1257300" lvl="2" fontAlgn="base"/>
            <a:r>
              <a:rPr lang="en-US" dirty="0" smtClean="0"/>
              <a:t>Grad courses (CS 5035 and more)</a:t>
            </a:r>
          </a:p>
          <a:p>
            <a:pPr marL="1257300" lvl="2" fontAlgn="base"/>
            <a:r>
              <a:rPr lang="en-US" dirty="0" smtClean="0"/>
              <a:t>Senior design</a:t>
            </a:r>
          </a:p>
          <a:p>
            <a:pPr marL="971550" lvl="1" fontAlgn="base"/>
            <a:r>
              <a:rPr lang="en-US" dirty="0" smtClean="0"/>
              <a:t>Anything else?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293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</a:t>
            </a:r>
            <a:r>
              <a:rPr lang="en-US" dirty="0" smtClean="0"/>
              <a:t>2022 – Faculty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Successful hiring</a:t>
            </a:r>
          </a:p>
          <a:p>
            <a:pPr marL="971550" lvl="1" indent="-285750"/>
            <a:r>
              <a:rPr lang="en-US" sz="1600" dirty="0" smtClean="0"/>
              <a:t>2-3 new junior faculty</a:t>
            </a:r>
          </a:p>
          <a:p>
            <a:pPr marL="971550" lvl="1" indent="-285750"/>
            <a:r>
              <a:rPr lang="en-US" sz="1600" dirty="0" smtClean="0"/>
              <a:t>Plan</a:t>
            </a:r>
          </a:p>
          <a:p>
            <a:pPr marL="1257300" lvl="2"/>
            <a:r>
              <a:rPr lang="en-US" sz="1500" dirty="0" smtClean="0"/>
              <a:t>Semi-finalist interviews in Feb</a:t>
            </a:r>
          </a:p>
          <a:p>
            <a:pPr marL="1257300" lvl="2"/>
            <a:r>
              <a:rPr lang="en-US" sz="1500" dirty="0" smtClean="0"/>
              <a:t>Finalist interviews in early Mar</a:t>
            </a:r>
          </a:p>
          <a:p>
            <a:endParaRPr lang="en-US" sz="1800" dirty="0" smtClean="0"/>
          </a:p>
          <a:p>
            <a:pPr marL="971550" lvl="1" indent="-285750"/>
            <a:endParaRPr lang="en-US" sz="1600" dirty="0" smtClean="0"/>
          </a:p>
          <a:p>
            <a:pPr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99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24928</TotalTime>
  <Words>789</Words>
  <Application>Microsoft Office PowerPoint</Application>
  <PresentationFormat>On-screen Show (16:9)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Office Theme</vt:lpstr>
      <vt:lpstr>Department Meeting</vt:lpstr>
      <vt:lpstr>Agenda</vt:lpstr>
      <vt:lpstr>Spring 2022 – Enrollment Data</vt:lpstr>
      <vt:lpstr>Spring 2022 – Academic Calendar and Instruction</vt:lpstr>
      <vt:lpstr>Spring 2022 – Academic Calendar and Instruction</vt:lpstr>
      <vt:lpstr>Spring 2022 – Student Hires</vt:lpstr>
      <vt:lpstr>Spring 2022 – Meetings</vt:lpstr>
      <vt:lpstr>Spring 2022 – Department Retreat</vt:lpstr>
      <vt:lpstr>Spring 2022 – Faculty Search</vt:lpstr>
      <vt:lpstr>Online/Hybrid Course Proposals</vt:lpstr>
      <vt:lpstr>Department Committee </vt:lpstr>
      <vt:lpstr>CS 4962</vt:lpstr>
      <vt:lpstr>Have a great Weekend!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985</cp:revision>
  <dcterms:created xsi:type="dcterms:W3CDTF">2020-04-22T18:12:43Z</dcterms:created>
  <dcterms:modified xsi:type="dcterms:W3CDTF">2022-01-21T20:16:02Z</dcterms:modified>
</cp:coreProperties>
</file>