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5" r:id="rId2"/>
    <p:sldId id="523" r:id="rId3"/>
    <p:sldId id="462" r:id="rId4"/>
    <p:sldId id="501" r:id="rId5"/>
    <p:sldId id="520" r:id="rId6"/>
    <p:sldId id="526" r:id="rId7"/>
    <p:sldId id="530" r:id="rId8"/>
    <p:sldId id="531" r:id="rId9"/>
    <p:sldId id="545" r:id="rId10"/>
    <p:sldId id="529" r:id="rId11"/>
    <p:sldId id="524" r:id="rId12"/>
    <p:sldId id="527" r:id="rId13"/>
    <p:sldId id="256" r:id="rId14"/>
    <p:sldId id="479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3" autoAdjust="0"/>
    <p:restoredTop sz="91253" autoAdjust="0"/>
  </p:normalViewPr>
  <p:slideViewPr>
    <p:cSldViewPr snapToGrid="0" snapToObjects="1">
      <p:cViewPr varScale="1">
        <p:scale>
          <a:sx n="118" d="100"/>
          <a:sy n="118" d="100"/>
        </p:scale>
        <p:origin x="118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52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Welcome and introduce ourselves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e87269177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e87269177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14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e87269177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2e87269177_1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11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2e87269177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2e87269177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32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e87269177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2e87269177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598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e87269177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2e87269177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59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2e87269177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2e87269177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56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e87269177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2e87269177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037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2e87269177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2e87269177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789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e87269177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2e87269177_1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45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agenda for this</a:t>
            </a:r>
            <a:r>
              <a:rPr lang="en-US" baseline="0" dirty="0"/>
              <a:t> information session will be as follows: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4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e8726917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e8726917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11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85169ca90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85169ca90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227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ff506be0a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cff506be0a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08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2e87269177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2e87269177_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5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aticon.com/packs/mass-production-38?word=mass%20production/?utm_source=slidesgo_template&amp;utm_medium=referral-link&amp;utm_campaign=sg_resources&amp;utm_content=flaticon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>
            <a:hlinkClick r:id="rId2"/>
          </p:cNvPr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000" b="0">
                <a:solidFill>
                  <a:schemeClr val="hlink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33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registration-enrollment" TargetMode="External"/><Relationship Id="rId2" Type="http://schemas.openxmlformats.org/officeDocument/2006/relationships/hyperlink" Target="https://www.calstatela.edu/registrar/get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ommerce.cashnet.com/cashneti/static/epayment/csulapay/logi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ecst/cs/forms" TargetMode="External"/><Relationship Id="rId2" Type="http://schemas.openxmlformats.org/officeDocument/2006/relationships/hyperlink" Target="https://www.calstatela.edu/sites/default/files/users/u50136/gs_8_re._8.21.19.pdf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ecst/cs/cs-faculty-advising-and-office-hours" TargetMode="External"/><Relationship Id="rId2" Type="http://schemas.openxmlformats.org/officeDocument/2006/relationships/hyperlink" Target="https://www.calstatela.edu/graduatestudies/funding-opportunities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ommerce.cashnet.com/cashneti/static/epayment/csulapay/login" TargetMode="External"/><Relationship Id="rId4" Type="http://schemas.openxmlformats.org/officeDocument/2006/relationships/hyperlink" Target="https://www.calstatela.edu/finance-onesto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statela.edu/ecst/cs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atalog.calstatela.edu/preview_program.php?catoid=70&amp;poid=31556&amp;hl=%22computer+science%22&amp;returnto=search" TargetMode="External"/><Relationship Id="rId2" Type="http://schemas.openxmlformats.org/officeDocument/2006/relationships/hyperlink" Target="https://ecatalog.calstatela.edu/preview_program.php?catoid=70&amp;poid=31556&amp;hl=%22computer+science%22&amp;returnto=search#/usr/local/webroot/acalog-legacy/shared/htdocs_gateway/ajax/preview_course.php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schedule-classes" TargetMode="External"/><Relationship Id="rId2" Type="http://schemas.openxmlformats.org/officeDocument/2006/relationships/hyperlink" Target="https://www.calstatela.edu/admissions/new-graduate-admits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catalog.calstatela.edu/content.php?filter%5B27%5D=CS&amp;filter%5B29%5D=&amp;filter%5Bcourse_type%5D=-1&amp;filter%5Bkeyword%5D=&amp;filter%5B32%5D=1&amp;filter%5Bcpage%5D=1&amp;cur_cat_oid=70&amp;expand=&amp;navoid=8162&amp;search_database=Filter#acalog_template_course_fil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1701800"/>
            <a:ext cx="6968067" cy="2946400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Computer Science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M.S. Program Information Session &amp; Orientation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Department Chair:			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Eun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-Young (Elaine) Kang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Faculty Advisors: 			Dr. Raj S. Pamula &amp; Dr. Behzad Parviz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Graduate Coordinator:		Lupe Martinez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Department Coordinator:	Valentina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Ovasapyan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register on 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6684335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Learn about </a:t>
            </a:r>
            <a:r>
              <a:rPr lang="en-US" sz="1400" dirty="0" smtClean="0"/>
              <a:t>GET -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://www.calstatela.edu/registrar/get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Enroll/Register </a:t>
            </a:r>
            <a:r>
              <a:rPr lang="en-US" sz="1400" dirty="0"/>
              <a:t>for Classes (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www.calstatela.edu/registrar/registration-enrollment</a:t>
            </a:r>
            <a:r>
              <a:rPr lang="en-US" sz="1400" dirty="0" smtClean="0"/>
              <a:t>)</a:t>
            </a:r>
            <a:endParaRPr lang="en-US" sz="1400" dirty="0"/>
          </a:p>
          <a:p>
            <a:pPr marL="971550" lvl="1" indent="-285750"/>
            <a:r>
              <a:rPr lang="en-US" sz="1400" b="1" dirty="0"/>
              <a:t>Steps:</a:t>
            </a:r>
          </a:p>
          <a:p>
            <a:pPr marL="1257300" lvl="2"/>
            <a:r>
              <a:rPr lang="en-US" sz="1200" dirty="0"/>
              <a:t>Resolve Holds </a:t>
            </a:r>
          </a:p>
          <a:p>
            <a:pPr marL="1257300" lvl="2"/>
            <a:r>
              <a:rPr lang="en-US" sz="1200" dirty="0"/>
              <a:t>Plan your Class Schedule with Schedule Planner</a:t>
            </a:r>
          </a:p>
          <a:p>
            <a:pPr marL="1257300" lvl="2"/>
            <a:r>
              <a:rPr lang="en-US" sz="1200" dirty="0"/>
              <a:t>Pay tuition and </a:t>
            </a:r>
            <a:r>
              <a:rPr lang="en-US" sz="1200" dirty="0" smtClean="0"/>
              <a:t>fees </a:t>
            </a:r>
            <a:endParaRPr lang="en-US" sz="1200" dirty="0"/>
          </a:p>
          <a:p>
            <a:pPr marL="1485900" lvl="3"/>
            <a:r>
              <a:rPr lang="en-US" dirty="0" smtClean="0"/>
              <a:t>Online </a:t>
            </a:r>
            <a:r>
              <a:rPr lang="en-US" dirty="0"/>
              <a:t>payment: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commerce.cashnet.com/cashneti/static/epayment/csulapay/login</a:t>
            </a:r>
            <a:endParaRPr lang="en-US" dirty="0"/>
          </a:p>
          <a:p>
            <a:pPr marL="1257300" lvl="2"/>
            <a:r>
              <a:rPr lang="en-US" sz="1200" dirty="0"/>
              <a:t>Obtain permits if needed</a:t>
            </a:r>
          </a:p>
          <a:p>
            <a:pPr marL="1485900" lvl="3"/>
            <a:r>
              <a:rPr lang="en-US" dirty="0">
                <a:solidFill>
                  <a:srgbClr val="FF0000"/>
                </a:solidFill>
              </a:rPr>
              <a:t>G1 students : need permits for any courses</a:t>
            </a:r>
          </a:p>
          <a:p>
            <a:pPr marL="1485900" lvl="3"/>
            <a:r>
              <a:rPr lang="en-US" dirty="0">
                <a:solidFill>
                  <a:srgbClr val="FF0000"/>
                </a:solidFill>
              </a:rPr>
              <a:t>G2 students : need permits for 4000-level courses and some 5000-level courses</a:t>
            </a:r>
            <a:endParaRPr lang="en-US" sz="1000" dirty="0">
              <a:solidFill>
                <a:srgbClr val="FF0000"/>
              </a:solidFill>
            </a:endParaRPr>
          </a:p>
          <a:p>
            <a:pPr marL="1257300" lvl="2"/>
            <a:r>
              <a:rPr lang="en-US" sz="1200" dirty="0"/>
              <a:t>Enroll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546" y="4397072"/>
            <a:ext cx="224401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Permits valid until 7/8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10003" y="518004"/>
            <a:ext cx="1556045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Available courses for Fall 2022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CS </a:t>
            </a:r>
            <a:r>
              <a:rPr lang="en-US" sz="1400" dirty="0" smtClean="0"/>
              <a:t>3112</a:t>
            </a:r>
          </a:p>
          <a:p>
            <a:r>
              <a:rPr lang="en-US" sz="1400" dirty="0" smtClean="0"/>
              <a:t>CS 3220</a:t>
            </a:r>
          </a:p>
          <a:p>
            <a:r>
              <a:rPr lang="en-US" sz="1400" dirty="0" smtClean="0"/>
              <a:t>CS 3035</a:t>
            </a:r>
          </a:p>
          <a:p>
            <a:r>
              <a:rPr lang="en-US" sz="1400" dirty="0" smtClean="0"/>
              <a:t>CS 3337</a:t>
            </a:r>
          </a:p>
          <a:p>
            <a:endParaRPr lang="en-US" sz="1400" dirty="0"/>
          </a:p>
          <a:p>
            <a:r>
              <a:rPr lang="en-US" sz="1400" dirty="0" smtClean="0"/>
              <a:t>CS 4075</a:t>
            </a:r>
          </a:p>
          <a:p>
            <a:r>
              <a:rPr lang="en-US" sz="1400" dirty="0" smtClean="0"/>
              <a:t>CS 4222</a:t>
            </a:r>
          </a:p>
          <a:p>
            <a:r>
              <a:rPr lang="en-US" sz="1400" dirty="0" smtClean="0"/>
              <a:t>CS 4470</a:t>
            </a:r>
          </a:p>
          <a:p>
            <a:r>
              <a:rPr lang="en-US" sz="1400" dirty="0" smtClean="0"/>
              <a:t>CS 4780</a:t>
            </a:r>
          </a:p>
          <a:p>
            <a:endParaRPr lang="en-US" sz="1400" dirty="0" smtClean="0"/>
          </a:p>
          <a:p>
            <a:r>
              <a:rPr lang="en-US" sz="1400" dirty="0" smtClean="0"/>
              <a:t>CS 5220</a:t>
            </a:r>
          </a:p>
          <a:p>
            <a:r>
              <a:rPr lang="en-US" sz="1400" dirty="0" smtClean="0"/>
              <a:t>CS 5337</a:t>
            </a:r>
          </a:p>
          <a:p>
            <a:r>
              <a:rPr lang="en-US" sz="1400" dirty="0" smtClean="0"/>
              <a:t>CS 5390</a:t>
            </a:r>
          </a:p>
          <a:p>
            <a:r>
              <a:rPr lang="en-US" sz="1400" dirty="0" smtClean="0"/>
              <a:t>CS 5781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24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6418150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Things </a:t>
            </a:r>
            <a:r>
              <a:rPr lang="en-US" dirty="0"/>
              <a:t>to </a:t>
            </a:r>
            <a:r>
              <a:rPr lang="en-US" dirty="0" smtClean="0"/>
              <a:t>remember:</a:t>
            </a:r>
            <a:endParaRPr lang="en-US" dirty="0"/>
          </a:p>
          <a:p>
            <a:pPr marL="914400" lvl="1" indent="-285750"/>
            <a:r>
              <a:rPr lang="en-US" dirty="0"/>
              <a:t>CS 3112 </a:t>
            </a:r>
            <a:r>
              <a:rPr lang="en-US" dirty="0" smtClean="0"/>
              <a:t>Algorithms is </a:t>
            </a:r>
            <a:r>
              <a:rPr lang="en-US" dirty="0"/>
              <a:t>a prerequisite to all the CS 4000 level courses</a:t>
            </a:r>
            <a:r>
              <a:rPr lang="en-US" dirty="0" smtClean="0"/>
              <a:t>.</a:t>
            </a:r>
          </a:p>
          <a:p>
            <a:pPr marL="914400" lvl="1" indent="-285750"/>
            <a:r>
              <a:rPr lang="en-US" b="1" i="1" dirty="0" smtClean="0"/>
              <a:t>CS 4440 Operating Systems is not an elective course for MSCS students.</a:t>
            </a:r>
          </a:p>
          <a:p>
            <a:pPr marL="914400" lvl="1" indent="-285750"/>
            <a:r>
              <a:rPr lang="en-US" dirty="0" smtClean="0"/>
              <a:t>CS </a:t>
            </a:r>
            <a:r>
              <a:rPr lang="en-US" dirty="0"/>
              <a:t>5000 levels for G2 students</a:t>
            </a:r>
            <a:r>
              <a:rPr lang="en-US" dirty="0" smtClean="0"/>
              <a:t>. Some CS 5000 level courses have CS 4000-level prerequisites.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dirty="0" smtClean="0"/>
              <a:t>Suggested plan for Fall 2022</a:t>
            </a:r>
          </a:p>
          <a:p>
            <a:pPr marL="968375" lvl="1" indent="-282575"/>
            <a:r>
              <a:rPr lang="en-US" dirty="0" smtClean="0"/>
              <a:t>G1: Prerequisite courses + 4000-level courses (need permits for any courses)</a:t>
            </a:r>
          </a:p>
          <a:p>
            <a:pPr marL="968375" lvl="1" indent="-282575"/>
            <a:r>
              <a:rPr lang="en-US" dirty="0" smtClean="0"/>
              <a:t>G2: CS 4000/5000-level courses (need permits for some classes)</a:t>
            </a:r>
          </a:p>
          <a:p>
            <a:pPr lvl="2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0546" y="4397072"/>
            <a:ext cx="224401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Permits valid until 7/8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10003" y="518004"/>
            <a:ext cx="1556045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Available courses for Fall 2022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CS </a:t>
            </a:r>
            <a:r>
              <a:rPr lang="en-US" sz="1400" dirty="0" smtClean="0"/>
              <a:t>3112</a:t>
            </a:r>
          </a:p>
          <a:p>
            <a:r>
              <a:rPr lang="en-US" sz="1400" dirty="0" smtClean="0"/>
              <a:t>CS 3220</a:t>
            </a:r>
          </a:p>
          <a:p>
            <a:r>
              <a:rPr lang="en-US" sz="1400" dirty="0" smtClean="0"/>
              <a:t>CS 3035</a:t>
            </a:r>
          </a:p>
          <a:p>
            <a:r>
              <a:rPr lang="en-US" sz="1400" dirty="0" smtClean="0"/>
              <a:t>CS 3337</a:t>
            </a:r>
          </a:p>
          <a:p>
            <a:endParaRPr lang="en-US" sz="1400" dirty="0"/>
          </a:p>
          <a:p>
            <a:r>
              <a:rPr lang="en-US" sz="1400" dirty="0" smtClean="0"/>
              <a:t>CS 4075</a:t>
            </a:r>
          </a:p>
          <a:p>
            <a:r>
              <a:rPr lang="en-US" sz="1400" dirty="0" smtClean="0"/>
              <a:t>CS 4222</a:t>
            </a:r>
          </a:p>
          <a:p>
            <a:r>
              <a:rPr lang="en-US" sz="1400" dirty="0" smtClean="0"/>
              <a:t>CS 4470</a:t>
            </a:r>
          </a:p>
          <a:p>
            <a:r>
              <a:rPr lang="en-US" sz="1400" dirty="0" smtClean="0"/>
              <a:t>CS 4780</a:t>
            </a:r>
          </a:p>
          <a:p>
            <a:endParaRPr lang="en-US" sz="1400" dirty="0" smtClean="0"/>
          </a:p>
          <a:p>
            <a:r>
              <a:rPr lang="en-US" sz="1400" dirty="0" smtClean="0"/>
              <a:t>CS 5220</a:t>
            </a:r>
          </a:p>
          <a:p>
            <a:r>
              <a:rPr lang="en-US" sz="1400" dirty="0" smtClean="0"/>
              <a:t>CS 5337</a:t>
            </a:r>
          </a:p>
          <a:p>
            <a:r>
              <a:rPr lang="en-US" sz="1400" dirty="0" smtClean="0"/>
              <a:t>CS 5390</a:t>
            </a:r>
          </a:p>
          <a:p>
            <a:r>
              <a:rPr lang="en-US" sz="1400" dirty="0" smtClean="0"/>
              <a:t>CS 5781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7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91" y="146957"/>
            <a:ext cx="8627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G1 Students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334736" y="1171912"/>
            <a:ext cx="84745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Upon completion of your admission condition, Change </a:t>
            </a:r>
            <a:r>
              <a:rPr lang="en-US" sz="2400" dirty="0"/>
              <a:t>from Conditional Classified to Classified Status </a:t>
            </a:r>
            <a:r>
              <a:rPr lang="en-US" sz="2400" dirty="0" smtClean="0"/>
              <a:t>by submitting a GS-8 form.</a:t>
            </a:r>
            <a:r>
              <a:rPr lang="en-US" sz="2400" dirty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://www.calstatela.edu/sites/default/files/users/u50136/gs_8_re._</a:t>
            </a:r>
            <a:r>
              <a:rPr lang="en-US" dirty="0" smtClean="0">
                <a:hlinkClick r:id="rId2"/>
              </a:rPr>
              <a:t>8.21.19.pdf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Submission instruction at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www.calstatela.edu/ecst/cs/forms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Office of Graduate Studies:</a:t>
            </a:r>
          </a:p>
          <a:p>
            <a:r>
              <a:rPr lang="en-US" sz="16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www.calstatela.edu/graduatestudies/funding-opportunities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E-meet a faculty advisor</a:t>
            </a:r>
          </a:p>
          <a:p>
            <a:r>
              <a:rPr lang="en-US" sz="1600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rgbClr val="FF0000"/>
                </a:solidFill>
                <a:hlinkClick r:id="rId3"/>
              </a:rPr>
              <a:t>www.calstatela.edu/ecst/cs/cs-faculty-advising-and-office-hours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One-stop Financial Services</a:t>
            </a:r>
          </a:p>
          <a:p>
            <a:r>
              <a:rPr lang="en-US" sz="1600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srgbClr val="FF0000"/>
                </a:solidFill>
                <a:hlinkClick r:id="rId4"/>
              </a:rPr>
              <a:t>www.calstatela.edu/finance-onestop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r>
              <a:rPr lang="en-US" sz="1600" b="1" dirty="0">
                <a:solidFill>
                  <a:srgbClr val="FF0000"/>
                </a:solidFill>
              </a:rPr>
              <a:t>Online </a:t>
            </a:r>
            <a:r>
              <a:rPr lang="en-US" sz="1600" b="1" dirty="0" smtClean="0">
                <a:solidFill>
                  <a:srgbClr val="FF0000"/>
                </a:solidFill>
              </a:rPr>
              <a:t>payment</a:t>
            </a:r>
          </a:p>
          <a:p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commerce.cashnet.com/cashneti/static/epayment/csulapay/login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60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58" y="981660"/>
            <a:ext cx="4427843" cy="102155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1"/>
          <p:cNvGrpSpPr/>
          <p:nvPr/>
        </p:nvGrpSpPr>
        <p:grpSpPr>
          <a:xfrm>
            <a:off x="5811146" y="1286370"/>
            <a:ext cx="2570847" cy="2570872"/>
            <a:chOff x="5900423" y="1286370"/>
            <a:chExt cx="2570847" cy="2570872"/>
          </a:xfrm>
        </p:grpSpPr>
        <p:sp>
          <p:nvSpPr>
            <p:cNvPr id="248" name="Google Shape;248;p31"/>
            <p:cNvSpPr/>
            <p:nvPr/>
          </p:nvSpPr>
          <p:spPr>
            <a:xfrm>
              <a:off x="5900598" y="2582106"/>
              <a:ext cx="1285246" cy="1275136"/>
            </a:xfrm>
            <a:custGeom>
              <a:avLst/>
              <a:gdLst/>
              <a:ahLst/>
              <a:cxnLst/>
              <a:rect l="l" t="t" r="r" b="b"/>
              <a:pathLst>
                <a:path w="66105" h="65585" extrusionOk="0">
                  <a:moveTo>
                    <a:pt x="0" y="1"/>
                  </a:moveTo>
                  <a:cubicBezTo>
                    <a:pt x="279" y="36275"/>
                    <a:pt x="29768" y="65585"/>
                    <a:pt x="66104" y="65585"/>
                  </a:cubicBezTo>
                  <a:lnTo>
                    <a:pt x="66104" y="33086"/>
                  </a:lnTo>
                  <a:cubicBezTo>
                    <a:pt x="47725" y="33086"/>
                    <a:pt x="32787" y="18318"/>
                    <a:pt x="3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5900423" y="1286370"/>
              <a:ext cx="1285421" cy="1295804"/>
            </a:xfrm>
            <a:custGeom>
              <a:avLst/>
              <a:gdLst/>
              <a:ahLst/>
              <a:cxnLst/>
              <a:rect l="l" t="t" r="r" b="b"/>
              <a:pathLst>
                <a:path w="66114" h="66648" extrusionOk="0">
                  <a:moveTo>
                    <a:pt x="66113" y="0"/>
                  </a:moveTo>
                  <a:cubicBezTo>
                    <a:pt x="29598" y="0"/>
                    <a:pt x="0" y="29609"/>
                    <a:pt x="0" y="66117"/>
                  </a:cubicBezTo>
                  <a:cubicBezTo>
                    <a:pt x="0" y="66296"/>
                    <a:pt x="0" y="66475"/>
                    <a:pt x="9" y="66648"/>
                  </a:cubicBezTo>
                  <a:lnTo>
                    <a:pt x="32517" y="66648"/>
                  </a:lnTo>
                  <a:cubicBezTo>
                    <a:pt x="32508" y="66475"/>
                    <a:pt x="32508" y="66296"/>
                    <a:pt x="32508" y="66117"/>
                  </a:cubicBezTo>
                  <a:cubicBezTo>
                    <a:pt x="32508" y="47554"/>
                    <a:pt x="47555" y="32508"/>
                    <a:pt x="66113" y="32508"/>
                  </a:cubicBezTo>
                  <a:lnTo>
                    <a:pt x="66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7185771" y="2582106"/>
              <a:ext cx="1285324" cy="1275136"/>
            </a:xfrm>
            <a:custGeom>
              <a:avLst/>
              <a:gdLst/>
              <a:ahLst/>
              <a:cxnLst/>
              <a:rect l="l" t="t" r="r" b="b"/>
              <a:pathLst>
                <a:path w="66109" h="65585" extrusionOk="0">
                  <a:moveTo>
                    <a:pt x="33601" y="1"/>
                  </a:moveTo>
                  <a:cubicBezTo>
                    <a:pt x="33322" y="18318"/>
                    <a:pt x="18384" y="33086"/>
                    <a:pt x="0" y="33086"/>
                  </a:cubicBezTo>
                  <a:lnTo>
                    <a:pt x="0" y="65585"/>
                  </a:lnTo>
                  <a:cubicBezTo>
                    <a:pt x="36332" y="65585"/>
                    <a:pt x="65830" y="36275"/>
                    <a:pt x="66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7185771" y="1286370"/>
              <a:ext cx="1285499" cy="1295804"/>
            </a:xfrm>
            <a:custGeom>
              <a:avLst/>
              <a:gdLst/>
              <a:ahLst/>
              <a:cxnLst/>
              <a:rect l="l" t="t" r="r" b="b"/>
              <a:pathLst>
                <a:path w="66118" h="66648" extrusionOk="0">
                  <a:moveTo>
                    <a:pt x="0" y="0"/>
                  </a:moveTo>
                  <a:lnTo>
                    <a:pt x="0" y="32508"/>
                  </a:lnTo>
                  <a:cubicBezTo>
                    <a:pt x="18563" y="32508"/>
                    <a:pt x="33610" y="47554"/>
                    <a:pt x="33610" y="66117"/>
                  </a:cubicBezTo>
                  <a:cubicBezTo>
                    <a:pt x="33610" y="66296"/>
                    <a:pt x="33610" y="66475"/>
                    <a:pt x="33601" y="66648"/>
                  </a:cubicBezTo>
                  <a:lnTo>
                    <a:pt x="66109" y="66648"/>
                  </a:lnTo>
                  <a:cubicBezTo>
                    <a:pt x="66118" y="66475"/>
                    <a:pt x="66118" y="66296"/>
                    <a:pt x="66118" y="66117"/>
                  </a:cubicBezTo>
                  <a:cubicBezTo>
                    <a:pt x="66118" y="29609"/>
                    <a:pt x="3651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992288" y="1378281"/>
              <a:ext cx="2386800" cy="23868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31"/>
          <p:cNvSpPr/>
          <p:nvPr/>
        </p:nvSpPr>
        <p:spPr>
          <a:xfrm>
            <a:off x="7504147" y="2826314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6622875" y="2410688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7357782" y="1392029"/>
            <a:ext cx="21" cy="2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6622875" y="3755319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5724019" y="1119348"/>
            <a:ext cx="798900" cy="79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7670065" y="1119348"/>
            <a:ext cx="798900" cy="79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5724019" y="3225174"/>
            <a:ext cx="798900" cy="79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7670065" y="3225174"/>
            <a:ext cx="798900" cy="79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ctrTitle"/>
          </p:nvPr>
        </p:nvSpPr>
        <p:spPr>
          <a:xfrm>
            <a:off x="675035" y="1587700"/>
            <a:ext cx="4548900" cy="14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</a:rPr>
              <a:t>Tuition Fee Calculation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1"/>
          </p:nvPr>
        </p:nvSpPr>
        <p:spPr>
          <a:xfrm>
            <a:off x="675035" y="3113303"/>
            <a:ext cx="45489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</a:rPr>
              <a:t>International Students' Orientation</a:t>
            </a:r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63" name="Google Shape;263;p31"/>
          <p:cNvGrpSpPr/>
          <p:nvPr/>
        </p:nvGrpSpPr>
        <p:grpSpPr>
          <a:xfrm>
            <a:off x="7892098" y="1341413"/>
            <a:ext cx="354850" cy="354775"/>
            <a:chOff x="5538900" y="3165200"/>
            <a:chExt cx="354850" cy="354775"/>
          </a:xfrm>
        </p:grpSpPr>
        <p:sp>
          <p:nvSpPr>
            <p:cNvPr id="264" name="Google Shape;264;p31"/>
            <p:cNvSpPr/>
            <p:nvPr/>
          </p:nvSpPr>
          <p:spPr>
            <a:xfrm>
              <a:off x="5538900" y="3165200"/>
              <a:ext cx="354850" cy="354775"/>
            </a:xfrm>
            <a:custGeom>
              <a:avLst/>
              <a:gdLst/>
              <a:ahLst/>
              <a:cxnLst/>
              <a:rect l="l" t="t" r="r" b="b"/>
              <a:pathLst>
                <a:path w="14194" h="14191" extrusionOk="0">
                  <a:moveTo>
                    <a:pt x="10422" y="832"/>
                  </a:moveTo>
                  <a:cubicBezTo>
                    <a:pt x="10500" y="832"/>
                    <a:pt x="10560" y="894"/>
                    <a:pt x="10560" y="973"/>
                  </a:cubicBezTo>
                  <a:lnTo>
                    <a:pt x="10560" y="3328"/>
                  </a:lnTo>
                  <a:lnTo>
                    <a:pt x="3634" y="3328"/>
                  </a:lnTo>
                  <a:lnTo>
                    <a:pt x="3634" y="973"/>
                  </a:lnTo>
                  <a:cubicBezTo>
                    <a:pt x="3634" y="894"/>
                    <a:pt x="3696" y="832"/>
                    <a:pt x="3774" y="832"/>
                  </a:cubicBezTo>
                  <a:close/>
                  <a:moveTo>
                    <a:pt x="10560" y="4159"/>
                  </a:moveTo>
                  <a:lnTo>
                    <a:pt x="10560" y="4850"/>
                  </a:lnTo>
                  <a:cubicBezTo>
                    <a:pt x="10560" y="4925"/>
                    <a:pt x="10500" y="4987"/>
                    <a:pt x="10422" y="4990"/>
                  </a:cubicBezTo>
                  <a:lnTo>
                    <a:pt x="3774" y="4990"/>
                  </a:lnTo>
                  <a:cubicBezTo>
                    <a:pt x="3696" y="4990"/>
                    <a:pt x="3634" y="4928"/>
                    <a:pt x="3634" y="4850"/>
                  </a:cubicBezTo>
                  <a:lnTo>
                    <a:pt x="3634" y="4159"/>
                  </a:lnTo>
                  <a:close/>
                  <a:moveTo>
                    <a:pt x="7851" y="5821"/>
                  </a:moveTo>
                  <a:lnTo>
                    <a:pt x="7995" y="6708"/>
                  </a:lnTo>
                  <a:lnTo>
                    <a:pt x="6198" y="6708"/>
                  </a:lnTo>
                  <a:lnTo>
                    <a:pt x="6342" y="5821"/>
                  </a:lnTo>
                  <a:close/>
                  <a:moveTo>
                    <a:pt x="13362" y="7539"/>
                  </a:moveTo>
                  <a:lnTo>
                    <a:pt x="13359" y="13360"/>
                  </a:lnTo>
                  <a:lnTo>
                    <a:pt x="834" y="13360"/>
                  </a:lnTo>
                  <a:lnTo>
                    <a:pt x="834" y="7539"/>
                  </a:lnTo>
                  <a:close/>
                  <a:moveTo>
                    <a:pt x="3774" y="1"/>
                  </a:moveTo>
                  <a:cubicBezTo>
                    <a:pt x="3237" y="1"/>
                    <a:pt x="2803" y="435"/>
                    <a:pt x="2803" y="973"/>
                  </a:cubicBezTo>
                  <a:lnTo>
                    <a:pt x="2803" y="4850"/>
                  </a:lnTo>
                  <a:cubicBezTo>
                    <a:pt x="2803" y="5387"/>
                    <a:pt x="3237" y="5821"/>
                    <a:pt x="3774" y="5821"/>
                  </a:cubicBezTo>
                  <a:lnTo>
                    <a:pt x="5499" y="5821"/>
                  </a:lnTo>
                  <a:lnTo>
                    <a:pt x="5358" y="6708"/>
                  </a:lnTo>
                  <a:lnTo>
                    <a:pt x="419" y="6708"/>
                  </a:lnTo>
                  <a:cubicBezTo>
                    <a:pt x="417" y="6708"/>
                    <a:pt x="415" y="6708"/>
                    <a:pt x="413" y="6708"/>
                  </a:cubicBezTo>
                  <a:cubicBezTo>
                    <a:pt x="185" y="6708"/>
                    <a:pt x="0" y="6895"/>
                    <a:pt x="0" y="7124"/>
                  </a:cubicBezTo>
                  <a:lnTo>
                    <a:pt x="0" y="13772"/>
                  </a:lnTo>
                  <a:cubicBezTo>
                    <a:pt x="0" y="14003"/>
                    <a:pt x="188" y="14191"/>
                    <a:pt x="419" y="14191"/>
                  </a:cubicBezTo>
                  <a:lnTo>
                    <a:pt x="13774" y="14191"/>
                  </a:lnTo>
                  <a:cubicBezTo>
                    <a:pt x="14006" y="14191"/>
                    <a:pt x="14193" y="14003"/>
                    <a:pt x="14193" y="13772"/>
                  </a:cubicBezTo>
                  <a:lnTo>
                    <a:pt x="14193" y="7124"/>
                  </a:lnTo>
                  <a:cubicBezTo>
                    <a:pt x="14193" y="6895"/>
                    <a:pt x="14009" y="6708"/>
                    <a:pt x="13780" y="6708"/>
                  </a:cubicBezTo>
                  <a:cubicBezTo>
                    <a:pt x="13778" y="6708"/>
                    <a:pt x="13776" y="6708"/>
                    <a:pt x="13774" y="6708"/>
                  </a:cubicBezTo>
                  <a:lnTo>
                    <a:pt x="8838" y="6708"/>
                  </a:lnTo>
                  <a:lnTo>
                    <a:pt x="8695" y="5821"/>
                  </a:lnTo>
                  <a:lnTo>
                    <a:pt x="10425" y="5821"/>
                  </a:lnTo>
                  <a:cubicBezTo>
                    <a:pt x="10960" y="5821"/>
                    <a:pt x="11394" y="5384"/>
                    <a:pt x="11394" y="4850"/>
                  </a:cubicBezTo>
                  <a:lnTo>
                    <a:pt x="11394" y="973"/>
                  </a:lnTo>
                  <a:cubicBezTo>
                    <a:pt x="11394" y="435"/>
                    <a:pt x="10960" y="1"/>
                    <a:pt x="104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5830600" y="33744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0"/>
                  </a:moveTo>
                  <a:cubicBezTo>
                    <a:pt x="188" y="0"/>
                    <a:pt x="1" y="188"/>
                    <a:pt x="1" y="416"/>
                  </a:cubicBezTo>
                  <a:cubicBezTo>
                    <a:pt x="1" y="644"/>
                    <a:pt x="188" y="828"/>
                    <a:pt x="416" y="828"/>
                  </a:cubicBezTo>
                  <a:cubicBezTo>
                    <a:pt x="644" y="828"/>
                    <a:pt x="829" y="644"/>
                    <a:pt x="829" y="416"/>
                  </a:cubicBezTo>
                  <a:cubicBezTo>
                    <a:pt x="829" y="188"/>
                    <a:pt x="644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5789125" y="33744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0"/>
                  </a:moveTo>
                  <a:cubicBezTo>
                    <a:pt x="185" y="0"/>
                    <a:pt x="1" y="188"/>
                    <a:pt x="1" y="416"/>
                  </a:cubicBezTo>
                  <a:cubicBezTo>
                    <a:pt x="1" y="644"/>
                    <a:pt x="185" y="828"/>
                    <a:pt x="416" y="828"/>
                  </a:cubicBezTo>
                  <a:cubicBezTo>
                    <a:pt x="644" y="828"/>
                    <a:pt x="829" y="644"/>
                    <a:pt x="829" y="416"/>
                  </a:cubicBezTo>
                  <a:cubicBezTo>
                    <a:pt x="829" y="188"/>
                    <a:pt x="644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5581300" y="33744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3" y="0"/>
                  </a:moveTo>
                  <a:cubicBezTo>
                    <a:pt x="185" y="0"/>
                    <a:pt x="1" y="188"/>
                    <a:pt x="1" y="416"/>
                  </a:cubicBezTo>
                  <a:cubicBezTo>
                    <a:pt x="1" y="644"/>
                    <a:pt x="185" y="828"/>
                    <a:pt x="413" y="828"/>
                  </a:cubicBezTo>
                  <a:cubicBezTo>
                    <a:pt x="641" y="828"/>
                    <a:pt x="828" y="644"/>
                    <a:pt x="828" y="416"/>
                  </a:cubicBezTo>
                  <a:cubicBezTo>
                    <a:pt x="828" y="188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5622850" y="33744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0"/>
                  </a:moveTo>
                  <a:cubicBezTo>
                    <a:pt x="188" y="0"/>
                    <a:pt x="1" y="188"/>
                    <a:pt x="1" y="416"/>
                  </a:cubicBezTo>
                  <a:cubicBezTo>
                    <a:pt x="1" y="644"/>
                    <a:pt x="188" y="828"/>
                    <a:pt x="416" y="828"/>
                  </a:cubicBezTo>
                  <a:cubicBezTo>
                    <a:pt x="644" y="828"/>
                    <a:pt x="829" y="644"/>
                    <a:pt x="829" y="416"/>
                  </a:cubicBezTo>
                  <a:cubicBezTo>
                    <a:pt x="829" y="188"/>
                    <a:pt x="644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5664325" y="33744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0"/>
                  </a:moveTo>
                  <a:cubicBezTo>
                    <a:pt x="188" y="0"/>
                    <a:pt x="1" y="188"/>
                    <a:pt x="1" y="416"/>
                  </a:cubicBezTo>
                  <a:cubicBezTo>
                    <a:pt x="1" y="644"/>
                    <a:pt x="188" y="828"/>
                    <a:pt x="416" y="828"/>
                  </a:cubicBezTo>
                  <a:cubicBezTo>
                    <a:pt x="644" y="828"/>
                    <a:pt x="828" y="644"/>
                    <a:pt x="828" y="416"/>
                  </a:cubicBezTo>
                  <a:cubicBezTo>
                    <a:pt x="828" y="188"/>
                    <a:pt x="644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5705950" y="33744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3" y="0"/>
                  </a:moveTo>
                  <a:cubicBezTo>
                    <a:pt x="185" y="0"/>
                    <a:pt x="1" y="188"/>
                    <a:pt x="1" y="416"/>
                  </a:cubicBezTo>
                  <a:cubicBezTo>
                    <a:pt x="1" y="644"/>
                    <a:pt x="185" y="828"/>
                    <a:pt x="413" y="828"/>
                  </a:cubicBezTo>
                  <a:cubicBezTo>
                    <a:pt x="644" y="828"/>
                    <a:pt x="829" y="644"/>
                    <a:pt x="829" y="416"/>
                  </a:cubicBezTo>
                  <a:cubicBezTo>
                    <a:pt x="829" y="188"/>
                    <a:pt x="644" y="0"/>
                    <a:pt x="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5747500" y="3374450"/>
              <a:ext cx="20800" cy="20725"/>
            </a:xfrm>
            <a:custGeom>
              <a:avLst/>
              <a:gdLst/>
              <a:ahLst/>
              <a:cxnLst/>
              <a:rect l="l" t="t" r="r" b="b"/>
              <a:pathLst>
                <a:path w="832" h="829" extrusionOk="0">
                  <a:moveTo>
                    <a:pt x="416" y="0"/>
                  </a:moveTo>
                  <a:cubicBezTo>
                    <a:pt x="188" y="0"/>
                    <a:pt x="1" y="188"/>
                    <a:pt x="1" y="416"/>
                  </a:cubicBezTo>
                  <a:cubicBezTo>
                    <a:pt x="1" y="644"/>
                    <a:pt x="188" y="828"/>
                    <a:pt x="416" y="828"/>
                  </a:cubicBezTo>
                  <a:cubicBezTo>
                    <a:pt x="644" y="828"/>
                    <a:pt x="832" y="644"/>
                    <a:pt x="832" y="416"/>
                  </a:cubicBezTo>
                  <a:cubicBezTo>
                    <a:pt x="832" y="188"/>
                    <a:pt x="644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5666750" y="3415950"/>
              <a:ext cx="99125" cy="20900"/>
            </a:xfrm>
            <a:custGeom>
              <a:avLst/>
              <a:gdLst/>
              <a:ahLst/>
              <a:cxnLst/>
              <a:rect l="l" t="t" r="r" b="b"/>
              <a:pathLst>
                <a:path w="3965" h="836" extrusionOk="0">
                  <a:moveTo>
                    <a:pt x="417" y="0"/>
                  </a:moveTo>
                  <a:cubicBezTo>
                    <a:pt x="189" y="0"/>
                    <a:pt x="0" y="186"/>
                    <a:pt x="0" y="418"/>
                  </a:cubicBezTo>
                  <a:cubicBezTo>
                    <a:pt x="0" y="650"/>
                    <a:pt x="189" y="836"/>
                    <a:pt x="417" y="836"/>
                  </a:cubicBezTo>
                  <a:cubicBezTo>
                    <a:pt x="431" y="836"/>
                    <a:pt x="445" y="835"/>
                    <a:pt x="460" y="833"/>
                  </a:cubicBezTo>
                  <a:lnTo>
                    <a:pt x="3506" y="833"/>
                  </a:lnTo>
                  <a:cubicBezTo>
                    <a:pt x="3520" y="835"/>
                    <a:pt x="3534" y="836"/>
                    <a:pt x="3548" y="836"/>
                  </a:cubicBezTo>
                  <a:cubicBezTo>
                    <a:pt x="3777" y="836"/>
                    <a:pt x="3965" y="650"/>
                    <a:pt x="3965" y="418"/>
                  </a:cubicBezTo>
                  <a:cubicBezTo>
                    <a:pt x="3965" y="186"/>
                    <a:pt x="3777" y="0"/>
                    <a:pt x="3548" y="0"/>
                  </a:cubicBezTo>
                  <a:cubicBezTo>
                    <a:pt x="3534" y="0"/>
                    <a:pt x="3520" y="1"/>
                    <a:pt x="3506" y="2"/>
                  </a:cubicBezTo>
                  <a:lnTo>
                    <a:pt x="460" y="2"/>
                  </a:lnTo>
                  <a:cubicBezTo>
                    <a:pt x="445" y="1"/>
                    <a:pt x="431" y="0"/>
                    <a:pt x="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5830600" y="341607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1"/>
                  </a:moveTo>
                  <a:cubicBezTo>
                    <a:pt x="188" y="1"/>
                    <a:pt x="1" y="185"/>
                    <a:pt x="1" y="413"/>
                  </a:cubicBezTo>
                  <a:cubicBezTo>
                    <a:pt x="1" y="644"/>
                    <a:pt x="188" y="828"/>
                    <a:pt x="416" y="828"/>
                  </a:cubicBezTo>
                  <a:cubicBezTo>
                    <a:pt x="644" y="828"/>
                    <a:pt x="829" y="644"/>
                    <a:pt x="829" y="413"/>
                  </a:cubicBezTo>
                  <a:cubicBezTo>
                    <a:pt x="829" y="185"/>
                    <a:pt x="644" y="1"/>
                    <a:pt x="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5789125" y="341607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1"/>
                  </a:moveTo>
                  <a:cubicBezTo>
                    <a:pt x="185" y="1"/>
                    <a:pt x="1" y="185"/>
                    <a:pt x="1" y="413"/>
                  </a:cubicBezTo>
                  <a:cubicBezTo>
                    <a:pt x="1" y="644"/>
                    <a:pt x="185" y="828"/>
                    <a:pt x="416" y="828"/>
                  </a:cubicBezTo>
                  <a:cubicBezTo>
                    <a:pt x="644" y="828"/>
                    <a:pt x="829" y="644"/>
                    <a:pt x="829" y="413"/>
                  </a:cubicBezTo>
                  <a:cubicBezTo>
                    <a:pt x="829" y="185"/>
                    <a:pt x="644" y="1"/>
                    <a:pt x="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5581300" y="341607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3" y="1"/>
                  </a:moveTo>
                  <a:cubicBezTo>
                    <a:pt x="185" y="1"/>
                    <a:pt x="1" y="185"/>
                    <a:pt x="1" y="413"/>
                  </a:cubicBezTo>
                  <a:cubicBezTo>
                    <a:pt x="1" y="644"/>
                    <a:pt x="185" y="828"/>
                    <a:pt x="413" y="828"/>
                  </a:cubicBezTo>
                  <a:cubicBezTo>
                    <a:pt x="641" y="828"/>
                    <a:pt x="828" y="644"/>
                    <a:pt x="828" y="413"/>
                  </a:cubicBezTo>
                  <a:cubicBezTo>
                    <a:pt x="828" y="185"/>
                    <a:pt x="641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5622850" y="3416075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1"/>
                  </a:moveTo>
                  <a:cubicBezTo>
                    <a:pt x="188" y="1"/>
                    <a:pt x="1" y="185"/>
                    <a:pt x="1" y="413"/>
                  </a:cubicBezTo>
                  <a:cubicBezTo>
                    <a:pt x="1" y="644"/>
                    <a:pt x="188" y="828"/>
                    <a:pt x="416" y="828"/>
                  </a:cubicBezTo>
                  <a:cubicBezTo>
                    <a:pt x="644" y="828"/>
                    <a:pt x="829" y="644"/>
                    <a:pt x="829" y="413"/>
                  </a:cubicBezTo>
                  <a:cubicBezTo>
                    <a:pt x="829" y="185"/>
                    <a:pt x="644" y="1"/>
                    <a:pt x="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5666750" y="3457500"/>
              <a:ext cx="99125" cy="20975"/>
            </a:xfrm>
            <a:custGeom>
              <a:avLst/>
              <a:gdLst/>
              <a:ahLst/>
              <a:cxnLst/>
              <a:rect l="l" t="t" r="r" b="b"/>
              <a:pathLst>
                <a:path w="3965" h="839" extrusionOk="0">
                  <a:moveTo>
                    <a:pt x="421" y="1"/>
                  </a:moveTo>
                  <a:cubicBezTo>
                    <a:pt x="191" y="1"/>
                    <a:pt x="0" y="184"/>
                    <a:pt x="0" y="418"/>
                  </a:cubicBezTo>
                  <a:cubicBezTo>
                    <a:pt x="0" y="652"/>
                    <a:pt x="191" y="838"/>
                    <a:pt x="422" y="838"/>
                  </a:cubicBezTo>
                  <a:cubicBezTo>
                    <a:pt x="434" y="838"/>
                    <a:pt x="447" y="838"/>
                    <a:pt x="460" y="837"/>
                  </a:cubicBezTo>
                  <a:lnTo>
                    <a:pt x="3506" y="837"/>
                  </a:lnTo>
                  <a:cubicBezTo>
                    <a:pt x="3518" y="838"/>
                    <a:pt x="3531" y="838"/>
                    <a:pt x="3544" y="838"/>
                  </a:cubicBezTo>
                  <a:cubicBezTo>
                    <a:pt x="3774" y="838"/>
                    <a:pt x="3965" y="652"/>
                    <a:pt x="3965" y="418"/>
                  </a:cubicBezTo>
                  <a:cubicBezTo>
                    <a:pt x="3965" y="184"/>
                    <a:pt x="3774" y="1"/>
                    <a:pt x="3544" y="1"/>
                  </a:cubicBezTo>
                  <a:cubicBezTo>
                    <a:pt x="3531" y="1"/>
                    <a:pt x="3519" y="1"/>
                    <a:pt x="3506" y="2"/>
                  </a:cubicBezTo>
                  <a:lnTo>
                    <a:pt x="460" y="2"/>
                  </a:lnTo>
                  <a:cubicBezTo>
                    <a:pt x="447" y="1"/>
                    <a:pt x="434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5830600" y="34575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0"/>
                  </a:moveTo>
                  <a:cubicBezTo>
                    <a:pt x="188" y="0"/>
                    <a:pt x="1" y="188"/>
                    <a:pt x="1" y="416"/>
                  </a:cubicBezTo>
                  <a:cubicBezTo>
                    <a:pt x="1" y="644"/>
                    <a:pt x="188" y="828"/>
                    <a:pt x="416" y="828"/>
                  </a:cubicBezTo>
                  <a:cubicBezTo>
                    <a:pt x="644" y="828"/>
                    <a:pt x="829" y="644"/>
                    <a:pt x="829" y="416"/>
                  </a:cubicBezTo>
                  <a:cubicBezTo>
                    <a:pt x="829" y="188"/>
                    <a:pt x="644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5789125" y="34575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0"/>
                  </a:moveTo>
                  <a:cubicBezTo>
                    <a:pt x="185" y="0"/>
                    <a:pt x="1" y="188"/>
                    <a:pt x="1" y="416"/>
                  </a:cubicBezTo>
                  <a:cubicBezTo>
                    <a:pt x="1" y="644"/>
                    <a:pt x="185" y="828"/>
                    <a:pt x="416" y="828"/>
                  </a:cubicBezTo>
                  <a:cubicBezTo>
                    <a:pt x="644" y="828"/>
                    <a:pt x="829" y="644"/>
                    <a:pt x="829" y="416"/>
                  </a:cubicBezTo>
                  <a:cubicBezTo>
                    <a:pt x="829" y="188"/>
                    <a:pt x="644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5581300" y="34575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3" y="0"/>
                  </a:moveTo>
                  <a:cubicBezTo>
                    <a:pt x="185" y="0"/>
                    <a:pt x="1" y="188"/>
                    <a:pt x="1" y="416"/>
                  </a:cubicBezTo>
                  <a:cubicBezTo>
                    <a:pt x="1" y="644"/>
                    <a:pt x="185" y="828"/>
                    <a:pt x="413" y="828"/>
                  </a:cubicBezTo>
                  <a:cubicBezTo>
                    <a:pt x="641" y="828"/>
                    <a:pt x="828" y="644"/>
                    <a:pt x="828" y="416"/>
                  </a:cubicBezTo>
                  <a:cubicBezTo>
                    <a:pt x="828" y="188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5622850" y="3457550"/>
              <a:ext cx="20725" cy="20725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6" y="0"/>
                  </a:moveTo>
                  <a:cubicBezTo>
                    <a:pt x="188" y="0"/>
                    <a:pt x="1" y="188"/>
                    <a:pt x="1" y="416"/>
                  </a:cubicBezTo>
                  <a:cubicBezTo>
                    <a:pt x="1" y="644"/>
                    <a:pt x="188" y="828"/>
                    <a:pt x="416" y="828"/>
                  </a:cubicBezTo>
                  <a:cubicBezTo>
                    <a:pt x="644" y="828"/>
                    <a:pt x="829" y="644"/>
                    <a:pt x="829" y="416"/>
                  </a:cubicBezTo>
                  <a:cubicBezTo>
                    <a:pt x="829" y="188"/>
                    <a:pt x="644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31"/>
          <p:cNvGrpSpPr/>
          <p:nvPr/>
        </p:nvGrpSpPr>
        <p:grpSpPr>
          <a:xfrm>
            <a:off x="7892135" y="3447275"/>
            <a:ext cx="354775" cy="354700"/>
            <a:chOff x="7034250" y="3773625"/>
            <a:chExt cx="354775" cy="354700"/>
          </a:xfrm>
        </p:grpSpPr>
        <p:sp>
          <p:nvSpPr>
            <p:cNvPr id="283" name="Google Shape;283;p31"/>
            <p:cNvSpPr/>
            <p:nvPr/>
          </p:nvSpPr>
          <p:spPr>
            <a:xfrm>
              <a:off x="7118825" y="3773625"/>
              <a:ext cx="270200" cy="354700"/>
            </a:xfrm>
            <a:custGeom>
              <a:avLst/>
              <a:gdLst/>
              <a:ahLst/>
              <a:cxnLst/>
              <a:rect l="l" t="t" r="r" b="b"/>
              <a:pathLst>
                <a:path w="10808" h="14188" extrusionOk="0">
                  <a:moveTo>
                    <a:pt x="5821" y="832"/>
                  </a:moveTo>
                  <a:lnTo>
                    <a:pt x="5821" y="1581"/>
                  </a:lnTo>
                  <a:cubicBezTo>
                    <a:pt x="5821" y="1772"/>
                    <a:pt x="5952" y="1938"/>
                    <a:pt x="6137" y="1984"/>
                  </a:cubicBezTo>
                  <a:lnTo>
                    <a:pt x="6930" y="2181"/>
                  </a:lnTo>
                  <a:lnTo>
                    <a:pt x="6930" y="2828"/>
                  </a:lnTo>
                  <a:lnTo>
                    <a:pt x="3878" y="2828"/>
                  </a:lnTo>
                  <a:lnTo>
                    <a:pt x="3878" y="2181"/>
                  </a:lnTo>
                  <a:lnTo>
                    <a:pt x="4671" y="1984"/>
                  </a:lnTo>
                  <a:cubicBezTo>
                    <a:pt x="4856" y="1938"/>
                    <a:pt x="4987" y="1772"/>
                    <a:pt x="4987" y="1581"/>
                  </a:cubicBezTo>
                  <a:lnTo>
                    <a:pt x="4987" y="832"/>
                  </a:lnTo>
                  <a:close/>
                  <a:moveTo>
                    <a:pt x="7727" y="10585"/>
                  </a:moveTo>
                  <a:lnTo>
                    <a:pt x="7205" y="11107"/>
                  </a:lnTo>
                  <a:lnTo>
                    <a:pt x="7205" y="10585"/>
                  </a:lnTo>
                  <a:close/>
                  <a:moveTo>
                    <a:pt x="8314" y="2550"/>
                  </a:moveTo>
                  <a:lnTo>
                    <a:pt x="8314" y="9754"/>
                  </a:lnTo>
                  <a:lnTo>
                    <a:pt x="6790" y="9754"/>
                  </a:lnTo>
                  <a:cubicBezTo>
                    <a:pt x="6561" y="9757"/>
                    <a:pt x="6377" y="9942"/>
                    <a:pt x="6374" y="10170"/>
                  </a:cubicBezTo>
                  <a:lnTo>
                    <a:pt x="6374" y="11694"/>
                  </a:lnTo>
                  <a:lnTo>
                    <a:pt x="2494" y="11694"/>
                  </a:lnTo>
                  <a:lnTo>
                    <a:pt x="2494" y="2550"/>
                  </a:lnTo>
                  <a:lnTo>
                    <a:pt x="3047" y="2550"/>
                  </a:lnTo>
                  <a:lnTo>
                    <a:pt x="3047" y="3240"/>
                  </a:lnTo>
                  <a:cubicBezTo>
                    <a:pt x="3047" y="3472"/>
                    <a:pt x="3234" y="3659"/>
                    <a:pt x="3465" y="3659"/>
                  </a:cubicBezTo>
                  <a:lnTo>
                    <a:pt x="7343" y="3659"/>
                  </a:lnTo>
                  <a:cubicBezTo>
                    <a:pt x="7574" y="3659"/>
                    <a:pt x="7761" y="3472"/>
                    <a:pt x="7761" y="3240"/>
                  </a:cubicBezTo>
                  <a:lnTo>
                    <a:pt x="7761" y="2550"/>
                  </a:lnTo>
                  <a:close/>
                  <a:moveTo>
                    <a:pt x="9561" y="2550"/>
                  </a:moveTo>
                  <a:cubicBezTo>
                    <a:pt x="9789" y="2550"/>
                    <a:pt x="9976" y="2734"/>
                    <a:pt x="9976" y="2962"/>
                  </a:cubicBezTo>
                  <a:lnTo>
                    <a:pt x="9976" y="12941"/>
                  </a:lnTo>
                  <a:cubicBezTo>
                    <a:pt x="9976" y="13169"/>
                    <a:pt x="9789" y="13356"/>
                    <a:pt x="9561" y="13356"/>
                  </a:cubicBezTo>
                  <a:lnTo>
                    <a:pt x="1247" y="13356"/>
                  </a:lnTo>
                  <a:cubicBezTo>
                    <a:pt x="1016" y="13356"/>
                    <a:pt x="832" y="13169"/>
                    <a:pt x="832" y="12941"/>
                  </a:cubicBezTo>
                  <a:lnTo>
                    <a:pt x="832" y="2962"/>
                  </a:lnTo>
                  <a:cubicBezTo>
                    <a:pt x="832" y="2734"/>
                    <a:pt x="1019" y="2550"/>
                    <a:pt x="1247" y="2550"/>
                  </a:cubicBezTo>
                  <a:lnTo>
                    <a:pt x="1666" y="2550"/>
                  </a:lnTo>
                  <a:lnTo>
                    <a:pt x="1666" y="12110"/>
                  </a:lnTo>
                  <a:cubicBezTo>
                    <a:pt x="1663" y="12336"/>
                    <a:pt x="1847" y="12522"/>
                    <a:pt x="2073" y="12522"/>
                  </a:cubicBezTo>
                  <a:cubicBezTo>
                    <a:pt x="2075" y="12522"/>
                    <a:pt x="2077" y="12522"/>
                    <a:pt x="2078" y="12522"/>
                  </a:cubicBezTo>
                  <a:lnTo>
                    <a:pt x="6790" y="12522"/>
                  </a:lnTo>
                  <a:cubicBezTo>
                    <a:pt x="6899" y="12522"/>
                    <a:pt x="7005" y="12481"/>
                    <a:pt x="7086" y="12403"/>
                  </a:cubicBezTo>
                  <a:lnTo>
                    <a:pt x="9023" y="10466"/>
                  </a:lnTo>
                  <a:cubicBezTo>
                    <a:pt x="9101" y="10385"/>
                    <a:pt x="9145" y="10279"/>
                    <a:pt x="9148" y="10170"/>
                  </a:cubicBezTo>
                  <a:lnTo>
                    <a:pt x="9148" y="2550"/>
                  </a:lnTo>
                  <a:close/>
                  <a:moveTo>
                    <a:pt x="4569" y="1"/>
                  </a:moveTo>
                  <a:cubicBezTo>
                    <a:pt x="4340" y="1"/>
                    <a:pt x="4159" y="187"/>
                    <a:pt x="4156" y="413"/>
                  </a:cubicBezTo>
                  <a:lnTo>
                    <a:pt x="4156" y="1253"/>
                  </a:lnTo>
                  <a:lnTo>
                    <a:pt x="3362" y="1453"/>
                  </a:lnTo>
                  <a:cubicBezTo>
                    <a:pt x="3228" y="1488"/>
                    <a:pt x="3119" y="1585"/>
                    <a:pt x="3072" y="1719"/>
                  </a:cubicBezTo>
                  <a:lnTo>
                    <a:pt x="1247" y="1719"/>
                  </a:lnTo>
                  <a:cubicBezTo>
                    <a:pt x="560" y="1719"/>
                    <a:pt x="1" y="2275"/>
                    <a:pt x="1" y="2962"/>
                  </a:cubicBezTo>
                  <a:lnTo>
                    <a:pt x="1" y="12941"/>
                  </a:lnTo>
                  <a:cubicBezTo>
                    <a:pt x="1" y="13628"/>
                    <a:pt x="560" y="14187"/>
                    <a:pt x="1247" y="14187"/>
                  </a:cubicBezTo>
                  <a:lnTo>
                    <a:pt x="9561" y="14187"/>
                  </a:lnTo>
                  <a:cubicBezTo>
                    <a:pt x="10248" y="14187"/>
                    <a:pt x="10807" y="13628"/>
                    <a:pt x="10807" y="12941"/>
                  </a:cubicBezTo>
                  <a:lnTo>
                    <a:pt x="10807" y="2962"/>
                  </a:lnTo>
                  <a:cubicBezTo>
                    <a:pt x="10807" y="2275"/>
                    <a:pt x="10248" y="1719"/>
                    <a:pt x="9561" y="1719"/>
                  </a:cubicBezTo>
                  <a:lnTo>
                    <a:pt x="7736" y="1719"/>
                  </a:lnTo>
                  <a:cubicBezTo>
                    <a:pt x="7689" y="1585"/>
                    <a:pt x="7580" y="1488"/>
                    <a:pt x="7446" y="1453"/>
                  </a:cubicBezTo>
                  <a:lnTo>
                    <a:pt x="6652" y="1253"/>
                  </a:lnTo>
                  <a:lnTo>
                    <a:pt x="6652" y="413"/>
                  </a:lnTo>
                  <a:cubicBezTo>
                    <a:pt x="6649" y="187"/>
                    <a:pt x="6465" y="1"/>
                    <a:pt x="6239" y="1"/>
                  </a:cubicBezTo>
                  <a:cubicBezTo>
                    <a:pt x="6237" y="1"/>
                    <a:pt x="6235" y="1"/>
                    <a:pt x="6233" y="1"/>
                  </a:cubicBezTo>
                  <a:lnTo>
                    <a:pt x="4575" y="1"/>
                  </a:lnTo>
                  <a:cubicBezTo>
                    <a:pt x="4573" y="1"/>
                    <a:pt x="4571" y="1"/>
                    <a:pt x="4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7201925" y="3885850"/>
              <a:ext cx="104000" cy="103925"/>
            </a:xfrm>
            <a:custGeom>
              <a:avLst/>
              <a:gdLst/>
              <a:ahLst/>
              <a:cxnLst/>
              <a:rect l="l" t="t" r="r" b="b"/>
              <a:pathLst>
                <a:path w="4160" h="4157" extrusionOk="0">
                  <a:moveTo>
                    <a:pt x="3328" y="829"/>
                  </a:moveTo>
                  <a:lnTo>
                    <a:pt x="3328" y="3325"/>
                  </a:lnTo>
                  <a:lnTo>
                    <a:pt x="832" y="3325"/>
                  </a:lnTo>
                  <a:lnTo>
                    <a:pt x="832" y="829"/>
                  </a:lnTo>
                  <a:lnTo>
                    <a:pt x="1663" y="829"/>
                  </a:lnTo>
                  <a:lnTo>
                    <a:pt x="1663" y="1247"/>
                  </a:lnTo>
                  <a:cubicBezTo>
                    <a:pt x="1685" y="1460"/>
                    <a:pt x="1866" y="1626"/>
                    <a:pt x="2078" y="1626"/>
                  </a:cubicBezTo>
                  <a:cubicBezTo>
                    <a:pt x="2294" y="1626"/>
                    <a:pt x="2475" y="1460"/>
                    <a:pt x="2497" y="1247"/>
                  </a:cubicBezTo>
                  <a:lnTo>
                    <a:pt x="2497" y="829"/>
                  </a:lnTo>
                  <a:close/>
                  <a:moveTo>
                    <a:pt x="411" y="1"/>
                  </a:moveTo>
                  <a:cubicBezTo>
                    <a:pt x="185" y="1"/>
                    <a:pt x="1" y="187"/>
                    <a:pt x="1" y="416"/>
                  </a:cubicBezTo>
                  <a:lnTo>
                    <a:pt x="1" y="3744"/>
                  </a:lnTo>
                  <a:cubicBezTo>
                    <a:pt x="1" y="3972"/>
                    <a:pt x="188" y="4156"/>
                    <a:pt x="416" y="4156"/>
                  </a:cubicBezTo>
                  <a:lnTo>
                    <a:pt x="3740" y="4156"/>
                  </a:lnTo>
                  <a:cubicBezTo>
                    <a:pt x="3972" y="4156"/>
                    <a:pt x="4156" y="3972"/>
                    <a:pt x="4159" y="3744"/>
                  </a:cubicBezTo>
                  <a:lnTo>
                    <a:pt x="4159" y="416"/>
                  </a:lnTo>
                  <a:cubicBezTo>
                    <a:pt x="4159" y="187"/>
                    <a:pt x="3975" y="1"/>
                    <a:pt x="3746" y="1"/>
                  </a:cubicBezTo>
                  <a:cubicBezTo>
                    <a:pt x="3744" y="1"/>
                    <a:pt x="3742" y="1"/>
                    <a:pt x="3740" y="1"/>
                  </a:cubicBezTo>
                  <a:lnTo>
                    <a:pt x="416" y="1"/>
                  </a:lnTo>
                  <a:cubicBezTo>
                    <a:pt x="415" y="1"/>
                    <a:pt x="413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7200925" y="4017400"/>
              <a:ext cx="62500" cy="20925"/>
            </a:xfrm>
            <a:custGeom>
              <a:avLst/>
              <a:gdLst/>
              <a:ahLst/>
              <a:cxnLst/>
              <a:rect l="l" t="t" r="r" b="b"/>
              <a:pathLst>
                <a:path w="2500" h="837" extrusionOk="0">
                  <a:moveTo>
                    <a:pt x="414" y="1"/>
                  </a:moveTo>
                  <a:cubicBezTo>
                    <a:pt x="189" y="1"/>
                    <a:pt x="0" y="186"/>
                    <a:pt x="0" y="419"/>
                  </a:cubicBezTo>
                  <a:cubicBezTo>
                    <a:pt x="0" y="651"/>
                    <a:pt x="189" y="836"/>
                    <a:pt x="414" y="836"/>
                  </a:cubicBezTo>
                  <a:cubicBezTo>
                    <a:pt x="428" y="836"/>
                    <a:pt x="442" y="836"/>
                    <a:pt x="456" y="834"/>
                  </a:cubicBezTo>
                  <a:lnTo>
                    <a:pt x="2122" y="834"/>
                  </a:lnTo>
                  <a:cubicBezTo>
                    <a:pt x="2337" y="815"/>
                    <a:pt x="2500" y="634"/>
                    <a:pt x="2500" y="419"/>
                  </a:cubicBezTo>
                  <a:cubicBezTo>
                    <a:pt x="2500" y="203"/>
                    <a:pt x="2337" y="25"/>
                    <a:pt x="2122" y="3"/>
                  </a:cubicBezTo>
                  <a:lnTo>
                    <a:pt x="456" y="3"/>
                  </a:lnTo>
                  <a:cubicBezTo>
                    <a:pt x="442" y="2"/>
                    <a:pt x="428" y="1"/>
                    <a:pt x="4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7034250" y="3817450"/>
              <a:ext cx="62425" cy="309925"/>
            </a:xfrm>
            <a:custGeom>
              <a:avLst/>
              <a:gdLst/>
              <a:ahLst/>
              <a:cxnLst/>
              <a:rect l="l" t="t" r="r" b="b"/>
              <a:pathLst>
                <a:path w="2497" h="12397" extrusionOk="0">
                  <a:moveTo>
                    <a:pt x="1666" y="1628"/>
                  </a:moveTo>
                  <a:lnTo>
                    <a:pt x="1666" y="3015"/>
                  </a:lnTo>
                  <a:lnTo>
                    <a:pt x="835" y="3015"/>
                  </a:lnTo>
                  <a:lnTo>
                    <a:pt x="835" y="1628"/>
                  </a:lnTo>
                  <a:close/>
                  <a:moveTo>
                    <a:pt x="1666" y="3843"/>
                  </a:moveTo>
                  <a:lnTo>
                    <a:pt x="1666" y="9110"/>
                  </a:lnTo>
                  <a:lnTo>
                    <a:pt x="835" y="9110"/>
                  </a:lnTo>
                  <a:lnTo>
                    <a:pt x="835" y="3843"/>
                  </a:lnTo>
                  <a:close/>
                  <a:moveTo>
                    <a:pt x="1450" y="9941"/>
                  </a:moveTo>
                  <a:lnTo>
                    <a:pt x="1247" y="10410"/>
                  </a:lnTo>
                  <a:lnTo>
                    <a:pt x="1050" y="9941"/>
                  </a:lnTo>
                  <a:close/>
                  <a:moveTo>
                    <a:pt x="1250" y="0"/>
                  </a:moveTo>
                  <a:cubicBezTo>
                    <a:pt x="1035" y="0"/>
                    <a:pt x="853" y="163"/>
                    <a:pt x="835" y="378"/>
                  </a:cubicBezTo>
                  <a:lnTo>
                    <a:pt x="835" y="797"/>
                  </a:lnTo>
                  <a:lnTo>
                    <a:pt x="419" y="797"/>
                  </a:lnTo>
                  <a:cubicBezTo>
                    <a:pt x="191" y="797"/>
                    <a:pt x="4" y="981"/>
                    <a:pt x="4" y="1209"/>
                  </a:cubicBezTo>
                  <a:lnTo>
                    <a:pt x="4" y="9526"/>
                  </a:lnTo>
                  <a:cubicBezTo>
                    <a:pt x="0" y="9582"/>
                    <a:pt x="13" y="9638"/>
                    <a:pt x="38" y="9688"/>
                  </a:cubicBezTo>
                  <a:lnTo>
                    <a:pt x="835" y="11550"/>
                  </a:lnTo>
                  <a:lnTo>
                    <a:pt x="835" y="12019"/>
                  </a:lnTo>
                  <a:cubicBezTo>
                    <a:pt x="853" y="12234"/>
                    <a:pt x="1035" y="12397"/>
                    <a:pt x="1250" y="12397"/>
                  </a:cubicBezTo>
                  <a:cubicBezTo>
                    <a:pt x="1466" y="12397"/>
                    <a:pt x="1644" y="12234"/>
                    <a:pt x="1666" y="12019"/>
                  </a:cubicBezTo>
                  <a:lnTo>
                    <a:pt x="1666" y="11550"/>
                  </a:lnTo>
                  <a:lnTo>
                    <a:pt x="2462" y="9688"/>
                  </a:lnTo>
                  <a:cubicBezTo>
                    <a:pt x="2487" y="9638"/>
                    <a:pt x="2497" y="9582"/>
                    <a:pt x="2497" y="9526"/>
                  </a:cubicBezTo>
                  <a:lnTo>
                    <a:pt x="2497" y="1209"/>
                  </a:lnTo>
                  <a:cubicBezTo>
                    <a:pt x="2497" y="981"/>
                    <a:pt x="2309" y="797"/>
                    <a:pt x="2081" y="797"/>
                  </a:cubicBezTo>
                  <a:lnTo>
                    <a:pt x="1666" y="797"/>
                  </a:lnTo>
                  <a:lnTo>
                    <a:pt x="1666" y="378"/>
                  </a:lnTo>
                  <a:cubicBezTo>
                    <a:pt x="1644" y="163"/>
                    <a:pt x="1466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31"/>
          <p:cNvSpPr/>
          <p:nvPr/>
        </p:nvSpPr>
        <p:spPr>
          <a:xfrm>
            <a:off x="5946048" y="3447425"/>
            <a:ext cx="354850" cy="354400"/>
          </a:xfrm>
          <a:custGeom>
            <a:avLst/>
            <a:gdLst/>
            <a:ahLst/>
            <a:cxnLst/>
            <a:rect l="l" t="t" r="r" b="b"/>
            <a:pathLst>
              <a:path w="14194" h="14176" extrusionOk="0">
                <a:moveTo>
                  <a:pt x="3883" y="1476"/>
                </a:moveTo>
                <a:cubicBezTo>
                  <a:pt x="4546" y="1635"/>
                  <a:pt x="5061" y="2150"/>
                  <a:pt x="5217" y="2816"/>
                </a:cubicBezTo>
                <a:lnTo>
                  <a:pt x="1715" y="2816"/>
                </a:lnTo>
                <a:cubicBezTo>
                  <a:pt x="1872" y="2150"/>
                  <a:pt x="2390" y="1635"/>
                  <a:pt x="3049" y="1476"/>
                </a:cubicBezTo>
                <a:lnTo>
                  <a:pt x="3049" y="1566"/>
                </a:lnTo>
                <a:cubicBezTo>
                  <a:pt x="3027" y="1810"/>
                  <a:pt x="3221" y="2022"/>
                  <a:pt x="3468" y="2022"/>
                </a:cubicBezTo>
                <a:cubicBezTo>
                  <a:pt x="3715" y="2022"/>
                  <a:pt x="3905" y="1810"/>
                  <a:pt x="3883" y="1566"/>
                </a:cubicBezTo>
                <a:lnTo>
                  <a:pt x="3883" y="1476"/>
                </a:lnTo>
                <a:close/>
                <a:moveTo>
                  <a:pt x="11144" y="1476"/>
                </a:moveTo>
                <a:cubicBezTo>
                  <a:pt x="11803" y="1635"/>
                  <a:pt x="12322" y="2153"/>
                  <a:pt x="12481" y="2816"/>
                </a:cubicBezTo>
                <a:lnTo>
                  <a:pt x="8976" y="2816"/>
                </a:lnTo>
                <a:cubicBezTo>
                  <a:pt x="9132" y="2150"/>
                  <a:pt x="9647" y="1635"/>
                  <a:pt x="10310" y="1476"/>
                </a:cubicBezTo>
                <a:lnTo>
                  <a:pt x="10310" y="1566"/>
                </a:lnTo>
                <a:cubicBezTo>
                  <a:pt x="10288" y="1810"/>
                  <a:pt x="10478" y="2022"/>
                  <a:pt x="10725" y="2022"/>
                </a:cubicBezTo>
                <a:cubicBezTo>
                  <a:pt x="10972" y="2022"/>
                  <a:pt x="11166" y="1810"/>
                  <a:pt x="11144" y="1566"/>
                </a:cubicBezTo>
                <a:lnTo>
                  <a:pt x="11144" y="1476"/>
                </a:lnTo>
                <a:close/>
                <a:moveTo>
                  <a:pt x="4993" y="3647"/>
                </a:moveTo>
                <a:lnTo>
                  <a:pt x="4993" y="3784"/>
                </a:lnTo>
                <a:cubicBezTo>
                  <a:pt x="4952" y="4593"/>
                  <a:pt x="4280" y="5234"/>
                  <a:pt x="3468" y="5234"/>
                </a:cubicBezTo>
                <a:cubicBezTo>
                  <a:pt x="2653" y="5234"/>
                  <a:pt x="1984" y="4593"/>
                  <a:pt x="1940" y="3784"/>
                </a:cubicBezTo>
                <a:lnTo>
                  <a:pt x="1940" y="3647"/>
                </a:lnTo>
                <a:close/>
                <a:moveTo>
                  <a:pt x="12250" y="3647"/>
                </a:moveTo>
                <a:lnTo>
                  <a:pt x="12250" y="3784"/>
                </a:lnTo>
                <a:cubicBezTo>
                  <a:pt x="12209" y="4593"/>
                  <a:pt x="11541" y="5234"/>
                  <a:pt x="10725" y="5234"/>
                </a:cubicBezTo>
                <a:cubicBezTo>
                  <a:pt x="9913" y="5234"/>
                  <a:pt x="9241" y="4593"/>
                  <a:pt x="9201" y="3784"/>
                </a:cubicBezTo>
                <a:lnTo>
                  <a:pt x="9201" y="3647"/>
                </a:lnTo>
                <a:close/>
                <a:moveTo>
                  <a:pt x="7514" y="6743"/>
                </a:moveTo>
                <a:cubicBezTo>
                  <a:pt x="8176" y="6902"/>
                  <a:pt x="8691" y="7418"/>
                  <a:pt x="8851" y="8080"/>
                </a:cubicBezTo>
                <a:lnTo>
                  <a:pt x="5342" y="8080"/>
                </a:lnTo>
                <a:cubicBezTo>
                  <a:pt x="5502" y="7418"/>
                  <a:pt x="6020" y="6899"/>
                  <a:pt x="6683" y="6743"/>
                </a:cubicBezTo>
                <a:lnTo>
                  <a:pt x="6683" y="6833"/>
                </a:lnTo>
                <a:cubicBezTo>
                  <a:pt x="6683" y="7061"/>
                  <a:pt x="6867" y="7246"/>
                  <a:pt x="7095" y="7246"/>
                </a:cubicBezTo>
                <a:cubicBezTo>
                  <a:pt x="7326" y="7246"/>
                  <a:pt x="7514" y="7061"/>
                  <a:pt x="7514" y="6833"/>
                </a:cubicBezTo>
                <a:lnTo>
                  <a:pt x="7514" y="6743"/>
                </a:lnTo>
                <a:close/>
                <a:moveTo>
                  <a:pt x="8620" y="8911"/>
                </a:moveTo>
                <a:lnTo>
                  <a:pt x="8620" y="9048"/>
                </a:lnTo>
                <a:cubicBezTo>
                  <a:pt x="8620" y="9889"/>
                  <a:pt x="7939" y="10570"/>
                  <a:pt x="7095" y="10570"/>
                </a:cubicBezTo>
                <a:cubicBezTo>
                  <a:pt x="6255" y="10570"/>
                  <a:pt x="5574" y="9889"/>
                  <a:pt x="5574" y="9048"/>
                </a:cubicBezTo>
                <a:lnTo>
                  <a:pt x="5574" y="8911"/>
                </a:lnTo>
                <a:close/>
                <a:moveTo>
                  <a:pt x="3743" y="6137"/>
                </a:moveTo>
                <a:cubicBezTo>
                  <a:pt x="4277" y="6140"/>
                  <a:pt x="4796" y="6321"/>
                  <a:pt x="5214" y="6652"/>
                </a:cubicBezTo>
                <a:cubicBezTo>
                  <a:pt x="4833" y="7043"/>
                  <a:pt x="4583" y="7539"/>
                  <a:pt x="4496" y="8080"/>
                </a:cubicBezTo>
                <a:lnTo>
                  <a:pt x="4324" y="8080"/>
                </a:lnTo>
                <a:cubicBezTo>
                  <a:pt x="4108" y="8099"/>
                  <a:pt x="3946" y="8280"/>
                  <a:pt x="3946" y="8495"/>
                </a:cubicBezTo>
                <a:cubicBezTo>
                  <a:pt x="3946" y="8708"/>
                  <a:pt x="4108" y="8889"/>
                  <a:pt x="4324" y="8911"/>
                </a:cubicBezTo>
                <a:lnTo>
                  <a:pt x="4743" y="8911"/>
                </a:lnTo>
                <a:lnTo>
                  <a:pt x="4743" y="9048"/>
                </a:lnTo>
                <a:cubicBezTo>
                  <a:pt x="4743" y="9608"/>
                  <a:pt x="4939" y="10148"/>
                  <a:pt x="5305" y="10573"/>
                </a:cubicBezTo>
                <a:lnTo>
                  <a:pt x="834" y="10573"/>
                </a:lnTo>
                <a:lnTo>
                  <a:pt x="834" y="8355"/>
                </a:lnTo>
                <a:cubicBezTo>
                  <a:pt x="834" y="7130"/>
                  <a:pt x="1828" y="6140"/>
                  <a:pt x="3052" y="6137"/>
                </a:cubicBezTo>
                <a:close/>
                <a:moveTo>
                  <a:pt x="11144" y="6137"/>
                </a:moveTo>
                <a:cubicBezTo>
                  <a:pt x="12365" y="6140"/>
                  <a:pt x="13359" y="7130"/>
                  <a:pt x="13362" y="8355"/>
                </a:cubicBezTo>
                <a:lnTo>
                  <a:pt x="13359" y="10573"/>
                </a:lnTo>
                <a:lnTo>
                  <a:pt x="8888" y="10573"/>
                </a:lnTo>
                <a:cubicBezTo>
                  <a:pt x="9254" y="10148"/>
                  <a:pt x="9451" y="9608"/>
                  <a:pt x="9451" y="9048"/>
                </a:cubicBezTo>
                <a:lnTo>
                  <a:pt x="9451" y="8911"/>
                </a:lnTo>
                <a:lnTo>
                  <a:pt x="9869" y="8911"/>
                </a:lnTo>
                <a:cubicBezTo>
                  <a:pt x="10085" y="8889"/>
                  <a:pt x="10247" y="8708"/>
                  <a:pt x="10247" y="8495"/>
                </a:cubicBezTo>
                <a:cubicBezTo>
                  <a:pt x="10247" y="8280"/>
                  <a:pt x="10085" y="8099"/>
                  <a:pt x="9869" y="8080"/>
                </a:cubicBezTo>
                <a:lnTo>
                  <a:pt x="9697" y="8080"/>
                </a:lnTo>
                <a:cubicBezTo>
                  <a:pt x="9610" y="7539"/>
                  <a:pt x="9360" y="7043"/>
                  <a:pt x="8979" y="6652"/>
                </a:cubicBezTo>
                <a:cubicBezTo>
                  <a:pt x="9398" y="6321"/>
                  <a:pt x="9916" y="6140"/>
                  <a:pt x="10450" y="6137"/>
                </a:cubicBezTo>
                <a:close/>
                <a:moveTo>
                  <a:pt x="7373" y="11401"/>
                </a:moveTo>
                <a:cubicBezTo>
                  <a:pt x="8513" y="11404"/>
                  <a:pt x="9491" y="12219"/>
                  <a:pt x="9694" y="13344"/>
                </a:cubicBezTo>
                <a:lnTo>
                  <a:pt x="4499" y="13344"/>
                </a:lnTo>
                <a:cubicBezTo>
                  <a:pt x="4702" y="12219"/>
                  <a:pt x="5680" y="11404"/>
                  <a:pt x="6820" y="11401"/>
                </a:cubicBezTo>
                <a:close/>
                <a:moveTo>
                  <a:pt x="3468" y="1"/>
                </a:moveTo>
                <a:cubicBezTo>
                  <a:pt x="3221" y="1"/>
                  <a:pt x="3027" y="213"/>
                  <a:pt x="3052" y="460"/>
                </a:cubicBezTo>
                <a:lnTo>
                  <a:pt x="3052" y="629"/>
                </a:lnTo>
                <a:cubicBezTo>
                  <a:pt x="1928" y="810"/>
                  <a:pt x="1047" y="1691"/>
                  <a:pt x="869" y="2816"/>
                </a:cubicBezTo>
                <a:lnTo>
                  <a:pt x="697" y="2816"/>
                </a:lnTo>
                <a:cubicBezTo>
                  <a:pt x="682" y="2814"/>
                  <a:pt x="668" y="2814"/>
                  <a:pt x="654" y="2814"/>
                </a:cubicBezTo>
                <a:cubicBezTo>
                  <a:pt x="426" y="2814"/>
                  <a:pt x="238" y="2999"/>
                  <a:pt x="238" y="3231"/>
                </a:cubicBezTo>
                <a:cubicBezTo>
                  <a:pt x="238" y="3465"/>
                  <a:pt x="428" y="3649"/>
                  <a:pt x="658" y="3649"/>
                </a:cubicBezTo>
                <a:cubicBezTo>
                  <a:pt x="671" y="3649"/>
                  <a:pt x="684" y="3648"/>
                  <a:pt x="697" y="3647"/>
                </a:cubicBezTo>
                <a:lnTo>
                  <a:pt x="1109" y="3647"/>
                </a:lnTo>
                <a:lnTo>
                  <a:pt x="1109" y="3784"/>
                </a:lnTo>
                <a:cubicBezTo>
                  <a:pt x="1112" y="4453"/>
                  <a:pt x="1397" y="5090"/>
                  <a:pt x="1897" y="5537"/>
                </a:cubicBezTo>
                <a:cubicBezTo>
                  <a:pt x="750" y="6006"/>
                  <a:pt x="3" y="7118"/>
                  <a:pt x="0" y="8355"/>
                </a:cubicBezTo>
                <a:lnTo>
                  <a:pt x="0" y="10988"/>
                </a:lnTo>
                <a:cubicBezTo>
                  <a:pt x="0" y="11215"/>
                  <a:pt x="185" y="11401"/>
                  <a:pt x="413" y="11401"/>
                </a:cubicBezTo>
                <a:cubicBezTo>
                  <a:pt x="415" y="11401"/>
                  <a:pt x="417" y="11401"/>
                  <a:pt x="419" y="11401"/>
                </a:cubicBezTo>
                <a:lnTo>
                  <a:pt x="4677" y="11401"/>
                </a:lnTo>
                <a:cubicBezTo>
                  <a:pt x="4012" y="12007"/>
                  <a:pt x="3634" y="12863"/>
                  <a:pt x="3634" y="13760"/>
                </a:cubicBezTo>
                <a:cubicBezTo>
                  <a:pt x="3634" y="13991"/>
                  <a:pt x="3821" y="14175"/>
                  <a:pt x="4052" y="14175"/>
                </a:cubicBezTo>
                <a:lnTo>
                  <a:pt x="10147" y="14175"/>
                </a:lnTo>
                <a:cubicBezTo>
                  <a:pt x="10375" y="14172"/>
                  <a:pt x="10560" y="13988"/>
                  <a:pt x="10560" y="13760"/>
                </a:cubicBezTo>
                <a:cubicBezTo>
                  <a:pt x="10560" y="12863"/>
                  <a:pt x="10182" y="12007"/>
                  <a:pt x="9519" y="11401"/>
                </a:cubicBezTo>
                <a:lnTo>
                  <a:pt x="13774" y="11401"/>
                </a:lnTo>
                <a:cubicBezTo>
                  <a:pt x="13776" y="11401"/>
                  <a:pt x="13778" y="11401"/>
                  <a:pt x="13780" y="11401"/>
                </a:cubicBezTo>
                <a:cubicBezTo>
                  <a:pt x="14009" y="11401"/>
                  <a:pt x="14193" y="11215"/>
                  <a:pt x="14193" y="10988"/>
                </a:cubicBezTo>
                <a:lnTo>
                  <a:pt x="14193" y="8355"/>
                </a:lnTo>
                <a:cubicBezTo>
                  <a:pt x="14190" y="7118"/>
                  <a:pt x="13443" y="6006"/>
                  <a:pt x="12300" y="5537"/>
                </a:cubicBezTo>
                <a:cubicBezTo>
                  <a:pt x="12797" y="5090"/>
                  <a:pt x="13081" y="4453"/>
                  <a:pt x="13084" y="3784"/>
                </a:cubicBezTo>
                <a:lnTo>
                  <a:pt x="13084" y="3647"/>
                </a:lnTo>
                <a:lnTo>
                  <a:pt x="13496" y="3647"/>
                </a:lnTo>
                <a:cubicBezTo>
                  <a:pt x="13509" y="3648"/>
                  <a:pt x="13522" y="3649"/>
                  <a:pt x="13535" y="3649"/>
                </a:cubicBezTo>
                <a:cubicBezTo>
                  <a:pt x="13765" y="3649"/>
                  <a:pt x="13956" y="3465"/>
                  <a:pt x="13956" y="3231"/>
                </a:cubicBezTo>
                <a:cubicBezTo>
                  <a:pt x="13956" y="2999"/>
                  <a:pt x="13767" y="2814"/>
                  <a:pt x="13539" y="2814"/>
                </a:cubicBezTo>
                <a:cubicBezTo>
                  <a:pt x="13525" y="2814"/>
                  <a:pt x="13511" y="2814"/>
                  <a:pt x="13496" y="2816"/>
                </a:cubicBezTo>
                <a:lnTo>
                  <a:pt x="13325" y="2816"/>
                </a:lnTo>
                <a:cubicBezTo>
                  <a:pt x="13146" y="1691"/>
                  <a:pt x="12265" y="810"/>
                  <a:pt x="11144" y="629"/>
                </a:cubicBezTo>
                <a:lnTo>
                  <a:pt x="11144" y="460"/>
                </a:lnTo>
                <a:cubicBezTo>
                  <a:pt x="11166" y="213"/>
                  <a:pt x="10972" y="1"/>
                  <a:pt x="10725" y="1"/>
                </a:cubicBezTo>
                <a:cubicBezTo>
                  <a:pt x="10478" y="1"/>
                  <a:pt x="10288" y="213"/>
                  <a:pt x="10310" y="460"/>
                </a:cubicBezTo>
                <a:lnTo>
                  <a:pt x="10310" y="629"/>
                </a:lnTo>
                <a:cubicBezTo>
                  <a:pt x="9188" y="810"/>
                  <a:pt x="8310" y="1691"/>
                  <a:pt x="8129" y="2816"/>
                </a:cubicBezTo>
                <a:lnTo>
                  <a:pt x="7957" y="2816"/>
                </a:lnTo>
                <a:cubicBezTo>
                  <a:pt x="7742" y="2835"/>
                  <a:pt x="7579" y="3016"/>
                  <a:pt x="7579" y="3231"/>
                </a:cubicBezTo>
                <a:cubicBezTo>
                  <a:pt x="7579" y="3444"/>
                  <a:pt x="7742" y="3625"/>
                  <a:pt x="7957" y="3647"/>
                </a:cubicBezTo>
                <a:lnTo>
                  <a:pt x="8373" y="3647"/>
                </a:lnTo>
                <a:lnTo>
                  <a:pt x="8373" y="3784"/>
                </a:lnTo>
                <a:cubicBezTo>
                  <a:pt x="8373" y="4468"/>
                  <a:pt x="8673" y="5118"/>
                  <a:pt x="9191" y="5568"/>
                </a:cubicBezTo>
                <a:cubicBezTo>
                  <a:pt x="8860" y="5709"/>
                  <a:pt x="8554" y="5906"/>
                  <a:pt x="8292" y="6149"/>
                </a:cubicBezTo>
                <a:cubicBezTo>
                  <a:pt x="8048" y="6024"/>
                  <a:pt x="7785" y="5937"/>
                  <a:pt x="7514" y="5896"/>
                </a:cubicBezTo>
                <a:lnTo>
                  <a:pt x="7514" y="5724"/>
                </a:lnTo>
                <a:cubicBezTo>
                  <a:pt x="7539" y="5478"/>
                  <a:pt x="7345" y="5265"/>
                  <a:pt x="7098" y="5265"/>
                </a:cubicBezTo>
                <a:cubicBezTo>
                  <a:pt x="6851" y="5265"/>
                  <a:pt x="6658" y="5478"/>
                  <a:pt x="6683" y="5724"/>
                </a:cubicBezTo>
                <a:lnTo>
                  <a:pt x="6683" y="5896"/>
                </a:lnTo>
                <a:cubicBezTo>
                  <a:pt x="6411" y="5937"/>
                  <a:pt x="6145" y="6024"/>
                  <a:pt x="5902" y="6149"/>
                </a:cubicBezTo>
                <a:cubicBezTo>
                  <a:pt x="5639" y="5906"/>
                  <a:pt x="5333" y="5709"/>
                  <a:pt x="5005" y="5568"/>
                </a:cubicBezTo>
                <a:cubicBezTo>
                  <a:pt x="5524" y="5118"/>
                  <a:pt x="5824" y="4468"/>
                  <a:pt x="5824" y="3784"/>
                </a:cubicBezTo>
                <a:lnTo>
                  <a:pt x="5824" y="3647"/>
                </a:lnTo>
                <a:lnTo>
                  <a:pt x="6239" y="3647"/>
                </a:lnTo>
                <a:cubicBezTo>
                  <a:pt x="6252" y="3648"/>
                  <a:pt x="6265" y="3649"/>
                  <a:pt x="6277" y="3649"/>
                </a:cubicBezTo>
                <a:cubicBezTo>
                  <a:pt x="6504" y="3649"/>
                  <a:pt x="6695" y="3465"/>
                  <a:pt x="6695" y="3231"/>
                </a:cubicBezTo>
                <a:cubicBezTo>
                  <a:pt x="6695" y="2999"/>
                  <a:pt x="6507" y="2814"/>
                  <a:pt x="6281" y="2814"/>
                </a:cubicBezTo>
                <a:cubicBezTo>
                  <a:pt x="6267" y="2814"/>
                  <a:pt x="6253" y="2814"/>
                  <a:pt x="6239" y="2816"/>
                </a:cubicBezTo>
                <a:lnTo>
                  <a:pt x="6067" y="2816"/>
                </a:lnTo>
                <a:cubicBezTo>
                  <a:pt x="5886" y="1691"/>
                  <a:pt x="5005" y="810"/>
                  <a:pt x="3883" y="629"/>
                </a:cubicBezTo>
                <a:lnTo>
                  <a:pt x="3883" y="460"/>
                </a:lnTo>
                <a:cubicBezTo>
                  <a:pt x="3905" y="213"/>
                  <a:pt x="3715" y="1"/>
                  <a:pt x="34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31"/>
          <p:cNvGrpSpPr/>
          <p:nvPr/>
        </p:nvGrpSpPr>
        <p:grpSpPr>
          <a:xfrm>
            <a:off x="5946098" y="1341413"/>
            <a:ext cx="354750" cy="354775"/>
            <a:chOff x="1005350" y="2608575"/>
            <a:chExt cx="354750" cy="354775"/>
          </a:xfrm>
        </p:grpSpPr>
        <p:sp>
          <p:nvSpPr>
            <p:cNvPr id="289" name="Google Shape;289;p31"/>
            <p:cNvSpPr/>
            <p:nvPr/>
          </p:nvSpPr>
          <p:spPr>
            <a:xfrm>
              <a:off x="1005350" y="2706975"/>
              <a:ext cx="354750" cy="256375"/>
            </a:xfrm>
            <a:custGeom>
              <a:avLst/>
              <a:gdLst/>
              <a:ahLst/>
              <a:cxnLst/>
              <a:rect l="l" t="t" r="r" b="b"/>
              <a:pathLst>
                <a:path w="14190" h="10255" extrusionOk="0">
                  <a:moveTo>
                    <a:pt x="8419" y="829"/>
                  </a:moveTo>
                  <a:lnTo>
                    <a:pt x="8869" y="4434"/>
                  </a:lnTo>
                  <a:lnTo>
                    <a:pt x="7314" y="4434"/>
                  </a:lnTo>
                  <a:lnTo>
                    <a:pt x="7767" y="829"/>
                  </a:lnTo>
                  <a:close/>
                  <a:moveTo>
                    <a:pt x="12297" y="829"/>
                  </a:moveTo>
                  <a:lnTo>
                    <a:pt x="12746" y="4434"/>
                  </a:lnTo>
                  <a:lnTo>
                    <a:pt x="11197" y="4434"/>
                  </a:lnTo>
                  <a:lnTo>
                    <a:pt x="11647" y="829"/>
                  </a:lnTo>
                  <a:close/>
                  <a:moveTo>
                    <a:pt x="3355" y="8036"/>
                  </a:moveTo>
                  <a:lnTo>
                    <a:pt x="3355" y="9420"/>
                  </a:lnTo>
                  <a:lnTo>
                    <a:pt x="2521" y="9420"/>
                  </a:lnTo>
                  <a:lnTo>
                    <a:pt x="2521" y="8036"/>
                  </a:lnTo>
                  <a:close/>
                  <a:moveTo>
                    <a:pt x="5042" y="1938"/>
                  </a:moveTo>
                  <a:lnTo>
                    <a:pt x="5042" y="9420"/>
                  </a:lnTo>
                  <a:lnTo>
                    <a:pt x="4186" y="9420"/>
                  </a:lnTo>
                  <a:lnTo>
                    <a:pt x="4186" y="7621"/>
                  </a:lnTo>
                  <a:cubicBezTo>
                    <a:pt x="4186" y="7391"/>
                    <a:pt x="4002" y="7208"/>
                    <a:pt x="3773" y="7208"/>
                  </a:cubicBezTo>
                  <a:cubicBezTo>
                    <a:pt x="3772" y="7208"/>
                    <a:pt x="3770" y="7208"/>
                    <a:pt x="3768" y="7208"/>
                  </a:cubicBezTo>
                  <a:lnTo>
                    <a:pt x="2106" y="7208"/>
                  </a:lnTo>
                  <a:cubicBezTo>
                    <a:pt x="1878" y="7208"/>
                    <a:pt x="1690" y="7392"/>
                    <a:pt x="1690" y="7621"/>
                  </a:cubicBezTo>
                  <a:lnTo>
                    <a:pt x="1690" y="9420"/>
                  </a:lnTo>
                  <a:lnTo>
                    <a:pt x="831" y="9420"/>
                  </a:lnTo>
                  <a:lnTo>
                    <a:pt x="831" y="1938"/>
                  </a:lnTo>
                  <a:close/>
                  <a:moveTo>
                    <a:pt x="11141" y="8589"/>
                  </a:moveTo>
                  <a:lnTo>
                    <a:pt x="11141" y="9420"/>
                  </a:lnTo>
                  <a:lnTo>
                    <a:pt x="8091" y="9420"/>
                  </a:lnTo>
                  <a:lnTo>
                    <a:pt x="8091" y="8589"/>
                  </a:lnTo>
                  <a:close/>
                  <a:moveTo>
                    <a:pt x="13356" y="5265"/>
                  </a:moveTo>
                  <a:lnTo>
                    <a:pt x="13356" y="9420"/>
                  </a:lnTo>
                  <a:lnTo>
                    <a:pt x="11975" y="9420"/>
                  </a:lnTo>
                  <a:lnTo>
                    <a:pt x="11975" y="8177"/>
                  </a:lnTo>
                  <a:cubicBezTo>
                    <a:pt x="11975" y="7947"/>
                    <a:pt x="11787" y="7761"/>
                    <a:pt x="11562" y="7761"/>
                  </a:cubicBezTo>
                  <a:cubicBezTo>
                    <a:pt x="11560" y="7761"/>
                    <a:pt x="11558" y="7761"/>
                    <a:pt x="11556" y="7761"/>
                  </a:cubicBezTo>
                  <a:lnTo>
                    <a:pt x="7679" y="7761"/>
                  </a:lnTo>
                  <a:cubicBezTo>
                    <a:pt x="7677" y="7761"/>
                    <a:pt x="7675" y="7761"/>
                    <a:pt x="7673" y="7761"/>
                  </a:cubicBezTo>
                  <a:cubicBezTo>
                    <a:pt x="7445" y="7761"/>
                    <a:pt x="7260" y="7947"/>
                    <a:pt x="7260" y="8177"/>
                  </a:cubicBezTo>
                  <a:lnTo>
                    <a:pt x="7260" y="9420"/>
                  </a:lnTo>
                  <a:lnTo>
                    <a:pt x="5873" y="9420"/>
                  </a:lnTo>
                  <a:lnTo>
                    <a:pt x="5873" y="5265"/>
                  </a:lnTo>
                  <a:close/>
                  <a:moveTo>
                    <a:pt x="7401" y="1"/>
                  </a:moveTo>
                  <a:cubicBezTo>
                    <a:pt x="7192" y="1"/>
                    <a:pt x="7014" y="157"/>
                    <a:pt x="6986" y="363"/>
                  </a:cubicBezTo>
                  <a:lnTo>
                    <a:pt x="6479" y="4434"/>
                  </a:lnTo>
                  <a:lnTo>
                    <a:pt x="5873" y="4434"/>
                  </a:lnTo>
                  <a:lnTo>
                    <a:pt x="5873" y="1525"/>
                  </a:lnTo>
                  <a:cubicBezTo>
                    <a:pt x="5876" y="1294"/>
                    <a:pt x="5689" y="1107"/>
                    <a:pt x="5461" y="1107"/>
                  </a:cubicBezTo>
                  <a:lnTo>
                    <a:pt x="416" y="1107"/>
                  </a:lnTo>
                  <a:cubicBezTo>
                    <a:pt x="184" y="1110"/>
                    <a:pt x="0" y="1294"/>
                    <a:pt x="0" y="1525"/>
                  </a:cubicBezTo>
                  <a:lnTo>
                    <a:pt x="0" y="9839"/>
                  </a:lnTo>
                  <a:cubicBezTo>
                    <a:pt x="0" y="10067"/>
                    <a:pt x="184" y="10254"/>
                    <a:pt x="416" y="10254"/>
                  </a:cubicBezTo>
                  <a:lnTo>
                    <a:pt x="13774" y="10254"/>
                  </a:lnTo>
                  <a:cubicBezTo>
                    <a:pt x="14002" y="10254"/>
                    <a:pt x="14190" y="10067"/>
                    <a:pt x="14187" y="9839"/>
                  </a:cubicBezTo>
                  <a:lnTo>
                    <a:pt x="14187" y="4849"/>
                  </a:lnTo>
                  <a:cubicBezTo>
                    <a:pt x="14187" y="4618"/>
                    <a:pt x="14002" y="4434"/>
                    <a:pt x="13774" y="4434"/>
                  </a:cubicBezTo>
                  <a:lnTo>
                    <a:pt x="13587" y="4434"/>
                  </a:lnTo>
                  <a:lnTo>
                    <a:pt x="13078" y="363"/>
                  </a:lnTo>
                  <a:cubicBezTo>
                    <a:pt x="13049" y="157"/>
                    <a:pt x="12874" y="1"/>
                    <a:pt x="12665" y="1"/>
                  </a:cubicBezTo>
                  <a:lnTo>
                    <a:pt x="11278" y="1"/>
                  </a:lnTo>
                  <a:cubicBezTo>
                    <a:pt x="11069" y="1"/>
                    <a:pt x="10891" y="157"/>
                    <a:pt x="10866" y="363"/>
                  </a:cubicBezTo>
                  <a:lnTo>
                    <a:pt x="10356" y="4434"/>
                  </a:lnTo>
                  <a:lnTo>
                    <a:pt x="9703" y="4434"/>
                  </a:lnTo>
                  <a:lnTo>
                    <a:pt x="9197" y="363"/>
                  </a:lnTo>
                  <a:cubicBezTo>
                    <a:pt x="9169" y="157"/>
                    <a:pt x="8991" y="1"/>
                    <a:pt x="87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1229325" y="2859375"/>
              <a:ext cx="34800" cy="20900"/>
            </a:xfrm>
            <a:custGeom>
              <a:avLst/>
              <a:gdLst/>
              <a:ahLst/>
              <a:cxnLst/>
              <a:rect l="l" t="t" r="r" b="b"/>
              <a:pathLst>
                <a:path w="1392" h="836" extrusionOk="0">
                  <a:moveTo>
                    <a:pt x="975" y="1"/>
                  </a:moveTo>
                  <a:cubicBezTo>
                    <a:pt x="961" y="1"/>
                    <a:pt x="946" y="2"/>
                    <a:pt x="932" y="3"/>
                  </a:cubicBezTo>
                  <a:lnTo>
                    <a:pt x="379" y="3"/>
                  </a:lnTo>
                  <a:cubicBezTo>
                    <a:pt x="163" y="22"/>
                    <a:pt x="1" y="203"/>
                    <a:pt x="1" y="419"/>
                  </a:cubicBezTo>
                  <a:cubicBezTo>
                    <a:pt x="1" y="631"/>
                    <a:pt x="163" y="812"/>
                    <a:pt x="379" y="834"/>
                  </a:cubicBezTo>
                  <a:lnTo>
                    <a:pt x="932" y="834"/>
                  </a:lnTo>
                  <a:cubicBezTo>
                    <a:pt x="945" y="835"/>
                    <a:pt x="958" y="836"/>
                    <a:pt x="970" y="836"/>
                  </a:cubicBezTo>
                  <a:cubicBezTo>
                    <a:pt x="1200" y="836"/>
                    <a:pt x="1391" y="652"/>
                    <a:pt x="1391" y="419"/>
                  </a:cubicBezTo>
                  <a:cubicBezTo>
                    <a:pt x="1391" y="186"/>
                    <a:pt x="1203" y="1"/>
                    <a:pt x="9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1284800" y="2859450"/>
              <a:ext cx="32750" cy="20800"/>
            </a:xfrm>
            <a:custGeom>
              <a:avLst/>
              <a:gdLst/>
              <a:ahLst/>
              <a:cxnLst/>
              <a:rect l="l" t="t" r="r" b="b"/>
              <a:pathLst>
                <a:path w="1310" h="832" extrusionOk="0">
                  <a:moveTo>
                    <a:pt x="378" y="0"/>
                  </a:moveTo>
                  <a:cubicBezTo>
                    <a:pt x="163" y="19"/>
                    <a:pt x="0" y="200"/>
                    <a:pt x="0" y="416"/>
                  </a:cubicBezTo>
                  <a:cubicBezTo>
                    <a:pt x="0" y="628"/>
                    <a:pt x="163" y="809"/>
                    <a:pt x="378" y="831"/>
                  </a:cubicBezTo>
                  <a:lnTo>
                    <a:pt x="931" y="831"/>
                  </a:lnTo>
                  <a:cubicBezTo>
                    <a:pt x="1147" y="809"/>
                    <a:pt x="1309" y="628"/>
                    <a:pt x="1309" y="416"/>
                  </a:cubicBezTo>
                  <a:cubicBezTo>
                    <a:pt x="1309" y="200"/>
                    <a:pt x="1147" y="19"/>
                    <a:pt x="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1110700" y="2608575"/>
              <a:ext cx="204350" cy="82200"/>
            </a:xfrm>
            <a:custGeom>
              <a:avLst/>
              <a:gdLst/>
              <a:ahLst/>
              <a:cxnLst/>
              <a:rect l="l" t="t" r="r" b="b"/>
              <a:pathLst>
                <a:path w="8174" h="3288" extrusionOk="0">
                  <a:moveTo>
                    <a:pt x="413" y="0"/>
                  </a:moveTo>
                  <a:cubicBezTo>
                    <a:pt x="185" y="0"/>
                    <a:pt x="0" y="188"/>
                    <a:pt x="0" y="416"/>
                  </a:cubicBezTo>
                  <a:cubicBezTo>
                    <a:pt x="0" y="1103"/>
                    <a:pt x="557" y="1663"/>
                    <a:pt x="1247" y="1666"/>
                  </a:cubicBezTo>
                  <a:lnTo>
                    <a:pt x="6927" y="1666"/>
                  </a:lnTo>
                  <a:cubicBezTo>
                    <a:pt x="7155" y="1666"/>
                    <a:pt x="7342" y="1850"/>
                    <a:pt x="7342" y="2078"/>
                  </a:cubicBezTo>
                  <a:lnTo>
                    <a:pt x="7342" y="2912"/>
                  </a:lnTo>
                  <a:cubicBezTo>
                    <a:pt x="7361" y="3125"/>
                    <a:pt x="7542" y="3287"/>
                    <a:pt x="7758" y="3287"/>
                  </a:cubicBezTo>
                  <a:cubicBezTo>
                    <a:pt x="7973" y="3287"/>
                    <a:pt x="8151" y="3125"/>
                    <a:pt x="8173" y="2912"/>
                  </a:cubicBezTo>
                  <a:lnTo>
                    <a:pt x="8173" y="2078"/>
                  </a:lnTo>
                  <a:cubicBezTo>
                    <a:pt x="8173" y="1391"/>
                    <a:pt x="7614" y="835"/>
                    <a:pt x="6927" y="835"/>
                  </a:cubicBezTo>
                  <a:lnTo>
                    <a:pt x="1247" y="835"/>
                  </a:lnTo>
                  <a:cubicBezTo>
                    <a:pt x="1016" y="835"/>
                    <a:pt x="828" y="647"/>
                    <a:pt x="828" y="416"/>
                  </a:cubicBezTo>
                  <a:cubicBezTo>
                    <a:pt x="828" y="188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1069075" y="2651050"/>
              <a:ext cx="148875" cy="40650"/>
            </a:xfrm>
            <a:custGeom>
              <a:avLst/>
              <a:gdLst/>
              <a:ahLst/>
              <a:cxnLst/>
              <a:rect l="l" t="t" r="r" b="b"/>
              <a:pathLst>
                <a:path w="5955" h="1626" extrusionOk="0">
                  <a:moveTo>
                    <a:pt x="416" y="1"/>
                  </a:moveTo>
                  <a:cubicBezTo>
                    <a:pt x="203" y="1"/>
                    <a:pt x="22" y="167"/>
                    <a:pt x="0" y="379"/>
                  </a:cubicBezTo>
                  <a:cubicBezTo>
                    <a:pt x="0" y="1066"/>
                    <a:pt x="559" y="1626"/>
                    <a:pt x="1247" y="1626"/>
                  </a:cubicBezTo>
                  <a:lnTo>
                    <a:pt x="5542" y="1626"/>
                  </a:lnTo>
                  <a:cubicBezTo>
                    <a:pt x="5771" y="1626"/>
                    <a:pt x="5955" y="1441"/>
                    <a:pt x="5955" y="1213"/>
                  </a:cubicBezTo>
                  <a:cubicBezTo>
                    <a:pt x="5955" y="982"/>
                    <a:pt x="5771" y="798"/>
                    <a:pt x="5542" y="798"/>
                  </a:cubicBezTo>
                  <a:lnTo>
                    <a:pt x="1247" y="798"/>
                  </a:lnTo>
                  <a:cubicBezTo>
                    <a:pt x="1016" y="798"/>
                    <a:pt x="831" y="610"/>
                    <a:pt x="834" y="379"/>
                  </a:cubicBezTo>
                  <a:cubicBezTo>
                    <a:pt x="813" y="167"/>
                    <a:pt x="631" y="1"/>
                    <a:pt x="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1089150" y="2832575"/>
              <a:ext cx="20875" cy="33775"/>
            </a:xfrm>
            <a:custGeom>
              <a:avLst/>
              <a:gdLst/>
              <a:ahLst/>
              <a:cxnLst/>
              <a:rect l="l" t="t" r="r" b="b"/>
              <a:pathLst>
                <a:path w="835" h="1351" extrusionOk="0">
                  <a:moveTo>
                    <a:pt x="419" y="0"/>
                  </a:moveTo>
                  <a:cubicBezTo>
                    <a:pt x="203" y="0"/>
                    <a:pt x="22" y="163"/>
                    <a:pt x="3" y="378"/>
                  </a:cubicBezTo>
                  <a:lnTo>
                    <a:pt x="3" y="935"/>
                  </a:lnTo>
                  <a:cubicBezTo>
                    <a:pt x="0" y="1163"/>
                    <a:pt x="188" y="1350"/>
                    <a:pt x="416" y="1350"/>
                  </a:cubicBezTo>
                  <a:cubicBezTo>
                    <a:pt x="647" y="1350"/>
                    <a:pt x="834" y="1163"/>
                    <a:pt x="834" y="935"/>
                  </a:cubicBezTo>
                  <a:lnTo>
                    <a:pt x="834" y="378"/>
                  </a:lnTo>
                  <a:cubicBezTo>
                    <a:pt x="812" y="163"/>
                    <a:pt x="634" y="0"/>
                    <a:pt x="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1047600" y="2832575"/>
              <a:ext cx="20800" cy="33775"/>
            </a:xfrm>
            <a:custGeom>
              <a:avLst/>
              <a:gdLst/>
              <a:ahLst/>
              <a:cxnLst/>
              <a:rect l="l" t="t" r="r" b="b"/>
              <a:pathLst>
                <a:path w="832" h="1351" extrusionOk="0">
                  <a:moveTo>
                    <a:pt x="416" y="0"/>
                  </a:moveTo>
                  <a:cubicBezTo>
                    <a:pt x="203" y="0"/>
                    <a:pt x="22" y="163"/>
                    <a:pt x="0" y="378"/>
                  </a:cubicBezTo>
                  <a:lnTo>
                    <a:pt x="0" y="935"/>
                  </a:lnTo>
                  <a:cubicBezTo>
                    <a:pt x="0" y="1163"/>
                    <a:pt x="184" y="1350"/>
                    <a:pt x="416" y="1350"/>
                  </a:cubicBezTo>
                  <a:cubicBezTo>
                    <a:pt x="647" y="1350"/>
                    <a:pt x="831" y="1163"/>
                    <a:pt x="831" y="935"/>
                  </a:cubicBezTo>
                  <a:lnTo>
                    <a:pt x="831" y="378"/>
                  </a:lnTo>
                  <a:cubicBezTo>
                    <a:pt x="812" y="163"/>
                    <a:pt x="631" y="0"/>
                    <a:pt x="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1088600" y="2775250"/>
              <a:ext cx="22050" cy="35625"/>
            </a:xfrm>
            <a:custGeom>
              <a:avLst/>
              <a:gdLst/>
              <a:ahLst/>
              <a:cxnLst/>
              <a:rect l="l" t="t" r="r" b="b"/>
              <a:pathLst>
                <a:path w="882" h="1425" extrusionOk="0">
                  <a:moveTo>
                    <a:pt x="441" y="0"/>
                  </a:moveTo>
                  <a:cubicBezTo>
                    <a:pt x="194" y="0"/>
                    <a:pt x="0" y="213"/>
                    <a:pt x="25" y="456"/>
                  </a:cubicBezTo>
                  <a:lnTo>
                    <a:pt x="25" y="1013"/>
                  </a:lnTo>
                  <a:cubicBezTo>
                    <a:pt x="25" y="1241"/>
                    <a:pt x="210" y="1425"/>
                    <a:pt x="438" y="1425"/>
                  </a:cubicBezTo>
                  <a:cubicBezTo>
                    <a:pt x="669" y="1425"/>
                    <a:pt x="853" y="1241"/>
                    <a:pt x="856" y="1013"/>
                  </a:cubicBezTo>
                  <a:lnTo>
                    <a:pt x="856" y="456"/>
                  </a:lnTo>
                  <a:cubicBezTo>
                    <a:pt x="881" y="213"/>
                    <a:pt x="688" y="0"/>
                    <a:pt x="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1047050" y="2775250"/>
              <a:ext cx="21975" cy="35625"/>
            </a:xfrm>
            <a:custGeom>
              <a:avLst/>
              <a:gdLst/>
              <a:ahLst/>
              <a:cxnLst/>
              <a:rect l="l" t="t" r="r" b="b"/>
              <a:pathLst>
                <a:path w="879" h="1425" extrusionOk="0">
                  <a:moveTo>
                    <a:pt x="438" y="0"/>
                  </a:moveTo>
                  <a:cubicBezTo>
                    <a:pt x="191" y="0"/>
                    <a:pt x="0" y="213"/>
                    <a:pt x="22" y="456"/>
                  </a:cubicBezTo>
                  <a:lnTo>
                    <a:pt x="22" y="1013"/>
                  </a:lnTo>
                  <a:cubicBezTo>
                    <a:pt x="25" y="1241"/>
                    <a:pt x="210" y="1425"/>
                    <a:pt x="438" y="1425"/>
                  </a:cubicBezTo>
                  <a:cubicBezTo>
                    <a:pt x="666" y="1425"/>
                    <a:pt x="853" y="1241"/>
                    <a:pt x="853" y="1013"/>
                  </a:cubicBezTo>
                  <a:lnTo>
                    <a:pt x="853" y="456"/>
                  </a:lnTo>
                  <a:cubicBezTo>
                    <a:pt x="878" y="213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1171925" y="2859375"/>
              <a:ext cx="34775" cy="20900"/>
            </a:xfrm>
            <a:custGeom>
              <a:avLst/>
              <a:gdLst/>
              <a:ahLst/>
              <a:cxnLst/>
              <a:rect l="l" t="t" r="r" b="b"/>
              <a:pathLst>
                <a:path w="1391" h="836" extrusionOk="0">
                  <a:moveTo>
                    <a:pt x="417" y="1"/>
                  </a:moveTo>
                  <a:cubicBezTo>
                    <a:pt x="189" y="1"/>
                    <a:pt x="1" y="186"/>
                    <a:pt x="1" y="419"/>
                  </a:cubicBezTo>
                  <a:cubicBezTo>
                    <a:pt x="1" y="652"/>
                    <a:pt x="191" y="836"/>
                    <a:pt x="421" y="836"/>
                  </a:cubicBezTo>
                  <a:cubicBezTo>
                    <a:pt x="434" y="836"/>
                    <a:pt x="447" y="835"/>
                    <a:pt x="460" y="834"/>
                  </a:cubicBezTo>
                  <a:lnTo>
                    <a:pt x="1016" y="834"/>
                  </a:lnTo>
                  <a:cubicBezTo>
                    <a:pt x="1229" y="812"/>
                    <a:pt x="1391" y="631"/>
                    <a:pt x="1391" y="419"/>
                  </a:cubicBezTo>
                  <a:cubicBezTo>
                    <a:pt x="1391" y="203"/>
                    <a:pt x="1229" y="22"/>
                    <a:pt x="1016" y="3"/>
                  </a:cubicBezTo>
                  <a:lnTo>
                    <a:pt x="460" y="3"/>
                  </a:lnTo>
                  <a:cubicBezTo>
                    <a:pt x="446" y="2"/>
                    <a:pt x="431" y="1"/>
                    <a:pt x="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9" name="Google Shape;2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937" y="2131113"/>
            <a:ext cx="881275" cy="88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1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2"/>
          <p:cNvGrpSpPr/>
          <p:nvPr/>
        </p:nvGrpSpPr>
        <p:grpSpPr>
          <a:xfrm>
            <a:off x="922475" y="1288450"/>
            <a:ext cx="7299041" cy="3169819"/>
            <a:chOff x="922475" y="1288450"/>
            <a:chExt cx="7299041" cy="3169819"/>
          </a:xfrm>
        </p:grpSpPr>
        <p:sp>
          <p:nvSpPr>
            <p:cNvPr id="305" name="Google Shape;305;p32"/>
            <p:cNvSpPr/>
            <p:nvPr/>
          </p:nvSpPr>
          <p:spPr>
            <a:xfrm>
              <a:off x="922475" y="1288470"/>
              <a:ext cx="1578064" cy="1589706"/>
            </a:xfrm>
            <a:custGeom>
              <a:avLst/>
              <a:gdLst/>
              <a:ahLst/>
              <a:cxnLst/>
              <a:rect l="l" t="t" r="r" b="b"/>
              <a:pathLst>
                <a:path w="77394" h="77965" extrusionOk="0">
                  <a:moveTo>
                    <a:pt x="38703" y="1"/>
                  </a:moveTo>
                  <a:cubicBezTo>
                    <a:pt x="17364" y="1"/>
                    <a:pt x="0" y="18033"/>
                    <a:pt x="0" y="39468"/>
                  </a:cubicBezTo>
                  <a:lnTo>
                    <a:pt x="0" y="73965"/>
                  </a:lnTo>
                  <a:cubicBezTo>
                    <a:pt x="0" y="76172"/>
                    <a:pt x="1793" y="77965"/>
                    <a:pt x="4000" y="77965"/>
                  </a:cubicBezTo>
                  <a:cubicBezTo>
                    <a:pt x="6214" y="77965"/>
                    <a:pt x="8007" y="76172"/>
                    <a:pt x="8007" y="73965"/>
                  </a:cubicBezTo>
                  <a:lnTo>
                    <a:pt x="8007" y="38699"/>
                  </a:lnTo>
                  <a:cubicBezTo>
                    <a:pt x="8007" y="21777"/>
                    <a:pt x="21776" y="8007"/>
                    <a:pt x="38690" y="8007"/>
                  </a:cubicBezTo>
                  <a:cubicBezTo>
                    <a:pt x="39001" y="8007"/>
                    <a:pt x="39314" y="8011"/>
                    <a:pt x="39627" y="8021"/>
                  </a:cubicBezTo>
                  <a:cubicBezTo>
                    <a:pt x="56326" y="8510"/>
                    <a:pt x="69394" y="22656"/>
                    <a:pt x="69394" y="39347"/>
                  </a:cubicBezTo>
                  <a:lnTo>
                    <a:pt x="69394" y="77965"/>
                  </a:lnTo>
                  <a:lnTo>
                    <a:pt x="77394" y="77965"/>
                  </a:lnTo>
                  <a:lnTo>
                    <a:pt x="77394" y="38699"/>
                  </a:lnTo>
                  <a:cubicBezTo>
                    <a:pt x="77394" y="17587"/>
                    <a:pt x="60401" y="368"/>
                    <a:pt x="39363" y="7"/>
                  </a:cubicBezTo>
                  <a:cubicBezTo>
                    <a:pt x="39143" y="3"/>
                    <a:pt x="38923" y="1"/>
                    <a:pt x="38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337323" y="2868379"/>
              <a:ext cx="1578064" cy="1589890"/>
            </a:xfrm>
            <a:custGeom>
              <a:avLst/>
              <a:gdLst/>
              <a:ahLst/>
              <a:cxnLst/>
              <a:rect l="l" t="t" r="r" b="b"/>
              <a:pathLst>
                <a:path w="77394" h="77974" extrusionOk="0">
                  <a:moveTo>
                    <a:pt x="0" y="0"/>
                  </a:moveTo>
                  <a:lnTo>
                    <a:pt x="0" y="39265"/>
                  </a:lnTo>
                  <a:cubicBezTo>
                    <a:pt x="0" y="60612"/>
                    <a:pt x="17362" y="77973"/>
                    <a:pt x="38693" y="77973"/>
                  </a:cubicBezTo>
                  <a:cubicBezTo>
                    <a:pt x="60032" y="77973"/>
                    <a:pt x="77394" y="60612"/>
                    <a:pt x="77394" y="39265"/>
                  </a:cubicBezTo>
                  <a:lnTo>
                    <a:pt x="77394" y="0"/>
                  </a:lnTo>
                  <a:lnTo>
                    <a:pt x="69387" y="0"/>
                  </a:lnTo>
                  <a:lnTo>
                    <a:pt x="69387" y="39265"/>
                  </a:lnTo>
                  <a:cubicBezTo>
                    <a:pt x="69387" y="56198"/>
                    <a:pt x="55626" y="69959"/>
                    <a:pt x="38693" y="69959"/>
                  </a:cubicBezTo>
                  <a:cubicBezTo>
                    <a:pt x="21769" y="69959"/>
                    <a:pt x="8000" y="56198"/>
                    <a:pt x="8000" y="39265"/>
                  </a:cubicBezTo>
                  <a:lnTo>
                    <a:pt x="8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751865" y="1288450"/>
              <a:ext cx="1578227" cy="1589727"/>
            </a:xfrm>
            <a:custGeom>
              <a:avLst/>
              <a:gdLst/>
              <a:ahLst/>
              <a:cxnLst/>
              <a:rect l="l" t="t" r="r" b="b"/>
              <a:pathLst>
                <a:path w="77402" h="77966" extrusionOk="0">
                  <a:moveTo>
                    <a:pt x="38709" y="0"/>
                  </a:moveTo>
                  <a:cubicBezTo>
                    <a:pt x="17362" y="0"/>
                    <a:pt x="1" y="17362"/>
                    <a:pt x="1" y="38700"/>
                  </a:cubicBezTo>
                  <a:lnTo>
                    <a:pt x="1" y="77966"/>
                  </a:lnTo>
                  <a:lnTo>
                    <a:pt x="8015" y="77966"/>
                  </a:lnTo>
                  <a:lnTo>
                    <a:pt x="8015" y="38700"/>
                  </a:lnTo>
                  <a:cubicBezTo>
                    <a:pt x="8015" y="21776"/>
                    <a:pt x="21784" y="8007"/>
                    <a:pt x="38709" y="8007"/>
                  </a:cubicBezTo>
                  <a:cubicBezTo>
                    <a:pt x="55626" y="8007"/>
                    <a:pt x="69388" y="21776"/>
                    <a:pt x="69388" y="38700"/>
                  </a:cubicBezTo>
                  <a:lnTo>
                    <a:pt x="69388" y="77966"/>
                  </a:lnTo>
                  <a:lnTo>
                    <a:pt x="77402" y="77966"/>
                  </a:lnTo>
                  <a:lnTo>
                    <a:pt x="77402" y="38700"/>
                  </a:lnTo>
                  <a:cubicBezTo>
                    <a:pt x="77402" y="17362"/>
                    <a:pt x="60048" y="0"/>
                    <a:pt x="38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5166570" y="2868379"/>
              <a:ext cx="1578227" cy="1589849"/>
            </a:xfrm>
            <a:custGeom>
              <a:avLst/>
              <a:gdLst/>
              <a:ahLst/>
              <a:cxnLst/>
              <a:rect l="l" t="t" r="r" b="b"/>
              <a:pathLst>
                <a:path w="77402" h="77972" extrusionOk="0">
                  <a:moveTo>
                    <a:pt x="73381" y="0"/>
                  </a:moveTo>
                  <a:cubicBezTo>
                    <a:pt x="71173" y="0"/>
                    <a:pt x="69387" y="1797"/>
                    <a:pt x="69395" y="4007"/>
                  </a:cubicBezTo>
                  <a:lnTo>
                    <a:pt x="69395" y="39265"/>
                  </a:lnTo>
                  <a:cubicBezTo>
                    <a:pt x="69395" y="56199"/>
                    <a:pt x="55626" y="69965"/>
                    <a:pt x="38699" y="69965"/>
                  </a:cubicBezTo>
                  <a:cubicBezTo>
                    <a:pt x="38392" y="69965"/>
                    <a:pt x="38084" y="69961"/>
                    <a:pt x="37775" y="69952"/>
                  </a:cubicBezTo>
                  <a:cubicBezTo>
                    <a:pt x="21083" y="69454"/>
                    <a:pt x="8007" y="55324"/>
                    <a:pt x="8007" y="38618"/>
                  </a:cubicBezTo>
                  <a:lnTo>
                    <a:pt x="8007" y="0"/>
                  </a:lnTo>
                  <a:lnTo>
                    <a:pt x="1" y="0"/>
                  </a:lnTo>
                  <a:lnTo>
                    <a:pt x="1" y="39265"/>
                  </a:lnTo>
                  <a:cubicBezTo>
                    <a:pt x="1" y="60386"/>
                    <a:pt x="17008" y="77604"/>
                    <a:pt x="38031" y="77966"/>
                  </a:cubicBezTo>
                  <a:cubicBezTo>
                    <a:pt x="38247" y="77970"/>
                    <a:pt x="38463" y="77971"/>
                    <a:pt x="38678" y="77971"/>
                  </a:cubicBezTo>
                  <a:cubicBezTo>
                    <a:pt x="60038" y="77971"/>
                    <a:pt x="77394" y="59936"/>
                    <a:pt x="77394" y="38497"/>
                  </a:cubicBezTo>
                  <a:lnTo>
                    <a:pt x="77394" y="4007"/>
                  </a:lnTo>
                  <a:cubicBezTo>
                    <a:pt x="77402" y="1797"/>
                    <a:pt x="75617" y="0"/>
                    <a:pt x="73408" y="0"/>
                  </a:cubicBezTo>
                  <a:cubicBezTo>
                    <a:pt x="73404" y="0"/>
                    <a:pt x="73399" y="0"/>
                    <a:pt x="73395" y="0"/>
                  </a:cubicBezTo>
                  <a:cubicBezTo>
                    <a:pt x="73390" y="0"/>
                    <a:pt x="73385" y="0"/>
                    <a:pt x="73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 flipH="1">
              <a:off x="2275178" y="2737468"/>
              <a:ext cx="292901" cy="292918"/>
            </a:xfrm>
            <a:custGeom>
              <a:avLst/>
              <a:gdLst/>
              <a:ahLst/>
              <a:cxnLst/>
              <a:rect l="l" t="t" r="r" b="b"/>
              <a:pathLst>
                <a:path w="16635" h="16636" extrusionOk="0">
                  <a:moveTo>
                    <a:pt x="8317" y="1"/>
                  </a:moveTo>
                  <a:cubicBezTo>
                    <a:pt x="3738" y="1"/>
                    <a:pt x="0" y="3718"/>
                    <a:pt x="0" y="8318"/>
                  </a:cubicBezTo>
                  <a:cubicBezTo>
                    <a:pt x="0" y="12898"/>
                    <a:pt x="3738" y="16635"/>
                    <a:pt x="8317" y="16635"/>
                  </a:cubicBezTo>
                  <a:cubicBezTo>
                    <a:pt x="12917" y="16635"/>
                    <a:pt x="16634" y="12898"/>
                    <a:pt x="16634" y="8318"/>
                  </a:cubicBezTo>
                  <a:cubicBezTo>
                    <a:pt x="16634" y="3718"/>
                    <a:pt x="12917" y="1"/>
                    <a:pt x="8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 flipH="1">
              <a:off x="3687038" y="2737468"/>
              <a:ext cx="292901" cy="292918"/>
            </a:xfrm>
            <a:custGeom>
              <a:avLst/>
              <a:gdLst/>
              <a:ahLst/>
              <a:cxnLst/>
              <a:rect l="l" t="t" r="r" b="b"/>
              <a:pathLst>
                <a:path w="16635" h="16636" extrusionOk="0">
                  <a:moveTo>
                    <a:pt x="8317" y="1"/>
                  </a:moveTo>
                  <a:cubicBezTo>
                    <a:pt x="3738" y="1"/>
                    <a:pt x="0" y="3718"/>
                    <a:pt x="0" y="8318"/>
                  </a:cubicBezTo>
                  <a:cubicBezTo>
                    <a:pt x="0" y="12898"/>
                    <a:pt x="3738" y="16635"/>
                    <a:pt x="8317" y="16635"/>
                  </a:cubicBezTo>
                  <a:cubicBezTo>
                    <a:pt x="12917" y="16635"/>
                    <a:pt x="16634" y="12898"/>
                    <a:pt x="16634" y="8318"/>
                  </a:cubicBezTo>
                  <a:cubicBezTo>
                    <a:pt x="16634" y="3718"/>
                    <a:pt x="12917" y="1"/>
                    <a:pt x="8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 flipH="1">
              <a:off x="5098915" y="2737468"/>
              <a:ext cx="292901" cy="292918"/>
            </a:xfrm>
            <a:custGeom>
              <a:avLst/>
              <a:gdLst/>
              <a:ahLst/>
              <a:cxnLst/>
              <a:rect l="l" t="t" r="r" b="b"/>
              <a:pathLst>
                <a:path w="16635" h="16636" extrusionOk="0">
                  <a:moveTo>
                    <a:pt x="8317" y="1"/>
                  </a:moveTo>
                  <a:cubicBezTo>
                    <a:pt x="3738" y="1"/>
                    <a:pt x="0" y="3718"/>
                    <a:pt x="0" y="8318"/>
                  </a:cubicBezTo>
                  <a:cubicBezTo>
                    <a:pt x="0" y="12898"/>
                    <a:pt x="3738" y="16635"/>
                    <a:pt x="8317" y="16635"/>
                  </a:cubicBezTo>
                  <a:cubicBezTo>
                    <a:pt x="12917" y="16635"/>
                    <a:pt x="16634" y="12898"/>
                    <a:pt x="16634" y="8318"/>
                  </a:cubicBezTo>
                  <a:cubicBezTo>
                    <a:pt x="16634" y="3718"/>
                    <a:pt x="12917" y="1"/>
                    <a:pt x="8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6578593" y="1288450"/>
              <a:ext cx="1578227" cy="1589727"/>
            </a:xfrm>
            <a:custGeom>
              <a:avLst/>
              <a:gdLst/>
              <a:ahLst/>
              <a:cxnLst/>
              <a:rect l="l" t="t" r="r" b="b"/>
              <a:pathLst>
                <a:path w="77402" h="77966" extrusionOk="0">
                  <a:moveTo>
                    <a:pt x="38709" y="0"/>
                  </a:moveTo>
                  <a:cubicBezTo>
                    <a:pt x="17362" y="0"/>
                    <a:pt x="1" y="17362"/>
                    <a:pt x="1" y="38700"/>
                  </a:cubicBezTo>
                  <a:lnTo>
                    <a:pt x="1" y="77966"/>
                  </a:lnTo>
                  <a:lnTo>
                    <a:pt x="8015" y="77966"/>
                  </a:lnTo>
                  <a:lnTo>
                    <a:pt x="8015" y="38700"/>
                  </a:lnTo>
                  <a:cubicBezTo>
                    <a:pt x="8015" y="21776"/>
                    <a:pt x="21784" y="8007"/>
                    <a:pt x="38709" y="8007"/>
                  </a:cubicBezTo>
                  <a:cubicBezTo>
                    <a:pt x="55626" y="8007"/>
                    <a:pt x="69388" y="21776"/>
                    <a:pt x="69388" y="38700"/>
                  </a:cubicBezTo>
                  <a:lnTo>
                    <a:pt x="69388" y="77966"/>
                  </a:lnTo>
                  <a:lnTo>
                    <a:pt x="77402" y="77966"/>
                  </a:lnTo>
                  <a:lnTo>
                    <a:pt x="77402" y="38700"/>
                  </a:lnTo>
                  <a:cubicBezTo>
                    <a:pt x="77402" y="17362"/>
                    <a:pt x="60048" y="0"/>
                    <a:pt x="38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 flipH="1">
              <a:off x="6513765" y="2737468"/>
              <a:ext cx="292901" cy="292918"/>
            </a:xfrm>
            <a:custGeom>
              <a:avLst/>
              <a:gdLst/>
              <a:ahLst/>
              <a:cxnLst/>
              <a:rect l="l" t="t" r="r" b="b"/>
              <a:pathLst>
                <a:path w="16635" h="16636" extrusionOk="0">
                  <a:moveTo>
                    <a:pt x="8317" y="1"/>
                  </a:moveTo>
                  <a:cubicBezTo>
                    <a:pt x="3738" y="1"/>
                    <a:pt x="0" y="3718"/>
                    <a:pt x="0" y="8318"/>
                  </a:cubicBezTo>
                  <a:cubicBezTo>
                    <a:pt x="0" y="12898"/>
                    <a:pt x="3738" y="16635"/>
                    <a:pt x="8317" y="16635"/>
                  </a:cubicBezTo>
                  <a:cubicBezTo>
                    <a:pt x="12917" y="16635"/>
                    <a:pt x="16634" y="12898"/>
                    <a:pt x="16634" y="8318"/>
                  </a:cubicBezTo>
                  <a:cubicBezTo>
                    <a:pt x="16634" y="3718"/>
                    <a:pt x="12917" y="1"/>
                    <a:pt x="8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 flipH="1">
              <a:off x="7928615" y="2737468"/>
              <a:ext cx="292901" cy="292918"/>
            </a:xfrm>
            <a:custGeom>
              <a:avLst/>
              <a:gdLst/>
              <a:ahLst/>
              <a:cxnLst/>
              <a:rect l="l" t="t" r="r" b="b"/>
              <a:pathLst>
                <a:path w="16635" h="16636" extrusionOk="0">
                  <a:moveTo>
                    <a:pt x="8317" y="1"/>
                  </a:moveTo>
                  <a:cubicBezTo>
                    <a:pt x="3738" y="1"/>
                    <a:pt x="0" y="3718"/>
                    <a:pt x="0" y="8318"/>
                  </a:cubicBezTo>
                  <a:cubicBezTo>
                    <a:pt x="0" y="12898"/>
                    <a:pt x="3738" y="16635"/>
                    <a:pt x="8317" y="16635"/>
                  </a:cubicBezTo>
                  <a:cubicBezTo>
                    <a:pt x="12917" y="16635"/>
                    <a:pt x="16634" y="12898"/>
                    <a:pt x="16634" y="8318"/>
                  </a:cubicBezTo>
                  <a:cubicBezTo>
                    <a:pt x="16634" y="3718"/>
                    <a:pt x="12917" y="1"/>
                    <a:pt x="8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Arial" panose="020B0604020202020204" pitchFamily="34" charset="0"/>
              </a:endParaRPr>
            </a:p>
          </p:txBody>
        </p:sp>
      </p:grpSp>
      <p:sp>
        <p:nvSpPr>
          <p:cNvPr id="315" name="Google Shape;315;p3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2800" dirty="0">
                <a:latin typeface="Arial" panose="020B0604020202020204" pitchFamily="34" charset="0"/>
              </a:rPr>
              <a:t>CASHNET PORTAL - International Student Fee</a:t>
            </a:r>
            <a:endParaRPr sz="2800" dirty="0">
              <a:latin typeface="Arial" panose="020B0604020202020204" pitchFamily="34" charset="0"/>
            </a:endParaRPr>
          </a:p>
        </p:txBody>
      </p:sp>
      <p:grpSp>
        <p:nvGrpSpPr>
          <p:cNvPr id="316" name="Google Shape;316;p32"/>
          <p:cNvGrpSpPr/>
          <p:nvPr/>
        </p:nvGrpSpPr>
        <p:grpSpPr>
          <a:xfrm>
            <a:off x="1131700" y="1556580"/>
            <a:ext cx="1159569" cy="2613362"/>
            <a:chOff x="1131700" y="1556580"/>
            <a:chExt cx="1159569" cy="2613362"/>
          </a:xfrm>
        </p:grpSpPr>
        <p:grpSp>
          <p:nvGrpSpPr>
            <p:cNvPr id="317" name="Google Shape;317;p32"/>
            <p:cNvGrpSpPr/>
            <p:nvPr/>
          </p:nvGrpSpPr>
          <p:grpSpPr>
            <a:xfrm>
              <a:off x="1151601" y="1556580"/>
              <a:ext cx="1119778" cy="1119615"/>
              <a:chOff x="1151601" y="1556580"/>
              <a:chExt cx="1119778" cy="1119615"/>
            </a:xfrm>
          </p:grpSpPr>
          <p:sp>
            <p:nvSpPr>
              <p:cNvPr id="318" name="Google Shape;318;p32"/>
              <p:cNvSpPr/>
              <p:nvPr/>
            </p:nvSpPr>
            <p:spPr>
              <a:xfrm>
                <a:off x="1151601" y="1556580"/>
                <a:ext cx="1119778" cy="1119615"/>
              </a:xfrm>
              <a:custGeom>
                <a:avLst/>
                <a:gdLst/>
                <a:ahLst/>
                <a:cxnLst/>
                <a:rect l="l" t="t" r="r" b="b"/>
                <a:pathLst>
                  <a:path w="54918" h="54910" extrusionOk="0">
                    <a:moveTo>
                      <a:pt x="27463" y="0"/>
                    </a:moveTo>
                    <a:cubicBezTo>
                      <a:pt x="12293" y="0"/>
                      <a:pt x="0" y="12293"/>
                      <a:pt x="0" y="27455"/>
                    </a:cubicBezTo>
                    <a:cubicBezTo>
                      <a:pt x="0" y="42617"/>
                      <a:pt x="12293" y="54910"/>
                      <a:pt x="27463" y="54910"/>
                    </a:cubicBezTo>
                    <a:cubicBezTo>
                      <a:pt x="42625" y="54910"/>
                      <a:pt x="54918" y="42617"/>
                      <a:pt x="54918" y="27455"/>
                    </a:cubicBezTo>
                    <a:cubicBezTo>
                      <a:pt x="54918" y="12293"/>
                      <a:pt x="42625" y="0"/>
                      <a:pt x="27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1269468" y="1672541"/>
                <a:ext cx="887700" cy="8877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01</a:t>
                </a:r>
                <a:endParaRPr sz="1800"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grpSp>
          <p:nvGrpSpPr>
            <p:cNvPr id="320" name="Google Shape;320;p32"/>
            <p:cNvGrpSpPr/>
            <p:nvPr/>
          </p:nvGrpSpPr>
          <p:grpSpPr>
            <a:xfrm>
              <a:off x="1131700" y="3133149"/>
              <a:ext cx="1159569" cy="1036793"/>
              <a:chOff x="4161951" y="1877417"/>
              <a:chExt cx="1699500" cy="954865"/>
            </a:xfrm>
          </p:grpSpPr>
          <p:sp>
            <p:nvSpPr>
              <p:cNvPr id="321" name="Google Shape;321;p32"/>
              <p:cNvSpPr txBox="1"/>
              <p:nvPr/>
            </p:nvSpPr>
            <p:spPr>
              <a:xfrm>
                <a:off x="4161951" y="1877417"/>
                <a:ext cx="1699500" cy="2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LOGIN PAGE</a:t>
                </a:r>
                <a:endParaRPr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22" name="Google Shape;322;p32"/>
              <p:cNvSpPr txBox="1"/>
              <p:nvPr/>
            </p:nvSpPr>
            <p:spPr>
              <a:xfrm>
                <a:off x="4161951" y="2176782"/>
                <a:ext cx="1699500" cy="6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accent6"/>
                    </a:solidFill>
                    <a:latin typeface="Arial" panose="020B0604020202020204" pitchFamily="34" charset="0"/>
                    <a:ea typeface="Roboto"/>
                    <a:cs typeface="Roboto"/>
                    <a:sym typeface="Roboto"/>
                  </a:rPr>
                  <a:t>Login with your CIN &amp; Date of Birth</a:t>
                </a:r>
                <a:endParaRPr sz="1100">
                  <a:solidFill>
                    <a:schemeClr val="accent6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23" name="Google Shape;323;p32"/>
          <p:cNvGrpSpPr/>
          <p:nvPr/>
        </p:nvGrpSpPr>
        <p:grpSpPr>
          <a:xfrm>
            <a:off x="3969163" y="1556580"/>
            <a:ext cx="1159569" cy="2613362"/>
            <a:chOff x="3969163" y="1556580"/>
            <a:chExt cx="1159569" cy="2613362"/>
          </a:xfrm>
        </p:grpSpPr>
        <p:grpSp>
          <p:nvGrpSpPr>
            <p:cNvPr id="324" name="Google Shape;324;p32"/>
            <p:cNvGrpSpPr/>
            <p:nvPr/>
          </p:nvGrpSpPr>
          <p:grpSpPr>
            <a:xfrm>
              <a:off x="3989127" y="1556580"/>
              <a:ext cx="1119635" cy="1119615"/>
              <a:chOff x="3989127" y="1556580"/>
              <a:chExt cx="1119635" cy="1119615"/>
            </a:xfrm>
          </p:grpSpPr>
          <p:sp>
            <p:nvSpPr>
              <p:cNvPr id="325" name="Google Shape;325;p32"/>
              <p:cNvSpPr/>
              <p:nvPr/>
            </p:nvSpPr>
            <p:spPr>
              <a:xfrm>
                <a:off x="3989127" y="1556580"/>
                <a:ext cx="1119635" cy="1119615"/>
              </a:xfrm>
              <a:custGeom>
                <a:avLst/>
                <a:gdLst/>
                <a:ahLst/>
                <a:cxnLst/>
                <a:rect l="l" t="t" r="r" b="b"/>
                <a:pathLst>
                  <a:path w="54911" h="54910" extrusionOk="0">
                    <a:moveTo>
                      <a:pt x="27456" y="0"/>
                    </a:moveTo>
                    <a:cubicBezTo>
                      <a:pt x="12294" y="0"/>
                      <a:pt x="1" y="12293"/>
                      <a:pt x="1" y="27455"/>
                    </a:cubicBezTo>
                    <a:cubicBezTo>
                      <a:pt x="1" y="42617"/>
                      <a:pt x="12294" y="54910"/>
                      <a:pt x="27456" y="54910"/>
                    </a:cubicBezTo>
                    <a:cubicBezTo>
                      <a:pt x="42618" y="54910"/>
                      <a:pt x="54911" y="42617"/>
                      <a:pt x="54911" y="27455"/>
                    </a:cubicBezTo>
                    <a:cubicBezTo>
                      <a:pt x="54911" y="12293"/>
                      <a:pt x="42618" y="0"/>
                      <a:pt x="27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4099993" y="1672541"/>
                <a:ext cx="887700" cy="8877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03</a:t>
                </a:r>
                <a:endParaRPr sz="1800"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grpSp>
          <p:nvGrpSpPr>
            <p:cNvPr id="327" name="Google Shape;327;p32"/>
            <p:cNvGrpSpPr/>
            <p:nvPr/>
          </p:nvGrpSpPr>
          <p:grpSpPr>
            <a:xfrm>
              <a:off x="3969163" y="3133149"/>
              <a:ext cx="1159569" cy="1036793"/>
              <a:chOff x="4161951" y="1877417"/>
              <a:chExt cx="1699500" cy="954865"/>
            </a:xfrm>
          </p:grpSpPr>
          <p:sp>
            <p:nvSpPr>
              <p:cNvPr id="328" name="Google Shape;328;p32"/>
              <p:cNvSpPr txBox="1"/>
              <p:nvPr/>
            </p:nvSpPr>
            <p:spPr>
              <a:xfrm>
                <a:off x="4161951" y="1877417"/>
                <a:ext cx="1699500" cy="2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ADD TUITION</a:t>
                </a:r>
                <a:endParaRPr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29" name="Google Shape;329;p32"/>
              <p:cNvSpPr txBox="1"/>
              <p:nvPr/>
            </p:nvSpPr>
            <p:spPr>
              <a:xfrm>
                <a:off x="4161951" y="2176782"/>
                <a:ext cx="1699500" cy="6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accent6"/>
                    </a:solidFill>
                    <a:latin typeface="Arial" panose="020B0604020202020204" pitchFamily="34" charset="0"/>
                    <a:ea typeface="Roboto"/>
                    <a:cs typeface="Roboto"/>
                    <a:sym typeface="Roboto"/>
                  </a:rPr>
                  <a:t>Choose the number of credits and add fee</a:t>
                </a:r>
                <a:endParaRPr sz="1100">
                  <a:solidFill>
                    <a:schemeClr val="accent6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30" name="Google Shape;330;p32"/>
          <p:cNvGrpSpPr/>
          <p:nvPr/>
        </p:nvGrpSpPr>
        <p:grpSpPr>
          <a:xfrm>
            <a:off x="6786725" y="1556580"/>
            <a:ext cx="1159569" cy="2613362"/>
            <a:chOff x="6786725" y="1556580"/>
            <a:chExt cx="1159569" cy="2613362"/>
          </a:xfrm>
        </p:grpSpPr>
        <p:grpSp>
          <p:nvGrpSpPr>
            <p:cNvPr id="331" name="Google Shape;331;p32"/>
            <p:cNvGrpSpPr/>
            <p:nvPr/>
          </p:nvGrpSpPr>
          <p:grpSpPr>
            <a:xfrm>
              <a:off x="6806632" y="1556580"/>
              <a:ext cx="1119778" cy="1119615"/>
              <a:chOff x="6806632" y="1556580"/>
              <a:chExt cx="1119778" cy="1119615"/>
            </a:xfrm>
          </p:grpSpPr>
          <p:sp>
            <p:nvSpPr>
              <p:cNvPr id="332" name="Google Shape;332;p32"/>
              <p:cNvSpPr/>
              <p:nvPr/>
            </p:nvSpPr>
            <p:spPr>
              <a:xfrm>
                <a:off x="6806632" y="1556580"/>
                <a:ext cx="1119778" cy="1119615"/>
              </a:xfrm>
              <a:custGeom>
                <a:avLst/>
                <a:gdLst/>
                <a:ahLst/>
                <a:cxnLst/>
                <a:rect l="l" t="t" r="r" b="b"/>
                <a:pathLst>
                  <a:path w="54918" h="54910" extrusionOk="0">
                    <a:moveTo>
                      <a:pt x="27463" y="0"/>
                    </a:moveTo>
                    <a:cubicBezTo>
                      <a:pt x="12293" y="0"/>
                      <a:pt x="0" y="12293"/>
                      <a:pt x="0" y="27455"/>
                    </a:cubicBezTo>
                    <a:cubicBezTo>
                      <a:pt x="0" y="42617"/>
                      <a:pt x="12293" y="54910"/>
                      <a:pt x="27463" y="54910"/>
                    </a:cubicBezTo>
                    <a:cubicBezTo>
                      <a:pt x="42625" y="54910"/>
                      <a:pt x="54918" y="42617"/>
                      <a:pt x="54918" y="27455"/>
                    </a:cubicBezTo>
                    <a:cubicBezTo>
                      <a:pt x="54918" y="12293"/>
                      <a:pt x="42625" y="0"/>
                      <a:pt x="274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6924493" y="1672541"/>
                <a:ext cx="887700" cy="8877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05</a:t>
                </a:r>
                <a:endParaRPr sz="1800"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grpSp>
          <p:nvGrpSpPr>
            <p:cNvPr id="334" name="Google Shape;334;p32"/>
            <p:cNvGrpSpPr/>
            <p:nvPr/>
          </p:nvGrpSpPr>
          <p:grpSpPr>
            <a:xfrm>
              <a:off x="6786725" y="3133149"/>
              <a:ext cx="1159569" cy="1036793"/>
              <a:chOff x="4161951" y="1877417"/>
              <a:chExt cx="1699500" cy="954865"/>
            </a:xfrm>
          </p:grpSpPr>
          <p:sp>
            <p:nvSpPr>
              <p:cNvPr id="335" name="Google Shape;335;p32"/>
              <p:cNvSpPr txBox="1"/>
              <p:nvPr/>
            </p:nvSpPr>
            <p:spPr>
              <a:xfrm>
                <a:off x="4161951" y="1877417"/>
                <a:ext cx="1699500" cy="2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PAY</a:t>
                </a:r>
                <a:endParaRPr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36" name="Google Shape;336;p32"/>
              <p:cNvSpPr txBox="1"/>
              <p:nvPr/>
            </p:nvSpPr>
            <p:spPr>
              <a:xfrm>
                <a:off x="4161951" y="2176782"/>
                <a:ext cx="1699500" cy="6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accent6"/>
                    </a:solidFill>
                    <a:latin typeface="Arial" panose="020B0604020202020204" pitchFamily="34" charset="0"/>
                    <a:ea typeface="Roboto"/>
                    <a:cs typeface="Roboto"/>
                    <a:sym typeface="Roboto"/>
                  </a:rPr>
                  <a:t>Credit card, International Flywire</a:t>
                </a:r>
                <a:endParaRPr sz="1100">
                  <a:solidFill>
                    <a:schemeClr val="accent6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37" name="Google Shape;337;p32"/>
          <p:cNvGrpSpPr/>
          <p:nvPr/>
        </p:nvGrpSpPr>
        <p:grpSpPr>
          <a:xfrm>
            <a:off x="2550463" y="1597999"/>
            <a:ext cx="1159569" cy="2613453"/>
            <a:chOff x="2550463" y="1597999"/>
            <a:chExt cx="1159569" cy="2613453"/>
          </a:xfrm>
        </p:grpSpPr>
        <p:grpSp>
          <p:nvGrpSpPr>
            <p:cNvPr id="338" name="Google Shape;338;p32"/>
            <p:cNvGrpSpPr/>
            <p:nvPr/>
          </p:nvGrpSpPr>
          <p:grpSpPr>
            <a:xfrm>
              <a:off x="2569265" y="3091654"/>
              <a:ext cx="1119635" cy="1119798"/>
              <a:chOff x="2569265" y="3091654"/>
              <a:chExt cx="1119635" cy="1119798"/>
            </a:xfrm>
          </p:grpSpPr>
          <p:sp>
            <p:nvSpPr>
              <p:cNvPr id="339" name="Google Shape;339;p32"/>
              <p:cNvSpPr/>
              <p:nvPr/>
            </p:nvSpPr>
            <p:spPr>
              <a:xfrm>
                <a:off x="2569265" y="3091654"/>
                <a:ext cx="1119635" cy="1119798"/>
              </a:xfrm>
              <a:custGeom>
                <a:avLst/>
                <a:gdLst/>
                <a:ahLst/>
                <a:cxnLst/>
                <a:rect l="l" t="t" r="r" b="b"/>
                <a:pathLst>
                  <a:path w="54911" h="54919" extrusionOk="0">
                    <a:moveTo>
                      <a:pt x="27456" y="1"/>
                    </a:moveTo>
                    <a:cubicBezTo>
                      <a:pt x="12293" y="1"/>
                      <a:pt x="1" y="12293"/>
                      <a:pt x="1" y="27463"/>
                    </a:cubicBezTo>
                    <a:cubicBezTo>
                      <a:pt x="1" y="42626"/>
                      <a:pt x="12293" y="54918"/>
                      <a:pt x="27456" y="54918"/>
                    </a:cubicBezTo>
                    <a:cubicBezTo>
                      <a:pt x="42618" y="54918"/>
                      <a:pt x="54911" y="42626"/>
                      <a:pt x="54911" y="27463"/>
                    </a:cubicBezTo>
                    <a:cubicBezTo>
                      <a:pt x="54911" y="12293"/>
                      <a:pt x="42618" y="1"/>
                      <a:pt x="27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2684193" y="3207691"/>
                <a:ext cx="887700" cy="8877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02</a:t>
                </a:r>
                <a:endParaRPr sz="1800"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grpSp>
          <p:nvGrpSpPr>
            <p:cNvPr id="341" name="Google Shape;341;p32"/>
            <p:cNvGrpSpPr/>
            <p:nvPr/>
          </p:nvGrpSpPr>
          <p:grpSpPr>
            <a:xfrm>
              <a:off x="2550463" y="1597999"/>
              <a:ext cx="1159569" cy="1036793"/>
              <a:chOff x="4161951" y="1877417"/>
              <a:chExt cx="1699500" cy="954865"/>
            </a:xfrm>
          </p:grpSpPr>
          <p:sp>
            <p:nvSpPr>
              <p:cNvPr id="342" name="Google Shape;342;p32"/>
              <p:cNvSpPr txBox="1"/>
              <p:nvPr/>
            </p:nvSpPr>
            <p:spPr>
              <a:xfrm>
                <a:off x="4161951" y="1877417"/>
                <a:ext cx="1699500" cy="2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PICK SEM</a:t>
                </a:r>
                <a:endParaRPr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43" name="Google Shape;343;p32"/>
              <p:cNvSpPr txBox="1"/>
              <p:nvPr/>
            </p:nvSpPr>
            <p:spPr>
              <a:xfrm>
                <a:off x="4161951" y="2176782"/>
                <a:ext cx="1699500" cy="6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accent6"/>
                    </a:solidFill>
                    <a:latin typeface="Arial" panose="020B0604020202020204" pitchFamily="34" charset="0"/>
                    <a:ea typeface="Roboto"/>
                    <a:cs typeface="Roboto"/>
                    <a:sym typeface="Roboto"/>
                  </a:rPr>
                  <a:t>Choose the semester for fee payment</a:t>
                </a:r>
                <a:endParaRPr sz="1100">
                  <a:solidFill>
                    <a:schemeClr val="accent6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44" name="Google Shape;344;p32"/>
          <p:cNvGrpSpPr/>
          <p:nvPr/>
        </p:nvGrpSpPr>
        <p:grpSpPr>
          <a:xfrm>
            <a:off x="5379838" y="1597999"/>
            <a:ext cx="1159569" cy="2613453"/>
            <a:chOff x="5379838" y="1597999"/>
            <a:chExt cx="1159569" cy="2613453"/>
          </a:xfrm>
        </p:grpSpPr>
        <p:grpSp>
          <p:nvGrpSpPr>
            <p:cNvPr id="345" name="Google Shape;345;p32"/>
            <p:cNvGrpSpPr/>
            <p:nvPr/>
          </p:nvGrpSpPr>
          <p:grpSpPr>
            <a:xfrm>
              <a:off x="5398839" y="3091654"/>
              <a:ext cx="1119635" cy="1119798"/>
              <a:chOff x="5398839" y="3091654"/>
              <a:chExt cx="1119635" cy="1119798"/>
            </a:xfrm>
          </p:grpSpPr>
          <p:sp>
            <p:nvSpPr>
              <p:cNvPr id="346" name="Google Shape;346;p32"/>
              <p:cNvSpPr/>
              <p:nvPr/>
            </p:nvSpPr>
            <p:spPr>
              <a:xfrm>
                <a:off x="5398839" y="3091654"/>
                <a:ext cx="1119635" cy="1119798"/>
              </a:xfrm>
              <a:custGeom>
                <a:avLst/>
                <a:gdLst/>
                <a:ahLst/>
                <a:cxnLst/>
                <a:rect l="l" t="t" r="r" b="b"/>
                <a:pathLst>
                  <a:path w="54911" h="54919" extrusionOk="0">
                    <a:moveTo>
                      <a:pt x="27456" y="1"/>
                    </a:moveTo>
                    <a:cubicBezTo>
                      <a:pt x="12293" y="1"/>
                      <a:pt x="1" y="12293"/>
                      <a:pt x="1" y="27463"/>
                    </a:cubicBezTo>
                    <a:cubicBezTo>
                      <a:pt x="1" y="42626"/>
                      <a:pt x="12293" y="54918"/>
                      <a:pt x="27456" y="54918"/>
                    </a:cubicBezTo>
                    <a:cubicBezTo>
                      <a:pt x="42618" y="54918"/>
                      <a:pt x="54911" y="42626"/>
                      <a:pt x="54911" y="27463"/>
                    </a:cubicBezTo>
                    <a:cubicBezTo>
                      <a:pt x="54911" y="12293"/>
                      <a:pt x="42618" y="1"/>
                      <a:pt x="27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5513868" y="3207691"/>
                <a:ext cx="887700" cy="8877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04</a:t>
                </a:r>
                <a:endParaRPr sz="1800"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grpSp>
          <p:nvGrpSpPr>
            <p:cNvPr id="348" name="Google Shape;348;p32"/>
            <p:cNvGrpSpPr/>
            <p:nvPr/>
          </p:nvGrpSpPr>
          <p:grpSpPr>
            <a:xfrm>
              <a:off x="5379838" y="1597999"/>
              <a:ext cx="1159569" cy="1036793"/>
              <a:chOff x="4049134" y="1877417"/>
              <a:chExt cx="1699500" cy="954865"/>
            </a:xfrm>
          </p:grpSpPr>
          <p:sp>
            <p:nvSpPr>
              <p:cNvPr id="349" name="Google Shape;349;p32"/>
              <p:cNvSpPr txBox="1"/>
              <p:nvPr/>
            </p:nvSpPr>
            <p:spPr>
              <a:xfrm>
                <a:off x="4049134" y="1877417"/>
                <a:ext cx="1699500" cy="2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accent6"/>
                    </a:solidFill>
                    <a:latin typeface="Arial" panose="020B0604020202020204" pitchFamily="34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NON-RES</a:t>
                </a:r>
                <a:endParaRPr>
                  <a:solidFill>
                    <a:schemeClr val="accent6"/>
                  </a:solidFill>
                  <a:latin typeface="Arial" panose="020B0604020202020204" pitchFamily="34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50" name="Google Shape;350;p32"/>
              <p:cNvSpPr txBox="1"/>
              <p:nvPr/>
            </p:nvSpPr>
            <p:spPr>
              <a:xfrm>
                <a:off x="4049134" y="2176782"/>
                <a:ext cx="1699500" cy="6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accent6"/>
                    </a:solidFill>
                    <a:latin typeface="Arial" panose="020B0604020202020204" pitchFamily="34" charset="0"/>
                    <a:ea typeface="Roboto"/>
                    <a:cs typeface="Roboto"/>
                    <a:sym typeface="Roboto"/>
                  </a:rPr>
                  <a:t>Add the non- residential fee </a:t>
                </a:r>
                <a:endParaRPr sz="1100">
                  <a:solidFill>
                    <a:schemeClr val="accent6"/>
                  </a:solidFill>
                  <a:latin typeface="Arial" panose="020B0604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32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8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0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01160" y="2612014"/>
            <a:ext cx="4419600" cy="102155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MS CS Program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>
                <a:hlinkClick r:id="rId2"/>
              </a:rPr>
              <a:t>http://www.calstatela.edu/ecst/cs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7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4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5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6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9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7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1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408" y="855680"/>
            <a:ext cx="8140628" cy="4138719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Admission to CS MS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/>
              <a:t>Standing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Curriculum CS MS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/>
              <a:t>Requirements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/>
              <a:t>Roadmap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Fall 2021 Registration </a:t>
            </a:r>
            <a:r>
              <a:rPr lang="en-US" altLang="en-US" sz="1600" dirty="0" smtClean="0"/>
              <a:t>Help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Identify your courses </a:t>
            </a:r>
          </a:p>
          <a:p>
            <a:pPr marL="971550" lvl="1" indent="-285750">
              <a:spcBef>
                <a:spcPts val="0"/>
              </a:spcBef>
              <a:spcAft>
                <a:spcPts val="300"/>
              </a:spcAft>
            </a:pPr>
            <a:r>
              <a:rPr lang="en-US" altLang="en-US" sz="1600" dirty="0" smtClean="0"/>
              <a:t>Receive permits</a:t>
            </a:r>
            <a:endParaRPr lang="en-US" altLang="en-US" sz="1600" dirty="0"/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Q&amp;A </a:t>
            </a:r>
          </a:p>
          <a:p>
            <a:pPr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CS MS Admission &amp; Graduate 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2B2B2"/>
              </a:buClr>
              <a:defRPr/>
            </a:pPr>
            <a:endParaRPr lang="en-US" altLang="zh-TW" sz="1800" dirty="0">
              <a:solidFill>
                <a:srgbClr val="000000"/>
              </a:solidFill>
              <a:latin typeface="Arial" charset="0"/>
              <a:ea typeface="PMingLiU" pitchFamily="18" charset="-120"/>
            </a:endParaRPr>
          </a:p>
          <a:p>
            <a:pPr marL="742950" lvl="1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altLang="zh-TW" sz="2400" kern="0" dirty="0">
              <a:solidFill>
                <a:srgbClr val="000000"/>
              </a:solidFill>
              <a:ea typeface="PMingLiU" pitchFamily="18" charset="-120"/>
            </a:endParaRPr>
          </a:p>
          <a:p>
            <a:endParaRPr lang="en-US" sz="16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1EA249B-80BA-F446-9B71-1E67E22CF30B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407" y="999723"/>
            <a:ext cx="8364831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tabLst>
                <a:tab pos="339725" algn="l"/>
              </a:tabLst>
              <a:defRPr/>
            </a:pPr>
            <a:r>
              <a:rPr lang="en-US" altLang="zh-TW" sz="2000" dirty="0">
                <a:solidFill>
                  <a:srgbClr val="FF0000"/>
                </a:solidFill>
              </a:rPr>
              <a:t>Conditional Admission (G1 standing) 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798512" lvl="1">
              <a:spcBef>
                <a:spcPts val="0"/>
              </a:spcBef>
              <a:buClr>
                <a:srgbClr val="B2B2B2"/>
              </a:buClr>
              <a:tabLst>
                <a:tab pos="339725" algn="l"/>
              </a:tabLst>
              <a:defRPr/>
            </a:pP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Admission </a:t>
            </a:r>
            <a:r>
              <a:rPr lang="en-US" altLang="zh-TW" sz="1800" kern="0" dirty="0">
                <a:solidFill>
                  <a:srgbClr val="000000"/>
                </a:solidFill>
                <a:ea typeface="PMingLiU" pitchFamily="18" charset="-120"/>
              </a:rPr>
              <a:t>with a few prerequisite </a:t>
            </a:r>
            <a:r>
              <a:rPr lang="en-US" altLang="zh-TW" sz="1800" kern="0" dirty="0" smtClean="0">
                <a:solidFill>
                  <a:srgbClr val="000000"/>
                </a:solidFill>
                <a:ea typeface="PMingLiU" pitchFamily="18" charset="-120"/>
              </a:rPr>
              <a:t>courses such as </a:t>
            </a:r>
            <a:r>
              <a:rPr lang="en-US" sz="1800" dirty="0" smtClean="0"/>
              <a:t>Programming </a:t>
            </a:r>
            <a:r>
              <a:rPr lang="en-US" sz="1800" dirty="0"/>
              <a:t>(CS </a:t>
            </a:r>
            <a:r>
              <a:rPr lang="en-US" sz="1800" dirty="0" smtClean="0"/>
              <a:t>3035), Algorithms </a:t>
            </a:r>
            <a:r>
              <a:rPr lang="en-US" sz="1800" dirty="0"/>
              <a:t>(CS 3112</a:t>
            </a:r>
            <a:r>
              <a:rPr lang="en-US" sz="1800" dirty="0" smtClean="0"/>
              <a:t>), Web </a:t>
            </a:r>
            <a:r>
              <a:rPr lang="en-US" sz="1800" dirty="0"/>
              <a:t>(CS 3220</a:t>
            </a:r>
            <a:r>
              <a:rPr lang="en-US" sz="1800" dirty="0" smtClean="0"/>
              <a:t>), and Software Engineering (CS 3337).</a:t>
            </a:r>
            <a:endParaRPr lang="en-US" sz="1800" dirty="0"/>
          </a:p>
          <a:p>
            <a:pPr marL="798512" lvl="1">
              <a:spcBef>
                <a:spcPts val="0"/>
              </a:spcBef>
              <a:buClr>
                <a:srgbClr val="B2B2B2"/>
              </a:buClr>
              <a:tabLst>
                <a:tab pos="339725" algn="l"/>
              </a:tabLst>
              <a:defRPr/>
            </a:pPr>
            <a:r>
              <a:rPr lang="en-US" sz="1800" dirty="0" smtClean="0"/>
              <a:t>Must </a:t>
            </a:r>
            <a:r>
              <a:rPr lang="en-US" sz="1800" dirty="0"/>
              <a:t>complete </a:t>
            </a:r>
            <a:r>
              <a:rPr lang="en-US" sz="1800" dirty="0" smtClean="0"/>
              <a:t>prerequisite courses by the end of </a:t>
            </a:r>
            <a:r>
              <a:rPr lang="en-US" sz="1800" dirty="0"/>
              <a:t>the first </a:t>
            </a:r>
            <a:r>
              <a:rPr lang="en-US" sz="1800" dirty="0" smtClean="0"/>
              <a:t>semester</a:t>
            </a:r>
            <a:endParaRPr lang="en-US" sz="1800" dirty="0"/>
          </a:p>
          <a:p>
            <a:pPr marL="171450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dirty="0">
                <a:solidFill>
                  <a:srgbClr val="FF0000"/>
                </a:solidFill>
              </a:rPr>
              <a:t>Classified Admission (G2 standing)</a:t>
            </a:r>
          </a:p>
          <a:p>
            <a:pPr marL="857250" lvl="1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1800" kern="0" dirty="0">
                <a:solidFill>
                  <a:srgbClr val="000000"/>
                </a:solidFill>
                <a:ea typeface="PMingLiU" pitchFamily="18" charset="-120"/>
              </a:rPr>
              <a:t>CS4000/5000 courses</a:t>
            </a:r>
          </a:p>
          <a:p>
            <a:pPr marL="171450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Advanced to Candidacy (G3 standing)</a:t>
            </a:r>
          </a:p>
          <a:p>
            <a:pPr marL="857250" lvl="1" indent="-282575">
              <a:spcBef>
                <a:spcPts val="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1800" dirty="0"/>
              <a:t>Electives, Thesis, Comprehensive Exam</a:t>
            </a:r>
          </a:p>
          <a:p>
            <a:pPr>
              <a:spcBef>
                <a:spcPts val="0"/>
              </a:spcBef>
              <a:buClr>
                <a:srgbClr val="B2B2B2"/>
              </a:buClr>
              <a:defRPr/>
            </a:pPr>
            <a:endParaRPr lang="en-US" altLang="zh-TW" sz="2000" dirty="0"/>
          </a:p>
          <a:p>
            <a:pPr marL="457200" lvl="1" indent="0">
              <a:buClr>
                <a:srgbClr val="B2B2B2"/>
              </a:buClr>
              <a:buFont typeface="Arial" panose="020B0604020202020204" pitchFamily="34" charset="0"/>
              <a:buNone/>
              <a:defRPr/>
            </a:pPr>
            <a:endParaRPr lang="en-US" altLang="zh-TW" sz="2400" kern="0" dirty="0">
              <a:solidFill>
                <a:srgbClr val="000000"/>
              </a:solidFill>
              <a:ea typeface="PMingLiU" pitchFamily="18" charset="-12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4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 CS Curriculum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51" y="717458"/>
            <a:ext cx="4827827" cy="4082646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199548" y="237636"/>
            <a:ext cx="3962536" cy="47982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 Thematic </a:t>
            </a:r>
            <a:r>
              <a:rPr lang="en-US" dirty="0" smtClean="0"/>
              <a:t>Areas: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3589543" cy="3394472"/>
          </a:xfrm>
        </p:spPr>
        <p:txBody>
          <a:bodyPr/>
          <a:lstStyle/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Required Core (18 units) </a:t>
            </a:r>
          </a:p>
          <a:p>
            <a:pPr>
              <a:defRPr/>
            </a:pP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Two courses from each of the three areas </a:t>
            </a:r>
          </a:p>
          <a:p>
            <a:pPr>
              <a:defRPr/>
            </a:pP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>
              <a:defRPr/>
            </a:pPr>
            <a:r>
              <a:rPr lang="en-US" altLang="zh-TW" sz="1600" b="1" kern="0" dirty="0" smtClean="0">
                <a:solidFill>
                  <a:srgbClr val="000000"/>
                </a:solidFill>
                <a:ea typeface="PMingLiU" pitchFamily="18" charset="-120"/>
              </a:rPr>
              <a:t>Thesis </a:t>
            </a: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Option (12 units)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2 additional electives (CS4000/CS5000)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CS 5990 Thesis (3 units) - 6 units over 2 semesters</a:t>
            </a:r>
          </a:p>
          <a:p>
            <a:pPr>
              <a:defRPr/>
            </a:pP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>
              <a:defRPr/>
            </a:pPr>
            <a:r>
              <a:rPr lang="en-US" altLang="zh-TW" sz="1600" b="1" kern="0" dirty="0" smtClean="0">
                <a:solidFill>
                  <a:srgbClr val="000000"/>
                </a:solidFill>
                <a:ea typeface="PMingLiU" pitchFamily="18" charset="-120"/>
              </a:rPr>
              <a:t>Comp</a:t>
            </a: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. Exam Option (12 units)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Take 4 additional electives (CS4000/CS5000)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Take CS5960 Comp Exam (0 units)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16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Graduate Courses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87D651-9D8F-48C3-A91C-0BCC836A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F04EA9-B5AC-4D45-A26D-069C508DA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88" y="888843"/>
            <a:ext cx="6008299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</a:rPr>
              <a:t>Students completing CS 5960 Comprehensive Exam select 12 units and students completing CS 5990 Thesis select 6 units to satisfy the degree requirement.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2"/>
              </a:rPr>
              <a:t>CS 4075 - Concurrent and Distributed Programming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 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4112 - Competitive Programming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4188 - Compilers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4220 - Current Trends in Web Design and Development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4222 - Principles of Data Base Systems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4470 - Computer Networking Protocols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4471 - Computer Networks Configuration and Management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4540 - Topics in Advanced </a:t>
            </a: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  <a:hlinkClick r:id="rId3"/>
              </a:rPr>
              <a:t>Computer Science</a:t>
            </a: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(1-3)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4550 - Computer Graphics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4551 - Multimedia Software Systems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2"/>
              </a:rPr>
              <a:t>CS 4555 - Introduction to 3D Computer Game Programming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 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4556 - Multiplayer Online Game Design and Development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4635 - Modeling and Simulation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4660 - Artificial Intelligence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4661 - Introduction to Data Science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4662 - Advanced Machine Learning and Deep Learning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4663 - Deep Learning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4780 - Cryptography and Information Security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5035 - Topics in Functional Programming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5112 - Design and Analysis of Algorithms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5188 - Languages and Translators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5220 - Advanced Topics in Web Programming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5337 - Advanced Software Engineering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5390 - Advanced Software Architecture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5440 - Advanced Topics in Operating Systems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5470 - Advanced Computer Networks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5540 - Graduate Topics in </a:t>
            </a: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  <a:hlinkClick r:id="rId3"/>
              </a:rPr>
              <a:t>Computer Science</a:t>
            </a: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5550 - Advanced Computer Graphics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5660 - Advanced Topics in Artificial Intelligence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5661 - Topics in Data Science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5780 - Advanced Information Security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5781 - Computer and Network Security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Helvetica Neue"/>
                <a:hlinkClick r:id="rId3"/>
              </a:rPr>
              <a:t>CS 5980 - Graduate Directed Study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333366"/>
                </a:solidFill>
                <a:effectLst/>
                <a:latin typeface="inherit"/>
              </a:rPr>
              <a:t>(1-3)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rgbClr val="333366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7DBD81-5E33-4E71-A9F5-253D1328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Roadmap: Classified </a:t>
            </a:r>
            <a:r>
              <a:rPr lang="en-US" dirty="0" smtClean="0"/>
              <a:t>Admission (G2)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2E7D2A6-1A11-4279-9E87-E77C2BC7B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202071"/>
              </p:ext>
            </p:extLst>
          </p:nvPr>
        </p:nvGraphicFramePr>
        <p:xfrm>
          <a:off x="615822" y="1358989"/>
          <a:ext cx="7981801" cy="1030040"/>
        </p:xfrm>
        <a:graphic>
          <a:graphicData uri="http://schemas.openxmlformats.org/drawingml/2006/table">
            <a:tbl>
              <a:tblPr/>
              <a:tblGrid>
                <a:gridCol w="676175">
                  <a:extLst>
                    <a:ext uri="{9D8B030D-6E8A-4147-A177-3AD203B41FA5}">
                      <a16:colId xmlns:a16="http://schemas.microsoft.com/office/drawing/2014/main" val="2734794098"/>
                    </a:ext>
                  </a:extLst>
                </a:gridCol>
                <a:gridCol w="1264153">
                  <a:extLst>
                    <a:ext uri="{9D8B030D-6E8A-4147-A177-3AD203B41FA5}">
                      <a16:colId xmlns:a16="http://schemas.microsoft.com/office/drawing/2014/main" val="1714890219"/>
                    </a:ext>
                  </a:extLst>
                </a:gridCol>
                <a:gridCol w="1117158">
                  <a:extLst>
                    <a:ext uri="{9D8B030D-6E8A-4147-A177-3AD203B41FA5}">
                      <a16:colId xmlns:a16="http://schemas.microsoft.com/office/drawing/2014/main" val="2790246634"/>
                    </a:ext>
                  </a:extLst>
                </a:gridCol>
                <a:gridCol w="1043661">
                  <a:extLst>
                    <a:ext uri="{9D8B030D-6E8A-4147-A177-3AD203B41FA5}">
                      <a16:colId xmlns:a16="http://schemas.microsoft.com/office/drawing/2014/main" val="1305536266"/>
                    </a:ext>
                  </a:extLst>
                </a:gridCol>
                <a:gridCol w="1043661">
                  <a:extLst>
                    <a:ext uri="{9D8B030D-6E8A-4147-A177-3AD203B41FA5}">
                      <a16:colId xmlns:a16="http://schemas.microsoft.com/office/drawing/2014/main" val="2246375575"/>
                    </a:ext>
                  </a:extLst>
                </a:gridCol>
                <a:gridCol w="1220054">
                  <a:extLst>
                    <a:ext uri="{9D8B030D-6E8A-4147-A177-3AD203B41FA5}">
                      <a16:colId xmlns:a16="http://schemas.microsoft.com/office/drawing/2014/main" val="404883182"/>
                    </a:ext>
                  </a:extLst>
                </a:gridCol>
                <a:gridCol w="1616939">
                  <a:extLst>
                    <a:ext uri="{9D8B030D-6E8A-4147-A177-3AD203B41FA5}">
                      <a16:colId xmlns:a16="http://schemas.microsoft.com/office/drawing/2014/main" val="3014501295"/>
                    </a:ext>
                  </a:extLst>
                </a:gridCol>
              </a:tblGrid>
              <a:tr h="2575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Thesis Option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17749"/>
                  </a:ext>
                </a:extLst>
              </a:tr>
              <a:tr h="25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949882"/>
                  </a:ext>
                </a:extLst>
              </a:tr>
              <a:tr h="25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065955"/>
                  </a:ext>
                </a:extLst>
              </a:tr>
              <a:tr h="25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5990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5990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8546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5CFADB-4B60-4F64-91B7-28AE5E090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71"/>
              </p:ext>
            </p:extLst>
          </p:nvPr>
        </p:nvGraphicFramePr>
        <p:xfrm>
          <a:off x="615821" y="2982666"/>
          <a:ext cx="7981802" cy="1030040"/>
        </p:xfrm>
        <a:graphic>
          <a:graphicData uri="http://schemas.openxmlformats.org/drawingml/2006/table">
            <a:tbl>
              <a:tblPr/>
              <a:tblGrid>
                <a:gridCol w="676175">
                  <a:extLst>
                    <a:ext uri="{9D8B030D-6E8A-4147-A177-3AD203B41FA5}">
                      <a16:colId xmlns:a16="http://schemas.microsoft.com/office/drawing/2014/main" val="1350450963"/>
                    </a:ext>
                  </a:extLst>
                </a:gridCol>
                <a:gridCol w="1264153">
                  <a:extLst>
                    <a:ext uri="{9D8B030D-6E8A-4147-A177-3AD203B41FA5}">
                      <a16:colId xmlns:a16="http://schemas.microsoft.com/office/drawing/2014/main" val="3587667783"/>
                    </a:ext>
                  </a:extLst>
                </a:gridCol>
                <a:gridCol w="1117158">
                  <a:extLst>
                    <a:ext uri="{9D8B030D-6E8A-4147-A177-3AD203B41FA5}">
                      <a16:colId xmlns:a16="http://schemas.microsoft.com/office/drawing/2014/main" val="1811276824"/>
                    </a:ext>
                  </a:extLst>
                </a:gridCol>
                <a:gridCol w="1043661">
                  <a:extLst>
                    <a:ext uri="{9D8B030D-6E8A-4147-A177-3AD203B41FA5}">
                      <a16:colId xmlns:a16="http://schemas.microsoft.com/office/drawing/2014/main" val="1998885668"/>
                    </a:ext>
                  </a:extLst>
                </a:gridCol>
                <a:gridCol w="1043661">
                  <a:extLst>
                    <a:ext uri="{9D8B030D-6E8A-4147-A177-3AD203B41FA5}">
                      <a16:colId xmlns:a16="http://schemas.microsoft.com/office/drawing/2014/main" val="2132715800"/>
                    </a:ext>
                  </a:extLst>
                </a:gridCol>
                <a:gridCol w="1220054">
                  <a:extLst>
                    <a:ext uri="{9D8B030D-6E8A-4147-A177-3AD203B41FA5}">
                      <a16:colId xmlns:a16="http://schemas.microsoft.com/office/drawing/2014/main" val="3983316831"/>
                    </a:ext>
                  </a:extLst>
                </a:gridCol>
                <a:gridCol w="1616940">
                  <a:extLst>
                    <a:ext uri="{9D8B030D-6E8A-4147-A177-3AD203B41FA5}">
                      <a16:colId xmlns:a16="http://schemas.microsoft.com/office/drawing/2014/main" val="639981839"/>
                    </a:ext>
                  </a:extLst>
                </a:gridCol>
              </a:tblGrid>
              <a:tr h="2575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 Exam Option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60588"/>
                  </a:ext>
                </a:extLst>
              </a:tr>
              <a:tr h="25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01253"/>
                  </a:ext>
                </a:extLst>
              </a:tr>
              <a:tr h="25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308561"/>
                  </a:ext>
                </a:extLst>
              </a:tr>
              <a:tr h="257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5960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6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7DBD81-5E33-4E71-A9F5-253D1328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Roadmap: Provisional </a:t>
            </a:r>
            <a:r>
              <a:rPr lang="en-US" dirty="0" smtClean="0"/>
              <a:t>Admission (G1)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2D2BAF-6F7C-4FED-BC8E-D4BDB9FC4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39683"/>
              </p:ext>
            </p:extLst>
          </p:nvPr>
        </p:nvGraphicFramePr>
        <p:xfrm>
          <a:off x="461387" y="1360923"/>
          <a:ext cx="8311379" cy="1182244"/>
        </p:xfrm>
        <a:graphic>
          <a:graphicData uri="http://schemas.openxmlformats.org/drawingml/2006/table">
            <a:tbl>
              <a:tblPr/>
              <a:tblGrid>
                <a:gridCol w="704094">
                  <a:extLst>
                    <a:ext uri="{9D8B030D-6E8A-4147-A177-3AD203B41FA5}">
                      <a16:colId xmlns:a16="http://schemas.microsoft.com/office/drawing/2014/main" val="3344608211"/>
                    </a:ext>
                  </a:extLst>
                </a:gridCol>
                <a:gridCol w="1316352">
                  <a:extLst>
                    <a:ext uri="{9D8B030D-6E8A-4147-A177-3AD203B41FA5}">
                      <a16:colId xmlns:a16="http://schemas.microsoft.com/office/drawing/2014/main" val="1847777023"/>
                    </a:ext>
                  </a:extLst>
                </a:gridCol>
                <a:gridCol w="1163287">
                  <a:extLst>
                    <a:ext uri="{9D8B030D-6E8A-4147-A177-3AD203B41FA5}">
                      <a16:colId xmlns:a16="http://schemas.microsoft.com/office/drawing/2014/main" val="1449948818"/>
                    </a:ext>
                  </a:extLst>
                </a:gridCol>
                <a:gridCol w="1086755">
                  <a:extLst>
                    <a:ext uri="{9D8B030D-6E8A-4147-A177-3AD203B41FA5}">
                      <a16:colId xmlns:a16="http://schemas.microsoft.com/office/drawing/2014/main" val="3318124377"/>
                    </a:ext>
                  </a:extLst>
                </a:gridCol>
                <a:gridCol w="1086755">
                  <a:extLst>
                    <a:ext uri="{9D8B030D-6E8A-4147-A177-3AD203B41FA5}">
                      <a16:colId xmlns:a16="http://schemas.microsoft.com/office/drawing/2014/main" val="295350980"/>
                    </a:ext>
                  </a:extLst>
                </a:gridCol>
                <a:gridCol w="1270431">
                  <a:extLst>
                    <a:ext uri="{9D8B030D-6E8A-4147-A177-3AD203B41FA5}">
                      <a16:colId xmlns:a16="http://schemas.microsoft.com/office/drawing/2014/main" val="1397031633"/>
                    </a:ext>
                  </a:extLst>
                </a:gridCol>
                <a:gridCol w="1683705">
                  <a:extLst>
                    <a:ext uri="{9D8B030D-6E8A-4147-A177-3AD203B41FA5}">
                      <a16:colId xmlns:a16="http://schemas.microsoft.com/office/drawing/2014/main" val="3705393326"/>
                    </a:ext>
                  </a:extLst>
                </a:gridCol>
              </a:tblGrid>
              <a:tr h="2955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Thesis Option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34023"/>
                  </a:ext>
                </a:extLst>
              </a:tr>
              <a:tr h="295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Prerequisite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085559"/>
                  </a:ext>
                </a:extLst>
              </a:tr>
              <a:tr h="295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Prerequisite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78719"/>
                  </a:ext>
                </a:extLst>
              </a:tr>
              <a:tr h="295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Prerequisite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5990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5990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69468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F3A9E5-99C5-4D91-8057-A29ECFEC9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20662"/>
              </p:ext>
            </p:extLst>
          </p:nvPr>
        </p:nvGraphicFramePr>
        <p:xfrm>
          <a:off x="461387" y="3183697"/>
          <a:ext cx="8311380" cy="1182244"/>
        </p:xfrm>
        <a:graphic>
          <a:graphicData uri="http://schemas.openxmlformats.org/drawingml/2006/table">
            <a:tbl>
              <a:tblPr/>
              <a:tblGrid>
                <a:gridCol w="704095">
                  <a:extLst>
                    <a:ext uri="{9D8B030D-6E8A-4147-A177-3AD203B41FA5}">
                      <a16:colId xmlns:a16="http://schemas.microsoft.com/office/drawing/2014/main" val="2485116981"/>
                    </a:ext>
                  </a:extLst>
                </a:gridCol>
                <a:gridCol w="1316351">
                  <a:extLst>
                    <a:ext uri="{9D8B030D-6E8A-4147-A177-3AD203B41FA5}">
                      <a16:colId xmlns:a16="http://schemas.microsoft.com/office/drawing/2014/main" val="1213589291"/>
                    </a:ext>
                  </a:extLst>
                </a:gridCol>
                <a:gridCol w="1163287">
                  <a:extLst>
                    <a:ext uri="{9D8B030D-6E8A-4147-A177-3AD203B41FA5}">
                      <a16:colId xmlns:a16="http://schemas.microsoft.com/office/drawing/2014/main" val="277121955"/>
                    </a:ext>
                  </a:extLst>
                </a:gridCol>
                <a:gridCol w="1086755">
                  <a:extLst>
                    <a:ext uri="{9D8B030D-6E8A-4147-A177-3AD203B41FA5}">
                      <a16:colId xmlns:a16="http://schemas.microsoft.com/office/drawing/2014/main" val="629224033"/>
                    </a:ext>
                  </a:extLst>
                </a:gridCol>
                <a:gridCol w="1086755">
                  <a:extLst>
                    <a:ext uri="{9D8B030D-6E8A-4147-A177-3AD203B41FA5}">
                      <a16:colId xmlns:a16="http://schemas.microsoft.com/office/drawing/2014/main" val="3631368046"/>
                    </a:ext>
                  </a:extLst>
                </a:gridCol>
                <a:gridCol w="1270432">
                  <a:extLst>
                    <a:ext uri="{9D8B030D-6E8A-4147-A177-3AD203B41FA5}">
                      <a16:colId xmlns:a16="http://schemas.microsoft.com/office/drawing/2014/main" val="653872773"/>
                    </a:ext>
                  </a:extLst>
                </a:gridCol>
                <a:gridCol w="1683705">
                  <a:extLst>
                    <a:ext uri="{9D8B030D-6E8A-4147-A177-3AD203B41FA5}">
                      <a16:colId xmlns:a16="http://schemas.microsoft.com/office/drawing/2014/main" val="4206726013"/>
                    </a:ext>
                  </a:extLst>
                </a:gridCol>
              </a:tblGrid>
              <a:tr h="2955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 Exam Option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68841"/>
                  </a:ext>
                </a:extLst>
              </a:tr>
              <a:tr h="295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Prerequisite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028057"/>
                  </a:ext>
                </a:extLst>
              </a:tr>
              <a:tr h="295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Prerequisite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Elective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88929"/>
                  </a:ext>
                </a:extLst>
              </a:tr>
              <a:tr h="295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Prerequisite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Core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5960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64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</a:t>
            </a:r>
            <a:r>
              <a:rPr lang="en-US" dirty="0" smtClean="0"/>
              <a:t>2022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I’m admitted. What’s next?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Registration:</a:t>
            </a:r>
            <a:endParaRPr lang="en-US" sz="1800" dirty="0">
              <a:latin typeface="Calibri" panose="020F0502020204030204" pitchFamily="34" charset="0"/>
            </a:endParaRPr>
          </a:p>
          <a:p>
            <a:pPr marL="971550" lvl="1" indent="-285750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heck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Schedule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Classes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3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</a:t>
            </a:r>
            <a:r>
              <a:rPr lang="en-US" sz="1800" u="sng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www.calstatela.edu/registrar/schedule-classes</a:t>
            </a:r>
            <a:endParaRPr lang="en-US" sz="1800" u="sng" dirty="0" smtClean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971550" lvl="1" indent="-285750"/>
            <a:r>
              <a:rPr lang="en-US" dirty="0" smtClean="0">
                <a:hlinkClick r:id="rId4"/>
              </a:rPr>
              <a:t>Course descriptions</a:t>
            </a:r>
            <a:r>
              <a:rPr lang="en-US" dirty="0"/>
              <a:t> </a:t>
            </a:r>
            <a:r>
              <a:rPr lang="en-US" dirty="0" smtClean="0"/>
              <a:t>(University Catalog &gt; Course Descriptions)</a:t>
            </a:r>
            <a:endParaRPr lang="en-US" dirty="0"/>
          </a:p>
          <a:p>
            <a:pPr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0003" y="518004"/>
            <a:ext cx="1556045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Available courses for Fall 2022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CS </a:t>
            </a:r>
            <a:r>
              <a:rPr lang="en-US" sz="1400" dirty="0" smtClean="0"/>
              <a:t>3112</a:t>
            </a:r>
          </a:p>
          <a:p>
            <a:r>
              <a:rPr lang="en-US" sz="1400" dirty="0" smtClean="0"/>
              <a:t>CS 3220</a:t>
            </a:r>
          </a:p>
          <a:p>
            <a:r>
              <a:rPr lang="en-US" sz="1400" dirty="0" smtClean="0"/>
              <a:t>CS 3035</a:t>
            </a:r>
          </a:p>
          <a:p>
            <a:r>
              <a:rPr lang="en-US" sz="1400" dirty="0" smtClean="0"/>
              <a:t>CS 3337</a:t>
            </a:r>
          </a:p>
          <a:p>
            <a:endParaRPr lang="en-US" sz="1400" dirty="0"/>
          </a:p>
          <a:p>
            <a:r>
              <a:rPr lang="en-US" sz="1400" dirty="0" smtClean="0"/>
              <a:t>CS 4075</a:t>
            </a:r>
          </a:p>
          <a:p>
            <a:r>
              <a:rPr lang="en-US" sz="1400" dirty="0" smtClean="0"/>
              <a:t>CS 4222</a:t>
            </a:r>
          </a:p>
          <a:p>
            <a:r>
              <a:rPr lang="en-US" sz="1400" dirty="0" smtClean="0"/>
              <a:t>CS 4470</a:t>
            </a:r>
          </a:p>
          <a:p>
            <a:r>
              <a:rPr lang="en-US" sz="1400" dirty="0" smtClean="0"/>
              <a:t>CS 4780</a:t>
            </a:r>
          </a:p>
          <a:p>
            <a:endParaRPr lang="en-US" sz="1400" dirty="0" smtClean="0"/>
          </a:p>
          <a:p>
            <a:r>
              <a:rPr lang="en-US" sz="1400" dirty="0" smtClean="0"/>
              <a:t>CS 5220</a:t>
            </a:r>
          </a:p>
          <a:p>
            <a:r>
              <a:rPr lang="en-US" sz="1400" dirty="0" smtClean="0"/>
              <a:t>CS 5337</a:t>
            </a:r>
          </a:p>
          <a:p>
            <a:r>
              <a:rPr lang="en-US" sz="1400" dirty="0" smtClean="0"/>
              <a:t>CS 5390</a:t>
            </a:r>
          </a:p>
          <a:p>
            <a:r>
              <a:rPr lang="en-US" sz="1400" dirty="0" smtClean="0"/>
              <a:t>CS 5781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62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1256</Words>
  <Application>Microsoft Office PowerPoint</Application>
  <PresentationFormat>On-screen Show (16:9)</PresentationFormat>
  <Paragraphs>307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Bebas Neue</vt:lpstr>
      <vt:lpstr>Fira Sans Extra Condensed SemiBold</vt:lpstr>
      <vt:lpstr>Helvetica Neue</vt:lpstr>
      <vt:lpstr>inherit</vt:lpstr>
      <vt:lpstr>PMingLiU</vt:lpstr>
      <vt:lpstr>PMingLiU</vt:lpstr>
      <vt:lpstr>Roboto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MS CS Program</vt:lpstr>
      <vt:lpstr>Agenda</vt:lpstr>
      <vt:lpstr>CS MS Admission &amp; Graduate Standing</vt:lpstr>
      <vt:lpstr>MS CS Curriculum </vt:lpstr>
      <vt:lpstr>List of Graduate Courses</vt:lpstr>
      <vt:lpstr>Roadmap: Classified Admission (G2)</vt:lpstr>
      <vt:lpstr>Roadmap: Provisional Admission (G1)</vt:lpstr>
      <vt:lpstr>Fall 2022 Registration</vt:lpstr>
      <vt:lpstr>How to register on GET</vt:lpstr>
      <vt:lpstr>Course Registration</vt:lpstr>
      <vt:lpstr>PowerPoint Presentation</vt:lpstr>
      <vt:lpstr>Resources</vt:lpstr>
      <vt:lpstr>Questions?</vt:lpstr>
      <vt:lpstr>Tuition Fee Calculation</vt:lpstr>
      <vt:lpstr>CASHNET PORTAL - International Student Fee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2020-05-06T22:22:17Z</dcterms:created>
  <dcterms:modified xsi:type="dcterms:W3CDTF">2022-07-08T16:55:22Z</dcterms:modified>
</cp:coreProperties>
</file>