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56" r:id="rId2"/>
    <p:sldId id="586" r:id="rId3"/>
    <p:sldId id="636" r:id="rId4"/>
    <p:sldId id="634" r:id="rId5"/>
    <p:sldId id="637" r:id="rId6"/>
    <p:sldId id="627" r:id="rId7"/>
    <p:sldId id="629" r:id="rId8"/>
    <p:sldId id="638" r:id="rId9"/>
    <p:sldId id="640" r:id="rId10"/>
    <p:sldId id="639" r:id="rId11"/>
    <p:sldId id="626" r:id="rId12"/>
  </p:sldIdLst>
  <p:sldSz cx="9144000" cy="5143500" type="screen16x9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  <p:cmAuthor id="4" name="Pamula, Raj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52" autoAdjust="0"/>
    <p:restoredTop sz="86412" autoAdjust="0"/>
  </p:normalViewPr>
  <p:slideViewPr>
    <p:cSldViewPr snapToGrid="0" snapToObjects="1">
      <p:cViewPr varScale="1">
        <p:scale>
          <a:sx n="121" d="100"/>
          <a:sy n="121" d="100"/>
        </p:scale>
        <p:origin x="102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47" d="100"/>
          <a:sy n="147" d="100"/>
        </p:scale>
        <p:origin x="13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ECECE4-DAC3-184B-ACA5-FE13628ADD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E505-AACC-A441-A0A2-862C839087B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7F553-0B52-9542-A9FE-C4F2764AF8D6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C9671-94C8-3642-890C-0ACE75469B9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B7DE89-E275-1E4D-940A-CDC79AFEA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6C5-3458-7741-98E4-0944E3634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1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4/11/2022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00E29-2A61-4600-9C43-DA1329B274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221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  <p:sldLayoutId id="2147483670" r:id="rId20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gle/xrsuGXDTjDMy18Q2A" TargetMode="Externa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Department Meeting</a:t>
            </a:r>
          </a:p>
        </p:txBody>
      </p:sp>
      <p:sp>
        <p:nvSpPr>
          <p:cNvPr id="409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smtClean="0"/>
              <a:t>Friday, April 8, 2022</a:t>
            </a:r>
          </a:p>
        </p:txBody>
      </p:sp>
    </p:spTree>
    <p:extLst>
      <p:ext uri="{BB962C8B-B14F-4D97-AF65-F5344CB8AC3E}">
        <p14:creationId xmlns:p14="http://schemas.microsoft.com/office/powerpoint/2010/main" val="80368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10</a:t>
            </a:fld>
            <a:endParaRPr lang="en-US"/>
          </a:p>
        </p:txBody>
      </p:sp>
      <p:sp>
        <p:nvSpPr>
          <p:cNvPr id="195" name="Title 1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Room </a:t>
            </a:r>
            <a:r>
              <a:rPr lang="en-US" dirty="0" smtClean="0"/>
              <a:t>Format (Dividers-</a:t>
            </a:r>
            <a:r>
              <a:rPr lang="en-US" dirty="0" smtClean="0"/>
              <a:t>U</a:t>
            </a:r>
            <a:r>
              <a:rPr lang="en-US" dirty="0" smtClean="0"/>
              <a:t>p)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1" y="1369695"/>
            <a:ext cx="5356860" cy="27508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01" y="1369695"/>
            <a:ext cx="1927860" cy="27508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2286001" y="1369695"/>
            <a:ext cx="0" cy="2750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122421" y="1369695"/>
            <a:ext cx="0" cy="27508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51561" y="1689735"/>
            <a:ext cx="792480" cy="25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96541" y="1689735"/>
            <a:ext cx="792480" cy="25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0102" y="1689735"/>
            <a:ext cx="792480" cy="25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17081" y="1689735"/>
            <a:ext cx="792480" cy="25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54381" y="2451735"/>
            <a:ext cx="1272540" cy="1314450"/>
            <a:chOff x="754380" y="1844040"/>
            <a:chExt cx="1272540" cy="1314450"/>
          </a:xfrm>
        </p:grpSpPr>
        <p:grpSp>
          <p:nvGrpSpPr>
            <p:cNvPr id="22" name="Group 21"/>
            <p:cNvGrpSpPr/>
            <p:nvPr/>
          </p:nvGrpSpPr>
          <p:grpSpPr>
            <a:xfrm>
              <a:off x="762000" y="1844040"/>
              <a:ext cx="1257300" cy="182880"/>
              <a:chOff x="762000" y="1844040"/>
              <a:chExt cx="1257300" cy="1828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4380" y="2057400"/>
              <a:ext cx="1257300" cy="182880"/>
              <a:chOff x="762000" y="1844040"/>
              <a:chExt cx="1257300" cy="18288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54380" y="2286000"/>
              <a:ext cx="1257300" cy="182880"/>
              <a:chOff x="762000" y="1844040"/>
              <a:chExt cx="1257300" cy="18288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69620" y="2735580"/>
              <a:ext cx="1257300" cy="182880"/>
              <a:chOff x="762000" y="1844040"/>
              <a:chExt cx="1257300" cy="18288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54380" y="2510790"/>
              <a:ext cx="1257300" cy="182880"/>
              <a:chOff x="762000" y="1844040"/>
              <a:chExt cx="1257300" cy="18288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62000" y="2975610"/>
              <a:ext cx="1257300" cy="182880"/>
              <a:chOff x="762000" y="1844040"/>
              <a:chExt cx="1257300" cy="18288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537461" y="2451735"/>
            <a:ext cx="1272540" cy="1314450"/>
            <a:chOff x="754380" y="1844040"/>
            <a:chExt cx="1272540" cy="1314450"/>
          </a:xfrm>
        </p:grpSpPr>
        <p:grpSp>
          <p:nvGrpSpPr>
            <p:cNvPr id="67" name="Group 66"/>
            <p:cNvGrpSpPr/>
            <p:nvPr/>
          </p:nvGrpSpPr>
          <p:grpSpPr>
            <a:xfrm>
              <a:off x="762000" y="1844040"/>
              <a:ext cx="1257300" cy="182880"/>
              <a:chOff x="762000" y="1844040"/>
              <a:chExt cx="1257300" cy="18288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54380" y="2057400"/>
              <a:ext cx="1257300" cy="182880"/>
              <a:chOff x="762000" y="1844040"/>
              <a:chExt cx="1257300" cy="18288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54380" y="2286000"/>
              <a:ext cx="1257300" cy="182880"/>
              <a:chOff x="762000" y="1844040"/>
              <a:chExt cx="1257300" cy="18288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69620" y="2735580"/>
              <a:ext cx="1257300" cy="182880"/>
              <a:chOff x="762000" y="1844040"/>
              <a:chExt cx="1257300" cy="18288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54380" y="2510790"/>
              <a:ext cx="1257300" cy="182880"/>
              <a:chOff x="762000" y="1844040"/>
              <a:chExt cx="1257300" cy="18288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62000" y="2975610"/>
              <a:ext cx="1257300" cy="182880"/>
              <a:chOff x="762000" y="1844040"/>
              <a:chExt cx="1257300" cy="18288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4419600" y="2461260"/>
            <a:ext cx="1272540" cy="1314450"/>
            <a:chOff x="754380" y="1844040"/>
            <a:chExt cx="1272540" cy="1314450"/>
          </a:xfrm>
        </p:grpSpPr>
        <p:grpSp>
          <p:nvGrpSpPr>
            <p:cNvPr id="110" name="Group 109"/>
            <p:cNvGrpSpPr/>
            <p:nvPr/>
          </p:nvGrpSpPr>
          <p:grpSpPr>
            <a:xfrm>
              <a:off x="762000" y="1844040"/>
              <a:ext cx="1257300" cy="182880"/>
              <a:chOff x="762000" y="1844040"/>
              <a:chExt cx="1257300" cy="182880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754380" y="2057400"/>
              <a:ext cx="1257300" cy="182880"/>
              <a:chOff x="762000" y="1844040"/>
              <a:chExt cx="1257300" cy="182880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754380" y="2286000"/>
              <a:ext cx="1257300" cy="182880"/>
              <a:chOff x="762000" y="1844040"/>
              <a:chExt cx="1257300" cy="18288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769620" y="2735580"/>
              <a:ext cx="1257300" cy="182880"/>
              <a:chOff x="762000" y="1844040"/>
              <a:chExt cx="1257300" cy="18288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754380" y="2510790"/>
              <a:ext cx="1257300" cy="182880"/>
              <a:chOff x="762000" y="1844040"/>
              <a:chExt cx="1257300" cy="18288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62000" y="2975610"/>
              <a:ext cx="1257300" cy="182880"/>
              <a:chOff x="762000" y="1844040"/>
              <a:chExt cx="1257300" cy="18288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6888481" y="2428875"/>
            <a:ext cx="1272540" cy="1314450"/>
            <a:chOff x="754380" y="1844040"/>
            <a:chExt cx="1272540" cy="1314450"/>
          </a:xfrm>
        </p:grpSpPr>
        <p:grpSp>
          <p:nvGrpSpPr>
            <p:cNvPr id="153" name="Group 152"/>
            <p:cNvGrpSpPr/>
            <p:nvPr/>
          </p:nvGrpSpPr>
          <p:grpSpPr>
            <a:xfrm>
              <a:off x="762000" y="1844040"/>
              <a:ext cx="1257300" cy="182880"/>
              <a:chOff x="762000" y="1844040"/>
              <a:chExt cx="1257300" cy="182880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754380" y="2057400"/>
              <a:ext cx="1257300" cy="182880"/>
              <a:chOff x="762000" y="1844040"/>
              <a:chExt cx="1257300" cy="182880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754380" y="2286000"/>
              <a:ext cx="1257300" cy="182880"/>
              <a:chOff x="762000" y="1844040"/>
              <a:chExt cx="1257300" cy="18288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769620" y="2735580"/>
              <a:ext cx="1257300" cy="182880"/>
              <a:chOff x="762000" y="1844040"/>
              <a:chExt cx="1257300" cy="18288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754380" y="2510790"/>
              <a:ext cx="1257300" cy="182880"/>
              <a:chOff x="762000" y="1844040"/>
              <a:chExt cx="1257300" cy="182880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762000" y="2975610"/>
              <a:ext cx="1257300" cy="182880"/>
              <a:chOff x="762000" y="1844040"/>
              <a:chExt cx="1257300" cy="18288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96" name="TextBox 195"/>
          <p:cNvSpPr txBox="1"/>
          <p:nvPr/>
        </p:nvSpPr>
        <p:spPr>
          <a:xfrm>
            <a:off x="2298998" y="1015085"/>
            <a:ext cx="128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 Angeles</a:t>
            </a:r>
            <a:endParaRPr lang="en-US" dirty="0"/>
          </a:p>
        </p:txBody>
      </p:sp>
      <p:sp>
        <p:nvSpPr>
          <p:cNvPr id="197" name="TextBox 196"/>
          <p:cNvSpPr txBox="1"/>
          <p:nvPr/>
        </p:nvSpPr>
        <p:spPr>
          <a:xfrm>
            <a:off x="6955938" y="1002489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Alhambra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1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great Weekend!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Announcements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Senior </a:t>
            </a:r>
            <a:r>
              <a:rPr lang="en-US" sz="1800" dirty="0"/>
              <a:t>design </a:t>
            </a:r>
            <a:r>
              <a:rPr lang="en-US" sz="1800" dirty="0" smtClean="0"/>
              <a:t>expo planning</a:t>
            </a:r>
            <a:endParaRPr lang="en-US" sz="1800" dirty="0"/>
          </a:p>
          <a:p>
            <a:pPr fontAlgn="base"/>
            <a:endParaRPr lang="en-US" sz="1800" dirty="0" smtClean="0"/>
          </a:p>
          <a:p>
            <a:pPr fontAlgn="base"/>
            <a:r>
              <a:rPr lang="en-US" sz="1800" dirty="0" smtClean="0"/>
              <a:t> 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 Dates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935376"/>
              </p:ext>
            </p:extLst>
          </p:nvPr>
        </p:nvGraphicFramePr>
        <p:xfrm>
          <a:off x="587800" y="935495"/>
          <a:ext cx="8037843" cy="361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953">
                  <a:extLst>
                    <a:ext uri="{9D8B030D-6E8A-4147-A177-3AD203B41FA5}">
                      <a16:colId xmlns:a16="http://schemas.microsoft.com/office/drawing/2014/main" val="4180206797"/>
                    </a:ext>
                  </a:extLst>
                </a:gridCol>
                <a:gridCol w="5640890">
                  <a:extLst>
                    <a:ext uri="{9D8B030D-6E8A-4147-A177-3AD203B41FA5}">
                      <a16:colId xmlns:a16="http://schemas.microsoft.com/office/drawing/2014/main" val="1833084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94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8, Friday, 11-12:30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Dept</a:t>
                      </a:r>
                      <a:r>
                        <a:rPr lang="en-US" dirty="0" smtClean="0"/>
                        <a:t> meeting (virtual)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464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14, Thursday, 6PM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Honors Convocation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D. Krum (reader), N. </a:t>
                      </a:r>
                      <a:r>
                        <a:rPr lang="en-US" sz="1400" dirty="0" err="1" smtClean="0"/>
                        <a:t>Forouzesh</a:t>
                      </a:r>
                      <a:r>
                        <a:rPr lang="en-US" sz="1400" dirty="0" smtClean="0"/>
                        <a:t> (line leader), C. Sun (grad student guider)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6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22, Friday,</a:t>
                      </a:r>
                      <a:r>
                        <a:rPr lang="en-US" baseline="0" dirty="0" smtClean="0"/>
                        <a:t> 11-12:30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Dept</a:t>
                      </a:r>
                      <a:r>
                        <a:rPr lang="en-US" dirty="0" smtClean="0"/>
                        <a:t> meeting (virtual)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978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May 5</a:t>
                      </a:r>
                      <a:r>
                        <a:rPr lang="en-US" baseline="30000" dirty="0" smtClean="0">
                          <a:solidFill>
                            <a:srgbClr val="FF0000"/>
                          </a:solidFill>
                        </a:rPr>
                        <a:t>th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, Thursday, 9-3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Senior Design Expo (in-person)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1745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6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, Friday, 9-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Thesis Presentations (virtual)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916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</a:t>
                      </a:r>
                      <a:r>
                        <a:rPr lang="en-US" baseline="0" dirty="0" smtClean="0"/>
                        <a:t>9 – May 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 Exam (virtual/in-person)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43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13, Friday, 11-12:30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Dept</a:t>
                      </a:r>
                      <a:r>
                        <a:rPr lang="en-US" dirty="0" smtClean="0"/>
                        <a:t> meeting (in-person)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1119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May 23, Monday, 9AM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Commencement (in-person)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Faculty marshals: D. Krum, S. Lim, C. 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7117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5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/>
              <a:t>ECST Friends and Family Day at the Park</a:t>
            </a:r>
          </a:p>
          <a:p>
            <a:pPr marL="971550" lvl="1" indent="-285750" fontAlgn="base"/>
            <a:r>
              <a:rPr lang="en-US" dirty="0"/>
              <a:t>DATE: Saturday, April 30, 2022 from 11am-2pm</a:t>
            </a:r>
          </a:p>
          <a:p>
            <a:pPr marL="971550" lvl="1" indent="-285750" fontAlgn="base"/>
            <a:r>
              <a:rPr lang="en-US" dirty="0"/>
              <a:t>LOCATION: Santa Anita Park, 405 S. Santa Anita Ave. Arcadia, CA  91006</a:t>
            </a:r>
          </a:p>
          <a:p>
            <a:pPr marL="971550" lvl="1" indent="-285750" fontAlgn="base"/>
            <a:r>
              <a:rPr lang="en-US" dirty="0"/>
              <a:t>ECST will provide the main dish (taco stand) and drinks.  Please bring your favorite side dish and/or desserts to share with your ECST Family.</a:t>
            </a:r>
          </a:p>
          <a:p>
            <a:pPr marL="971550" lvl="1" indent="-285750" fontAlgn="base"/>
            <a:r>
              <a:rPr lang="en-US" dirty="0"/>
              <a:t>RSVP </a:t>
            </a:r>
            <a:r>
              <a:rPr lang="en-US" dirty="0">
                <a:hlinkClick r:id="rId2" tooltip="Original URL: https://forms.gle/xrsuGXDTjDMy18Q2A. Click or tap if you trust this link."/>
              </a:rPr>
              <a:t>https://forms.gle/xrsuGXDTjDMy18Q2A</a:t>
            </a: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Search update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800" dirty="0" smtClean="0"/>
              <a:t>Multiple email users: set up proper email forwarding from Cal State LA account</a:t>
            </a:r>
          </a:p>
          <a:p>
            <a:pPr lvl="1" indent="0" fontAlgn="base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9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Course/Program </a:t>
            </a:r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Hybrid proposals have been reviewed/submitted for the college’s review</a:t>
            </a:r>
          </a:p>
          <a:p>
            <a:pPr marL="971550" lvl="1" indent="-285750"/>
            <a:r>
              <a:rPr lang="en-US" sz="1400" dirty="0" smtClean="0"/>
              <a:t>Proposals to be reviewed on 4/11: CS 4961, CS 4963, CS 3220, CS 3801, CS 4550, CS 4875</a:t>
            </a:r>
          </a:p>
          <a:p>
            <a:pPr marL="971550" lvl="1" indent="-285750"/>
            <a:r>
              <a:rPr lang="en-US" sz="1400" dirty="0" smtClean="0"/>
              <a:t>Proposals to be reviewed  on 4/25: CS 2148, CS 5661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Summer </a:t>
            </a:r>
            <a:r>
              <a:rPr lang="en-US" sz="1600" dirty="0"/>
              <a:t>2022: Online Course Development Program (recommendation due: 4/8/2022)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University </a:t>
            </a:r>
            <a:r>
              <a:rPr lang="en-US" sz="1600" dirty="0"/>
              <a:t>Sponsored Department Retreat for Online Course/Program </a:t>
            </a:r>
            <a:r>
              <a:rPr lang="en-US" sz="1600" dirty="0" smtClean="0"/>
              <a:t>Development</a:t>
            </a:r>
          </a:p>
          <a:p>
            <a:pPr marL="971550" lvl="1" indent="-285750"/>
            <a:r>
              <a:rPr lang="en-US" dirty="0" smtClean="0"/>
              <a:t>Friday, April 29</a:t>
            </a:r>
            <a:r>
              <a:rPr lang="en-US" baseline="30000" dirty="0" smtClean="0"/>
              <a:t>th</a:t>
            </a:r>
            <a:r>
              <a:rPr lang="en-US" dirty="0" smtClean="0"/>
              <a:t>, 2022</a:t>
            </a:r>
          </a:p>
          <a:p>
            <a:pPr marL="971550" lvl="1" indent="-285750"/>
            <a:r>
              <a:rPr lang="en-US" dirty="0" smtClean="0"/>
              <a:t>In-person </a:t>
            </a:r>
          </a:p>
          <a:p>
            <a:pPr marL="971550" lvl="1" indent="-285750"/>
            <a:r>
              <a:rPr lang="en-US" dirty="0" smtClean="0"/>
              <a:t>University sponsored</a:t>
            </a:r>
          </a:p>
          <a:p>
            <a:pPr marL="971550" lvl="1" indent="-285750"/>
            <a:r>
              <a:rPr lang="en-US" dirty="0" smtClean="0"/>
              <a:t>CETL presentations </a:t>
            </a:r>
          </a:p>
          <a:p>
            <a:pPr marL="971550" lvl="1" indent="-285750"/>
            <a:r>
              <a:rPr lang="en-US" dirty="0" smtClean="0"/>
              <a:t>Are you interested in?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8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Design Expo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Thursday</a:t>
            </a:r>
            <a:r>
              <a:rPr lang="en-US" u="sng" dirty="0" smtClean="0"/>
              <a:t>, May 5</a:t>
            </a:r>
            <a:r>
              <a:rPr lang="en-US" u="sng" baseline="30000" dirty="0" smtClean="0"/>
              <a:t>th</a:t>
            </a:r>
            <a:r>
              <a:rPr lang="en-US" u="sng" dirty="0" smtClean="0"/>
              <a:t>, 2022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you teach any classes on Thu, </a:t>
            </a:r>
            <a:r>
              <a:rPr lang="en-US" dirty="0"/>
              <a:t>o</a:t>
            </a:r>
            <a:r>
              <a:rPr lang="en-US" dirty="0" smtClean="0"/>
              <a:t>ffer asynchronous online session on that day. </a:t>
            </a:r>
            <a:r>
              <a:rPr lang="en-US" strike="sngStrike" dirty="0" smtClean="0"/>
              <a:t>Invite your students to the expo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</a:t>
            </a:r>
            <a:r>
              <a:rPr lang="en-US" dirty="0" smtClean="0"/>
              <a:t>xpo will be done </a:t>
            </a:r>
            <a:r>
              <a:rPr lang="en-US" dirty="0" smtClean="0"/>
              <a:t>in-person.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Posters on CSNS </a:t>
            </a:r>
            <a:r>
              <a:rPr lang="en-US" sz="1400" dirty="0"/>
              <a:t>by </a:t>
            </a:r>
            <a:r>
              <a:rPr lang="en-US" sz="1400" dirty="0" smtClean="0"/>
              <a:t>4/22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R</a:t>
            </a:r>
            <a:r>
              <a:rPr lang="en-US" sz="1400" dirty="0" smtClean="0"/>
              <a:t>ecorded video on CSNS </a:t>
            </a:r>
            <a:r>
              <a:rPr lang="en-US" sz="1400" dirty="0"/>
              <a:t>by 4/29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33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Senior Design </a:t>
            </a:r>
            <a:r>
              <a:rPr lang="en-US" dirty="0" smtClean="0"/>
              <a:t>Expo -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4371348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Pre-record </a:t>
            </a:r>
            <a:r>
              <a:rPr lang="en-US" sz="1600" dirty="0"/>
              <a:t>presentations (last practice session) and post it on the website for archival and promotional purposes -&gt; do not record the EXPO </a:t>
            </a:r>
            <a:r>
              <a:rPr lang="en-US" sz="1600" dirty="0" smtClean="0"/>
              <a:t>live </a:t>
            </a: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 parallel sessions </a:t>
            </a:r>
            <a:r>
              <a:rPr lang="en-US" sz="1600" dirty="0"/>
              <a:t>(4 teams per session)</a:t>
            </a:r>
          </a:p>
          <a:p>
            <a:pPr marL="971550" lvl="1" indent="-285750"/>
            <a:r>
              <a:rPr lang="en-US" sz="1400" dirty="0" smtClean="0"/>
              <a:t>4 rooms have been reserved </a:t>
            </a:r>
            <a:r>
              <a:rPr lang="en-US" sz="1400" dirty="0" smtClean="0"/>
              <a:t>(USU </a:t>
            </a:r>
            <a:r>
              <a:rPr lang="en-US" sz="1400" dirty="0" smtClean="0"/>
              <a:t>Los Angeles A, B, C and USU Alhambra)</a:t>
            </a:r>
          </a:p>
          <a:p>
            <a:pPr marL="1257300" lvl="2"/>
            <a:r>
              <a:rPr lang="en-US" sz="1300" dirty="0" smtClean="0"/>
              <a:t>Room arrangement - presentation format</a:t>
            </a:r>
          </a:p>
          <a:p>
            <a:pPr marL="971550" lvl="1" indent="-285750"/>
            <a:r>
              <a:rPr lang="en-US" sz="1400" dirty="0" smtClean="0"/>
              <a:t>Audience </a:t>
            </a:r>
            <a:r>
              <a:rPr lang="en-US" sz="1400" dirty="0"/>
              <a:t>– faculty advisors and sponsors</a:t>
            </a:r>
          </a:p>
          <a:p>
            <a:pPr marL="285750" indent="-285750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169067"/>
              </p:ext>
            </p:extLst>
          </p:nvPr>
        </p:nvGraphicFramePr>
        <p:xfrm>
          <a:off x="4831080" y="554145"/>
          <a:ext cx="4099560" cy="3640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5942">
                  <a:extLst>
                    <a:ext uri="{9D8B030D-6E8A-4147-A177-3AD203B41FA5}">
                      <a16:colId xmlns:a16="http://schemas.microsoft.com/office/drawing/2014/main" val="2058748864"/>
                    </a:ext>
                  </a:extLst>
                </a:gridCol>
                <a:gridCol w="3123618">
                  <a:extLst>
                    <a:ext uri="{9D8B030D-6E8A-4147-A177-3AD203B41FA5}">
                      <a16:colId xmlns:a16="http://schemas.microsoft.com/office/drawing/2014/main" val="2928583657"/>
                    </a:ext>
                  </a:extLst>
                </a:gridCol>
              </a:tblGrid>
              <a:tr h="55162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3262039"/>
                  </a:ext>
                </a:extLst>
              </a:tr>
              <a:tr h="777407">
                <a:tc>
                  <a:txBody>
                    <a:bodyPr/>
                    <a:lstStyle/>
                    <a:p>
                      <a:r>
                        <a:rPr lang="en-US" dirty="0" smtClean="0"/>
                        <a:t>9:00-9:40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Opening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1" dirty="0" smtClean="0"/>
                        <a:t>Welcome</a:t>
                      </a:r>
                      <a:r>
                        <a:rPr lang="en-US" b="1" baseline="0" dirty="0" smtClean="0"/>
                        <a:t> message (Chair, Dean, </a:t>
                      </a:r>
                      <a:r>
                        <a:rPr lang="en-US" b="1" baseline="0" dirty="0" smtClean="0"/>
                        <a:t>Mike)</a:t>
                      </a:r>
                      <a:endParaRPr lang="en-US" b="1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Faculty advisor/Industry introduction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aseline="0" dirty="0" smtClean="0"/>
                        <a:t>Outstanding student recognition (Raj)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dirty="0" smtClean="0"/>
                        <a:t>Carl </a:t>
                      </a:r>
                      <a:r>
                        <a:rPr lang="en-US" dirty="0" err="1" smtClean="0"/>
                        <a:t>Solie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Ralph </a:t>
                      </a:r>
                      <a:r>
                        <a:rPr lang="en-US" baseline="0" dirty="0" err="1" smtClean="0"/>
                        <a:t>Belleca</a:t>
                      </a:r>
                      <a:r>
                        <a:rPr lang="en-US" baseline="0" dirty="0" smtClean="0"/>
                        <a:t>, 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909858"/>
                  </a:ext>
                </a:extLst>
              </a:tr>
              <a:tr h="264258">
                <a:tc>
                  <a:txBody>
                    <a:bodyPr/>
                    <a:lstStyle/>
                    <a:p>
                      <a:r>
                        <a:rPr lang="en-US" dirty="0" smtClean="0"/>
                        <a:t>9:40-10:00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 (divider up)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9316355"/>
                  </a:ext>
                </a:extLst>
              </a:tr>
              <a:tr h="551620">
                <a:tc>
                  <a:txBody>
                    <a:bodyPr/>
                    <a:lstStyle/>
                    <a:p>
                      <a:r>
                        <a:rPr lang="en-US" dirty="0" smtClean="0"/>
                        <a:t>10-12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Presentations (4 parallel sessions</a:t>
                      </a:r>
                      <a:r>
                        <a:rPr lang="en-US" dirty="0" smtClean="0"/>
                        <a:t>)</a:t>
                      </a:r>
                    </a:p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Group Picture</a:t>
                      </a:r>
                      <a:r>
                        <a:rPr lang="en-US" baseline="0" dirty="0" smtClean="0"/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276688"/>
                  </a:ext>
                </a:extLst>
              </a:tr>
              <a:tr h="551620">
                <a:tc>
                  <a:txBody>
                    <a:bodyPr/>
                    <a:lstStyle/>
                    <a:p>
                      <a:r>
                        <a:rPr lang="en-US" dirty="0" smtClean="0"/>
                        <a:t>12-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Lunch (boxed</a:t>
                      </a:r>
                      <a:r>
                        <a:rPr lang="en-US" baseline="0" dirty="0" smtClean="0"/>
                        <a:t> lunch, eat outdoor</a:t>
                      </a:r>
                      <a:r>
                        <a:rPr lang="en-US" baseline="0" dirty="0" smtClean="0"/>
                        <a:t>)</a:t>
                      </a:r>
                    </a:p>
                    <a:p>
                      <a:r>
                        <a:rPr lang="en-US" dirty="0" smtClean="0"/>
                        <a:t>Poster session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Interaction</a:t>
                      </a:r>
                      <a:r>
                        <a:rPr lang="en-US" baseline="0" dirty="0" smtClean="0"/>
                        <a:t> with students</a:t>
                      </a:r>
                    </a:p>
                    <a:p>
                      <a:r>
                        <a:rPr lang="en-US" dirty="0" smtClean="0"/>
                        <a:t>Engineering building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638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30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869578"/>
              </p:ext>
            </p:extLst>
          </p:nvPr>
        </p:nvGraphicFramePr>
        <p:xfrm>
          <a:off x="335756" y="355600"/>
          <a:ext cx="8515349" cy="4122500"/>
        </p:xfrm>
        <a:graphic>
          <a:graphicData uri="http://schemas.openxmlformats.org/drawingml/2006/table">
            <a:tbl>
              <a:tblPr/>
              <a:tblGrid>
                <a:gridCol w="824067">
                  <a:extLst>
                    <a:ext uri="{9D8B030D-6E8A-4147-A177-3AD203B41FA5}">
                      <a16:colId xmlns:a16="http://schemas.microsoft.com/office/drawing/2014/main" val="859027967"/>
                    </a:ext>
                  </a:extLst>
                </a:gridCol>
                <a:gridCol w="2145542">
                  <a:extLst>
                    <a:ext uri="{9D8B030D-6E8A-4147-A177-3AD203B41FA5}">
                      <a16:colId xmlns:a16="http://schemas.microsoft.com/office/drawing/2014/main" val="2240384498"/>
                    </a:ext>
                  </a:extLst>
                </a:gridCol>
                <a:gridCol w="1848580">
                  <a:extLst>
                    <a:ext uri="{9D8B030D-6E8A-4147-A177-3AD203B41FA5}">
                      <a16:colId xmlns:a16="http://schemas.microsoft.com/office/drawing/2014/main" val="2897010322"/>
                    </a:ext>
                  </a:extLst>
                </a:gridCol>
                <a:gridCol w="1848580">
                  <a:extLst>
                    <a:ext uri="{9D8B030D-6E8A-4147-A177-3AD203B41FA5}">
                      <a16:colId xmlns:a16="http://schemas.microsoft.com/office/drawing/2014/main" val="3165764248"/>
                    </a:ext>
                  </a:extLst>
                </a:gridCol>
                <a:gridCol w="1848580">
                  <a:extLst>
                    <a:ext uri="{9D8B030D-6E8A-4147-A177-3AD203B41FA5}">
                      <a16:colId xmlns:a16="http://schemas.microsoft.com/office/drawing/2014/main" val="3645618505"/>
                    </a:ext>
                  </a:extLst>
                </a:gridCol>
              </a:tblGrid>
              <a:tr h="449327">
                <a:tc>
                  <a:txBody>
                    <a:bodyPr/>
                    <a:lstStyle/>
                    <a:p>
                      <a:pPr rtl="0" fontAlgn="ctr"/>
                      <a:r>
                        <a:rPr lang="en-US" sz="1050" b="1" dirty="0" smtClean="0">
                          <a:effectLst/>
                        </a:rPr>
                        <a:t>9:00AM-12:00PM</a:t>
                      </a:r>
                      <a:r>
                        <a:rPr lang="en-US" sz="1050" b="1" dirty="0">
                          <a:effectLst/>
                        </a:rPr>
                        <a:t>, </a:t>
                      </a:r>
                      <a:r>
                        <a:rPr lang="en-US" sz="1050" b="1" dirty="0" smtClean="0">
                          <a:effectLst/>
                        </a:rPr>
                        <a:t>Thursday</a:t>
                      </a:r>
                      <a:r>
                        <a:rPr lang="en-US" sz="1050" b="1" baseline="0" dirty="0" smtClean="0">
                          <a:effectLst/>
                        </a:rPr>
                        <a:t> 5</a:t>
                      </a:r>
                      <a:r>
                        <a:rPr lang="en-US" sz="1050" b="1" dirty="0" smtClean="0">
                          <a:effectLst/>
                        </a:rPr>
                        <a:t>/5</a:t>
                      </a:r>
                      <a:endParaRPr lang="en-US" sz="1050" b="1" dirty="0">
                        <a:effectLst/>
                      </a:endParaRPr>
                    </a:p>
                  </a:txBody>
                  <a:tcPr marL="0" marR="0" marT="7539" marB="7539" anchor="ctr">
                    <a:lnL w="6350" cap="flat" cmpd="sng" algn="ctr">
                      <a:solidFill>
                        <a:srgbClr val="C02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28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100">
                        <a:effectLst/>
                      </a:endParaRPr>
                    </a:p>
                  </a:txBody>
                  <a:tcPr marL="11309" marR="11309" marT="7539" marB="753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100">
                        <a:effectLst/>
                      </a:endParaRPr>
                    </a:p>
                  </a:txBody>
                  <a:tcPr marL="11309" marR="11309" marT="7539" marB="753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100">
                        <a:effectLst/>
                      </a:endParaRPr>
                    </a:p>
                  </a:txBody>
                  <a:tcPr marL="11309" marR="11309" marT="7539" marB="7539" anchor="ctr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571277"/>
                  </a:ext>
                </a:extLst>
              </a:tr>
              <a:tr h="137210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Session </a:t>
                      </a:r>
                      <a:r>
                        <a:rPr lang="en-US" sz="1100" b="1" dirty="0" smtClean="0">
                          <a:effectLst/>
                        </a:rPr>
                        <a:t>1 (LA</a:t>
                      </a:r>
                      <a:r>
                        <a:rPr lang="en-US" sz="1100" b="1" baseline="0" dirty="0" smtClean="0">
                          <a:effectLst/>
                        </a:rPr>
                        <a:t> A)</a:t>
                      </a:r>
                      <a:endParaRPr lang="en-US" sz="1100" b="1" dirty="0">
                        <a:effectLst/>
                      </a:endParaRP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Session </a:t>
                      </a:r>
                      <a:r>
                        <a:rPr lang="en-US" sz="1100" b="1" dirty="0" smtClean="0">
                          <a:effectLst/>
                        </a:rPr>
                        <a:t>2 (LA B)</a:t>
                      </a:r>
                      <a:endParaRPr lang="en-US" sz="1100" b="1" dirty="0">
                        <a:effectLst/>
                      </a:endParaRP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 smtClean="0">
                          <a:effectLst/>
                        </a:rPr>
                        <a:t>Session 3 (LA C)</a:t>
                      </a:r>
                      <a:endParaRPr lang="en-US" sz="1100" b="1" dirty="0">
                        <a:effectLst/>
                      </a:endParaRP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100" b="1" dirty="0">
                          <a:effectLst/>
                        </a:rPr>
                        <a:t>Session </a:t>
                      </a:r>
                      <a:r>
                        <a:rPr lang="en-US" sz="1100" b="1" dirty="0" smtClean="0">
                          <a:effectLst/>
                        </a:rPr>
                        <a:t>4 (Alhambra)</a:t>
                      </a:r>
                      <a:endParaRPr lang="en-US" sz="1100" b="1" dirty="0">
                        <a:effectLst/>
                      </a:endParaRP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677239"/>
                  </a:ext>
                </a:extLst>
              </a:tr>
              <a:tr h="503608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dirty="0" smtClean="0">
                          <a:effectLst/>
                        </a:rPr>
                        <a:t>9:00-09:50</a:t>
                      </a:r>
                      <a:endParaRPr lang="en-US" sz="1100" b="1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rtl="0" fontAlgn="t"/>
                      <a:r>
                        <a:rPr lang="en-US" sz="1100" dirty="0" smtClean="0">
                          <a:effectLst/>
                        </a:rPr>
                        <a:t>Openings</a:t>
                      </a:r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0" fontAlgn="t"/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91191"/>
                  </a:ext>
                </a:extLst>
              </a:tr>
              <a:tr h="503608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dirty="0" smtClean="0">
                          <a:effectLst/>
                        </a:rPr>
                        <a:t>10:00-10:30</a:t>
                      </a:r>
                      <a:endParaRPr lang="en-US" sz="1100" b="1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Artificial Intelligence and Data Science for Air Pollution Prediction and Visualization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Box.com/</a:t>
                      </a:r>
                      <a:r>
                        <a:rPr lang="en-US" sz="1100" dirty="0" err="1">
                          <a:effectLst/>
                        </a:rPr>
                        <a:t>eDefender</a:t>
                      </a:r>
                      <a:r>
                        <a:rPr lang="en-US" sz="1100" dirty="0">
                          <a:effectLst/>
                        </a:rPr>
                        <a:t> Integration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Immersive Storytelling with Engaging Physical Actions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Satellite Anomaly Injection &amp; Detection (SAID) Testbed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2229026"/>
                  </a:ext>
                </a:extLst>
              </a:tr>
              <a:tr h="625740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dirty="0" smtClean="0">
                          <a:effectLst/>
                        </a:rPr>
                        <a:t>10:30-11:00</a:t>
                      </a:r>
                      <a:endParaRPr lang="en-US" sz="1100" b="1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Artificial Intelligence and Data Science for Climate Change Management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with Focus on Drought and Wildfire in California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Power BI Data Analytics Dashboard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Operationalize Networked Collaboration Features for Moon Trek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Telescope AR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99034"/>
                  </a:ext>
                </a:extLst>
              </a:tr>
              <a:tr h="503608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dirty="0" smtClean="0">
                          <a:effectLst/>
                        </a:rPr>
                        <a:t>11:00-11:30</a:t>
                      </a:r>
                      <a:endParaRPr lang="en-US" sz="1100" b="1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Comorbidity and its Impact on Patients with COVID-19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BOE Sidewalk Monitoring System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Exam File Manager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The </a:t>
                      </a:r>
                      <a:r>
                        <a:rPr lang="en-US" sz="1100" dirty="0" err="1">
                          <a:effectLst/>
                        </a:rPr>
                        <a:t>ArQive</a:t>
                      </a:r>
                      <a:r>
                        <a:rPr lang="en-US" sz="1100" dirty="0">
                          <a:effectLst/>
                        </a:rPr>
                        <a:t>: LGBTQ </a:t>
                      </a:r>
                      <a:r>
                        <a:rPr lang="en-US" sz="1100" dirty="0" err="1">
                          <a:effectLst/>
                        </a:rPr>
                        <a:t>Storytelilng</a:t>
                      </a:r>
                      <a:r>
                        <a:rPr lang="en-US" sz="1100" dirty="0">
                          <a:effectLst/>
                        </a:rPr>
                        <a:t> App - Expanding Mobile and Gamification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160195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dirty="0" smtClean="0">
                          <a:effectLst/>
                        </a:rPr>
                        <a:t>11:30-12:00</a:t>
                      </a:r>
                      <a:endParaRPr lang="en-US" sz="1100" b="1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Image analysis and geometry reconstruction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LAC PD Project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RoboSub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We2Link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5883255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 dirty="0">
                          <a:effectLst/>
                        </a:rPr>
                        <a:t>Time Keeper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Mohammad </a:t>
                      </a:r>
                      <a:r>
                        <a:rPr lang="en-US" sz="1100" dirty="0" err="1">
                          <a:effectLst/>
                        </a:rPr>
                        <a:t>Pourhomayoun</a:t>
                      </a:r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err="1">
                          <a:effectLst/>
                        </a:rPr>
                        <a:t>Jungsoo</a:t>
                      </a:r>
                      <a:r>
                        <a:rPr lang="en-US" sz="1100" dirty="0">
                          <a:effectLst/>
                        </a:rPr>
                        <a:t> (Soo) Lim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David Krum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>
                          <a:effectLst/>
                        </a:rPr>
                        <a:t>Zilong Ye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03877"/>
                  </a:ext>
                </a:extLst>
              </a:tr>
              <a:tr h="259343"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b="1">
                          <a:effectLst/>
                        </a:rPr>
                        <a:t>Other Faculty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err="1">
                          <a:effectLst/>
                        </a:rPr>
                        <a:t>Navid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Amini</a:t>
                      </a:r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err="1">
                          <a:effectLst/>
                        </a:rPr>
                        <a:t>Chengyu</a:t>
                      </a:r>
                      <a:r>
                        <a:rPr lang="en-US" sz="1100" dirty="0">
                          <a:effectLst/>
                        </a:rPr>
                        <a:t> Sun</a:t>
                      </a: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>
                          <a:effectLst/>
                        </a:rPr>
                        <a:t>Keenan </a:t>
                      </a:r>
                      <a:r>
                        <a:rPr lang="en-US" sz="1100" dirty="0" err="1">
                          <a:effectLst/>
                        </a:rPr>
                        <a:t>Knaur</a:t>
                      </a:r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/>
                      <a:r>
                        <a:rPr lang="en-US" sz="1100" dirty="0" err="1">
                          <a:effectLst/>
                        </a:rPr>
                        <a:t>Weronika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Cwir</a:t>
                      </a:r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0024026"/>
                  </a:ext>
                </a:extLst>
              </a:tr>
              <a:tr h="137210">
                <a:tc>
                  <a:txBody>
                    <a:bodyPr/>
                    <a:lstStyle/>
                    <a:p>
                      <a:pPr rtl="0" fontAlgn="b"/>
                      <a:endParaRPr lang="en-US" sz="1100">
                        <a:effectLst/>
                      </a:endParaRP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 err="1">
                          <a:effectLst/>
                        </a:rPr>
                        <a:t>Negin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Forouzesh</a:t>
                      </a:r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100" dirty="0">
                        <a:effectLst/>
                      </a:endParaRP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Richard Cross</a:t>
                      </a: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100" dirty="0">
                          <a:effectLst/>
                        </a:rPr>
                        <a:t>John Hurley</a:t>
                      </a:r>
                    </a:p>
                  </a:txBody>
                  <a:tcPr marL="11309" marR="11309" marT="7539" marB="7539" anchor="b">
                    <a:lnL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25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3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9</a:t>
            </a:fld>
            <a:endParaRPr lang="en-US"/>
          </a:p>
        </p:txBody>
      </p:sp>
      <p:sp>
        <p:nvSpPr>
          <p:cNvPr id="195" name="Title 19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in LA room (no dividers)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1501" y="1369695"/>
            <a:ext cx="5356860" cy="27508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01" y="1369695"/>
            <a:ext cx="1927860" cy="27508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1561" y="1689735"/>
            <a:ext cx="792480" cy="25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796541" y="1689735"/>
            <a:ext cx="792480" cy="25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610102" y="1689735"/>
            <a:ext cx="792480" cy="25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117081" y="1689735"/>
            <a:ext cx="792480" cy="25146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54381" y="2451735"/>
            <a:ext cx="1272540" cy="1314450"/>
            <a:chOff x="754380" y="1844040"/>
            <a:chExt cx="1272540" cy="1314450"/>
          </a:xfrm>
        </p:grpSpPr>
        <p:grpSp>
          <p:nvGrpSpPr>
            <p:cNvPr id="22" name="Group 21"/>
            <p:cNvGrpSpPr/>
            <p:nvPr/>
          </p:nvGrpSpPr>
          <p:grpSpPr>
            <a:xfrm>
              <a:off x="762000" y="1844040"/>
              <a:ext cx="1257300" cy="182880"/>
              <a:chOff x="762000" y="1844040"/>
              <a:chExt cx="1257300" cy="18288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54380" y="2057400"/>
              <a:ext cx="1257300" cy="182880"/>
              <a:chOff x="762000" y="1844040"/>
              <a:chExt cx="1257300" cy="18288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54380" y="2286000"/>
              <a:ext cx="1257300" cy="182880"/>
              <a:chOff x="762000" y="1844040"/>
              <a:chExt cx="1257300" cy="18288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69620" y="2735580"/>
              <a:ext cx="1257300" cy="182880"/>
              <a:chOff x="762000" y="1844040"/>
              <a:chExt cx="1257300" cy="182880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754380" y="2510790"/>
              <a:ext cx="1257300" cy="182880"/>
              <a:chOff x="762000" y="1844040"/>
              <a:chExt cx="1257300" cy="182880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62000" y="2975610"/>
              <a:ext cx="1257300" cy="182880"/>
              <a:chOff x="762000" y="1844040"/>
              <a:chExt cx="1257300" cy="182880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66" name="Group 65"/>
          <p:cNvGrpSpPr/>
          <p:nvPr/>
        </p:nvGrpSpPr>
        <p:grpSpPr>
          <a:xfrm>
            <a:off x="2537461" y="2451735"/>
            <a:ext cx="1272540" cy="1314450"/>
            <a:chOff x="754380" y="1844040"/>
            <a:chExt cx="1272540" cy="1314450"/>
          </a:xfrm>
        </p:grpSpPr>
        <p:grpSp>
          <p:nvGrpSpPr>
            <p:cNvPr id="67" name="Group 66"/>
            <p:cNvGrpSpPr/>
            <p:nvPr/>
          </p:nvGrpSpPr>
          <p:grpSpPr>
            <a:xfrm>
              <a:off x="762000" y="1844040"/>
              <a:ext cx="1257300" cy="182880"/>
              <a:chOff x="762000" y="1844040"/>
              <a:chExt cx="1257300" cy="182880"/>
            </a:xfrm>
          </p:grpSpPr>
          <p:sp>
            <p:nvSpPr>
              <p:cNvPr id="103" name="Oval 102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754380" y="2057400"/>
              <a:ext cx="1257300" cy="182880"/>
              <a:chOff x="762000" y="1844040"/>
              <a:chExt cx="1257300" cy="182880"/>
            </a:xfrm>
          </p:grpSpPr>
          <p:sp>
            <p:nvSpPr>
              <p:cNvPr id="97" name="Oval 96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9" name="Group 68"/>
            <p:cNvGrpSpPr/>
            <p:nvPr/>
          </p:nvGrpSpPr>
          <p:grpSpPr>
            <a:xfrm>
              <a:off x="754380" y="2286000"/>
              <a:ext cx="1257300" cy="182880"/>
              <a:chOff x="762000" y="1844040"/>
              <a:chExt cx="1257300" cy="182880"/>
            </a:xfrm>
          </p:grpSpPr>
          <p:sp>
            <p:nvSpPr>
              <p:cNvPr id="91" name="Oval 90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769620" y="2735580"/>
              <a:ext cx="1257300" cy="182880"/>
              <a:chOff x="762000" y="1844040"/>
              <a:chExt cx="1257300" cy="182880"/>
            </a:xfrm>
          </p:grpSpPr>
          <p:sp>
            <p:nvSpPr>
              <p:cNvPr id="85" name="Oval 84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54380" y="2510790"/>
              <a:ext cx="1257300" cy="182880"/>
              <a:chOff x="762000" y="1844040"/>
              <a:chExt cx="1257300" cy="182880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62000" y="2975610"/>
              <a:ext cx="1257300" cy="182880"/>
              <a:chOff x="762000" y="1844040"/>
              <a:chExt cx="1257300" cy="182880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4419600" y="2461260"/>
            <a:ext cx="1272540" cy="1314450"/>
            <a:chOff x="754380" y="1844040"/>
            <a:chExt cx="1272540" cy="1314450"/>
          </a:xfrm>
        </p:grpSpPr>
        <p:grpSp>
          <p:nvGrpSpPr>
            <p:cNvPr id="110" name="Group 109"/>
            <p:cNvGrpSpPr/>
            <p:nvPr/>
          </p:nvGrpSpPr>
          <p:grpSpPr>
            <a:xfrm>
              <a:off x="762000" y="1844040"/>
              <a:ext cx="1257300" cy="182880"/>
              <a:chOff x="762000" y="1844040"/>
              <a:chExt cx="1257300" cy="182880"/>
            </a:xfrm>
          </p:grpSpPr>
          <p:sp>
            <p:nvSpPr>
              <p:cNvPr id="146" name="Oval 145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Oval 146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Oval 147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0" name="Oval 149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1" name="Oval 150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754380" y="2057400"/>
              <a:ext cx="1257300" cy="182880"/>
              <a:chOff x="762000" y="1844040"/>
              <a:chExt cx="1257300" cy="182880"/>
            </a:xfrm>
          </p:grpSpPr>
          <p:sp>
            <p:nvSpPr>
              <p:cNvPr id="140" name="Oval 139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Oval 140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Oval 141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Oval 142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Oval 144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754380" y="2286000"/>
              <a:ext cx="1257300" cy="182880"/>
              <a:chOff x="762000" y="1844040"/>
              <a:chExt cx="1257300" cy="182880"/>
            </a:xfrm>
          </p:grpSpPr>
          <p:sp>
            <p:nvSpPr>
              <p:cNvPr id="134" name="Oval 133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Oval 138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3" name="Group 112"/>
            <p:cNvGrpSpPr/>
            <p:nvPr/>
          </p:nvGrpSpPr>
          <p:grpSpPr>
            <a:xfrm>
              <a:off x="769620" y="2735580"/>
              <a:ext cx="1257300" cy="182880"/>
              <a:chOff x="762000" y="1844040"/>
              <a:chExt cx="1257300" cy="182880"/>
            </a:xfrm>
          </p:grpSpPr>
          <p:sp>
            <p:nvSpPr>
              <p:cNvPr id="128" name="Oval 127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132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/>
            <p:cNvGrpSpPr/>
            <p:nvPr/>
          </p:nvGrpSpPr>
          <p:grpSpPr>
            <a:xfrm>
              <a:off x="754380" y="2510790"/>
              <a:ext cx="1257300" cy="182880"/>
              <a:chOff x="762000" y="1844040"/>
              <a:chExt cx="1257300" cy="182880"/>
            </a:xfrm>
          </p:grpSpPr>
          <p:sp>
            <p:nvSpPr>
              <p:cNvPr id="122" name="Oval 121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Oval 122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Oval 123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Oval 126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/>
            <p:cNvGrpSpPr/>
            <p:nvPr/>
          </p:nvGrpSpPr>
          <p:grpSpPr>
            <a:xfrm>
              <a:off x="762000" y="2975610"/>
              <a:ext cx="1257300" cy="182880"/>
              <a:chOff x="762000" y="1844040"/>
              <a:chExt cx="1257300" cy="182880"/>
            </a:xfrm>
          </p:grpSpPr>
          <p:sp>
            <p:nvSpPr>
              <p:cNvPr id="116" name="Oval 115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/>
          <p:cNvGrpSpPr/>
          <p:nvPr/>
        </p:nvGrpSpPr>
        <p:grpSpPr>
          <a:xfrm>
            <a:off x="6888481" y="2428875"/>
            <a:ext cx="1272540" cy="1314450"/>
            <a:chOff x="754380" y="1844040"/>
            <a:chExt cx="1272540" cy="1314450"/>
          </a:xfrm>
        </p:grpSpPr>
        <p:grpSp>
          <p:nvGrpSpPr>
            <p:cNvPr id="153" name="Group 152"/>
            <p:cNvGrpSpPr/>
            <p:nvPr/>
          </p:nvGrpSpPr>
          <p:grpSpPr>
            <a:xfrm>
              <a:off x="762000" y="1844040"/>
              <a:ext cx="1257300" cy="182880"/>
              <a:chOff x="762000" y="1844040"/>
              <a:chExt cx="1257300" cy="182880"/>
            </a:xfrm>
          </p:grpSpPr>
          <p:sp>
            <p:nvSpPr>
              <p:cNvPr id="189" name="Oval 188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Oval 189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Oval 190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4" name="Group 153"/>
            <p:cNvGrpSpPr/>
            <p:nvPr/>
          </p:nvGrpSpPr>
          <p:grpSpPr>
            <a:xfrm>
              <a:off x="754380" y="2057400"/>
              <a:ext cx="1257300" cy="182880"/>
              <a:chOff x="762000" y="1844040"/>
              <a:chExt cx="1257300" cy="182880"/>
            </a:xfrm>
          </p:grpSpPr>
          <p:sp>
            <p:nvSpPr>
              <p:cNvPr id="183" name="Oval 182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754380" y="2286000"/>
              <a:ext cx="1257300" cy="182880"/>
              <a:chOff x="762000" y="1844040"/>
              <a:chExt cx="1257300" cy="182880"/>
            </a:xfrm>
          </p:grpSpPr>
          <p:sp>
            <p:nvSpPr>
              <p:cNvPr id="177" name="Oval 176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Oval 180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2" name="Oval 181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769620" y="2735580"/>
              <a:ext cx="1257300" cy="182880"/>
              <a:chOff x="762000" y="1844040"/>
              <a:chExt cx="1257300" cy="182880"/>
            </a:xfrm>
          </p:grpSpPr>
          <p:sp>
            <p:nvSpPr>
              <p:cNvPr id="171" name="Oval 170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7" name="Group 156"/>
            <p:cNvGrpSpPr/>
            <p:nvPr/>
          </p:nvGrpSpPr>
          <p:grpSpPr>
            <a:xfrm>
              <a:off x="754380" y="2510790"/>
              <a:ext cx="1257300" cy="182880"/>
              <a:chOff x="762000" y="1844040"/>
              <a:chExt cx="1257300" cy="182880"/>
            </a:xfrm>
          </p:grpSpPr>
          <p:sp>
            <p:nvSpPr>
              <p:cNvPr id="165" name="Oval 164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Oval 165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/>
            <p:cNvGrpSpPr/>
            <p:nvPr/>
          </p:nvGrpSpPr>
          <p:grpSpPr>
            <a:xfrm>
              <a:off x="762000" y="2975610"/>
              <a:ext cx="1257300" cy="182880"/>
              <a:chOff x="762000" y="1844040"/>
              <a:chExt cx="1257300" cy="182880"/>
            </a:xfrm>
          </p:grpSpPr>
          <p:sp>
            <p:nvSpPr>
              <p:cNvPr id="159" name="Oval 158"/>
              <p:cNvSpPr/>
              <p:nvPr/>
            </p:nvSpPr>
            <p:spPr>
              <a:xfrm>
                <a:off x="76200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0" name="Oval 159"/>
              <p:cNvSpPr/>
              <p:nvPr/>
            </p:nvSpPr>
            <p:spPr>
              <a:xfrm>
                <a:off x="98297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Oval 160"/>
              <p:cNvSpPr/>
              <p:nvPr/>
            </p:nvSpPr>
            <p:spPr>
              <a:xfrm>
                <a:off x="11887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2" name="Oval 161"/>
              <p:cNvSpPr/>
              <p:nvPr/>
            </p:nvSpPr>
            <p:spPr>
              <a:xfrm>
                <a:off x="140208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Oval 162"/>
              <p:cNvSpPr/>
              <p:nvPr/>
            </p:nvSpPr>
            <p:spPr>
              <a:xfrm>
                <a:off x="1623059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>
              <a:xfrm>
                <a:off x="1836420" y="1844040"/>
                <a:ext cx="182880" cy="182880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Multiply 4"/>
          <p:cNvSpPr/>
          <p:nvPr/>
        </p:nvSpPr>
        <p:spPr>
          <a:xfrm>
            <a:off x="6637019" y="1665988"/>
            <a:ext cx="1920240" cy="2383024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98998" y="1015085"/>
            <a:ext cx="1282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 Angeles</a:t>
            </a:r>
            <a:endParaRPr lang="en-US" dirty="0"/>
          </a:p>
        </p:txBody>
      </p:sp>
      <p:sp>
        <p:nvSpPr>
          <p:cNvPr id="196" name="TextBox 195"/>
          <p:cNvSpPr txBox="1"/>
          <p:nvPr/>
        </p:nvSpPr>
        <p:spPr>
          <a:xfrm>
            <a:off x="6955938" y="1002489"/>
            <a:ext cx="1095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Alhambra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5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28528</TotalTime>
  <Words>684</Words>
  <Application>Microsoft Office PowerPoint</Application>
  <PresentationFormat>On-screen Show (16:9)</PresentationFormat>
  <Paragraphs>130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Department Meeting</vt:lpstr>
      <vt:lpstr>Agenda</vt:lpstr>
      <vt:lpstr>Upcoming Event Dates</vt:lpstr>
      <vt:lpstr>Announcements</vt:lpstr>
      <vt:lpstr>Online Course/Program Development</vt:lpstr>
      <vt:lpstr>Senior Design Expo</vt:lpstr>
      <vt:lpstr>Senior Design Expo - Format</vt:lpstr>
      <vt:lpstr>PowerPoint Presentation</vt:lpstr>
      <vt:lpstr>Opening in LA room (no dividers)</vt:lpstr>
      <vt:lpstr>Presentation Room Format (Dividers-Up)</vt:lpstr>
      <vt:lpstr>Have a great Weekend!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Lim, Jung S</dc:creator>
  <cp:lastModifiedBy>Kang, EunYoung</cp:lastModifiedBy>
  <cp:revision>1115</cp:revision>
  <dcterms:created xsi:type="dcterms:W3CDTF">2020-04-22T18:12:43Z</dcterms:created>
  <dcterms:modified xsi:type="dcterms:W3CDTF">2022-04-11T17:44:00Z</dcterms:modified>
</cp:coreProperties>
</file>