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notesMasterIdLst>
    <p:notesMasterId r:id="rId17"/>
  </p:notesMasterIdLst>
  <p:sldIdLst>
    <p:sldId id="256" r:id="rId7"/>
    <p:sldId id="257" r:id="rId8"/>
    <p:sldId id="259" r:id="rId9"/>
    <p:sldId id="260" r:id="rId10"/>
    <p:sldId id="261" r:id="rId11"/>
    <p:sldId id="264" r:id="rId12"/>
    <p:sldId id="266" r:id="rId13"/>
    <p:sldId id="267" r:id="rId14"/>
    <p:sldId id="262" r:id="rId15"/>
    <p:sldId id="265" r:id="rId16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5"/>
  </p:normalViewPr>
  <p:slideViewPr>
    <p:cSldViewPr snapToGrid="0">
      <p:cViewPr varScale="1">
        <p:scale>
          <a:sx n="119" d="100"/>
          <a:sy n="119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31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E3AF5C0-E212-49F9-A983-AFBFBC9441FA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extShape 1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78CE460-9379-4B17-9179-4395FC3E9A64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PMingLiU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4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514600" y="857160"/>
            <a:ext cx="4114440" cy="2314080"/>
          </a:xfrm>
          <a:prstGeom prst="rect">
            <a:avLst/>
          </a:prstGeom>
        </p:spPr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160"/>
            <a:ext cx="4114080" cy="2313720"/>
          </a:xfrm>
          <a:prstGeom prst="rect">
            <a:avLst/>
          </a:prstGeom>
        </p:spPr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480" cy="26996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344" name="CustomShape 3"/>
          <p:cNvSpPr/>
          <p:nvPr/>
        </p:nvSpPr>
        <p:spPr>
          <a:xfrm>
            <a:off x="5179320" y="6513840"/>
            <a:ext cx="3961800" cy="34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9BACF8C-F342-4CDA-8B14-C2BA96FEE1D8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160"/>
            <a:ext cx="4114440" cy="2314080"/>
          </a:xfrm>
          <a:prstGeom prst="rect">
            <a:avLst/>
          </a:prstGeom>
        </p:spPr>
      </p:sp>
      <p:sp>
        <p:nvSpPr>
          <p:cNvPr id="346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347" name="TextShape 3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75E397F-C980-4406-A61B-83AA27335389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</p:spPr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350" name="TextShape 3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9835D82-9E2D-43F2-B382-5FC09F19C0B6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8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10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1136160" y="2319120"/>
            <a:ext cx="5654520" cy="55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/>
          </p:nvPr>
        </p:nvSpPr>
        <p:spPr>
          <a:xfrm>
            <a:off x="7010280" y="486972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9F2389A-51CD-45BC-8C8B-9960D9B7BF50}" type="slidenum">
              <a:rPr lang="en-US" sz="9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pic>
        <p:nvPicPr>
          <p:cNvPr id="4" name="Picture 17"/>
          <p:cNvPicPr/>
          <p:nvPr/>
        </p:nvPicPr>
        <p:blipFill>
          <a:blip r:embed="rId15"/>
          <a:stretch/>
        </p:blipFill>
        <p:spPr>
          <a:xfrm>
            <a:off x="0" y="0"/>
            <a:ext cx="9143640" cy="1261800"/>
          </a:xfrm>
          <a:prstGeom prst="rect">
            <a:avLst/>
          </a:prstGeom>
          <a:ln>
            <a:noFill/>
          </a:ln>
        </p:spPr>
      </p:pic>
      <p:pic>
        <p:nvPicPr>
          <p:cNvPr id="5" name="Picture 5"/>
          <p:cNvPicPr/>
          <p:nvPr/>
        </p:nvPicPr>
        <p:blipFill>
          <a:blip r:embed="rId16"/>
          <a:srcRect b="6843"/>
          <a:stretch/>
        </p:blipFill>
        <p:spPr>
          <a:xfrm>
            <a:off x="299520" y="184320"/>
            <a:ext cx="1819440" cy="1936800"/>
          </a:xfrm>
          <a:prstGeom prst="rect">
            <a:avLst/>
          </a:prstGeom>
          <a:ln>
            <a:noFill/>
          </a:ln>
        </p:spPr>
      </p:pic>
      <p:pic>
        <p:nvPicPr>
          <p:cNvPr id="6" name="Picture 19"/>
          <p:cNvPicPr/>
          <p:nvPr/>
        </p:nvPicPr>
        <p:blipFill>
          <a:blip r:embed="rId17"/>
          <a:stretch/>
        </p:blipFill>
        <p:spPr>
          <a:xfrm>
            <a:off x="2096640" y="934200"/>
            <a:ext cx="6928200" cy="538200"/>
          </a:xfrm>
          <a:prstGeom prst="rect">
            <a:avLst/>
          </a:prstGeom>
          <a:ln>
            <a:noFill/>
          </a:ln>
        </p:spPr>
      </p:pic>
      <p:pic>
        <p:nvPicPr>
          <p:cNvPr id="7" name="Picture 21"/>
          <p:cNvPicPr/>
          <p:nvPr/>
        </p:nvPicPr>
        <p:blipFill>
          <a:blip r:embed="rId18"/>
          <a:srcRect l="4753" t="1941" r="-4753" b="51082"/>
          <a:stretch/>
        </p:blipFill>
        <p:spPr>
          <a:xfrm>
            <a:off x="6864120" y="1829520"/>
            <a:ext cx="1923840" cy="3313440"/>
          </a:xfrm>
          <a:prstGeom prst="rect">
            <a:avLst/>
          </a:prstGeom>
          <a:ln>
            <a:noFill/>
          </a:ln>
        </p:spPr>
      </p:pic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36400" y="1177920"/>
            <a:ext cx="8140320" cy="3394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ts val="340"/>
              </a:spcBef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Master text styles</a:t>
            </a:r>
          </a:p>
          <a:p>
            <a:pPr marL="685800" lvl="1" indent="-3427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Second level</a:t>
            </a:r>
          </a:p>
          <a:p>
            <a:pPr marL="971640" lvl="2" indent="-28548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Courier New"/>
              <a:buChar char="o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Third level</a:t>
            </a:r>
            <a:endParaRPr lang="en-US" sz="1400" b="0" strike="noStrike" spc="-1">
              <a:solidFill>
                <a:srgbClr val="808080"/>
              </a:solidFill>
              <a:latin typeface="Arial"/>
            </a:endParaRPr>
          </a:p>
          <a:p>
            <a:pPr marL="1200240" lvl="3" indent="-171000">
              <a:lnSpc>
                <a:spcPct val="100000"/>
              </a:lnSpc>
              <a:spcBef>
                <a:spcPts val="241"/>
              </a:spcBef>
              <a:buClr>
                <a:srgbClr val="808080"/>
              </a:buClr>
              <a:buFont typeface="Arial"/>
              <a:buChar char="–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Fourth level</a:t>
            </a:r>
          </a:p>
          <a:p>
            <a:pPr marL="1542960" lvl="4" indent="-171000">
              <a:lnSpc>
                <a:spcPct val="100000"/>
              </a:lnSpc>
              <a:spcBef>
                <a:spcPts val="201"/>
              </a:spcBef>
              <a:buClr>
                <a:srgbClr val="808080"/>
              </a:buClr>
              <a:buFont typeface="Arial"/>
              <a:buChar char="»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Fifth level</a:t>
            </a:r>
          </a:p>
        </p:txBody>
      </p:sp>
      <p:pic>
        <p:nvPicPr>
          <p:cNvPr id="49" name="Picture 3"/>
          <p:cNvPicPr/>
          <p:nvPr/>
        </p:nvPicPr>
        <p:blipFill>
          <a:blip r:embed="rId15"/>
          <a:srcRect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50" name="Group 4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51" name="Picture 8"/>
            <p:cNvPicPr/>
            <p:nvPr/>
          </p:nvPicPr>
          <p:blipFill>
            <a:blip r:embed="rId16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2" name="CustomShape 5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90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ldNum"/>
          </p:nvPr>
        </p:nvSpPr>
        <p:spPr>
          <a:xfrm>
            <a:off x="6975720" y="482616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394943D-7B52-486E-9C8C-71FB6886B68B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3" name="Picture 11"/>
          <p:cNvPicPr/>
          <p:nvPr/>
        </p:nvPicPr>
        <p:blipFill>
          <a:blip r:embed="rId15"/>
          <a:srcRect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94" name="Group 4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95" name="Picture 12"/>
            <p:cNvPicPr/>
            <p:nvPr/>
          </p:nvPicPr>
          <p:blipFill>
            <a:blip r:embed="rId16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96" name="CustomShape 5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97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135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pic>
        <p:nvPicPr>
          <p:cNvPr id="136" name="Picture 13"/>
          <p:cNvPicPr/>
          <p:nvPr/>
        </p:nvPicPr>
        <p:blipFill>
          <a:blip r:embed="rId15"/>
          <a:srcRect t="-185"/>
          <a:stretch/>
        </p:blipFill>
        <p:spPr>
          <a:xfrm>
            <a:off x="-25920" y="-9720"/>
            <a:ext cx="5432040" cy="5143320"/>
          </a:xfrm>
          <a:prstGeom prst="rect">
            <a:avLst/>
          </a:prstGeom>
          <a:ln>
            <a:noFill/>
          </a:ln>
        </p:spPr>
      </p:pic>
      <p:grpSp>
        <p:nvGrpSpPr>
          <p:cNvPr id="137" name="Group 2"/>
          <p:cNvGrpSpPr/>
          <p:nvPr/>
        </p:nvGrpSpPr>
        <p:grpSpPr>
          <a:xfrm>
            <a:off x="2071800" y="-10800"/>
            <a:ext cx="6399360" cy="5143320"/>
            <a:chOff x="2071800" y="-10800"/>
            <a:chExt cx="6399360" cy="5143320"/>
          </a:xfrm>
        </p:grpSpPr>
        <p:sp>
          <p:nvSpPr>
            <p:cNvPr id="138" name="CustomShape 3"/>
            <p:cNvSpPr/>
            <p:nvPr/>
          </p:nvSpPr>
          <p:spPr>
            <a:xfrm rot="10800000">
              <a:off x="5401080" y="-3240"/>
              <a:ext cx="3070080" cy="51357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39" name="CustomShape 4"/>
            <p:cNvSpPr/>
            <p:nvPr/>
          </p:nvSpPr>
          <p:spPr>
            <a:xfrm rot="16200000">
              <a:off x="1164240" y="896400"/>
              <a:ext cx="5143320" cy="3328560"/>
            </a:xfrm>
            <a:prstGeom prst="triangle">
              <a:avLst>
                <a:gd name="adj" fmla="val 0"/>
              </a:avLst>
            </a:prstGeom>
            <a:solidFill>
              <a:schemeClr val="tx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40" name="Group 5"/>
          <p:cNvGrpSpPr/>
          <p:nvPr/>
        </p:nvGrpSpPr>
        <p:grpSpPr>
          <a:xfrm>
            <a:off x="2589120" y="-16560"/>
            <a:ext cx="6548760" cy="5168880"/>
            <a:chOff x="2589120" y="-16560"/>
            <a:chExt cx="6548760" cy="5168880"/>
          </a:xfrm>
        </p:grpSpPr>
        <p:sp>
          <p:nvSpPr>
            <p:cNvPr id="141" name="CustomShape 6"/>
            <p:cNvSpPr/>
            <p:nvPr/>
          </p:nvSpPr>
          <p:spPr>
            <a:xfrm rot="10800000">
              <a:off x="5906880" y="-9360"/>
              <a:ext cx="3231000" cy="516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42" name="CustomShape 7"/>
            <p:cNvSpPr/>
            <p:nvPr/>
          </p:nvSpPr>
          <p:spPr>
            <a:xfrm rot="16200000">
              <a:off x="1663200" y="909360"/>
              <a:ext cx="5168880" cy="331704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43" name="CustomShape 8"/>
          <p:cNvSpPr/>
          <p:nvPr/>
        </p:nvSpPr>
        <p:spPr>
          <a:xfrm rot="12780000">
            <a:off x="4208760" y="-420840"/>
            <a:ext cx="153360" cy="4527360"/>
          </a:xfrm>
          <a:custGeom>
            <a:avLst/>
            <a:gdLst/>
            <a:ahLst/>
            <a:cxnLst/>
            <a:rect l="l" t="t" r="r" b="b"/>
            <a:pathLst>
              <a:path w="81241" h="4522221">
                <a:moveTo>
                  <a:pt x="10903" y="131585"/>
                </a:moveTo>
                <a:lnTo>
                  <a:pt x="76142" y="0"/>
                </a:lnTo>
                <a:cubicBezTo>
                  <a:pt x="77842" y="1472062"/>
                  <a:pt x="79541" y="2944124"/>
                  <a:pt x="81241" y="4416186"/>
                </a:cubicBezTo>
                <a:cubicBezTo>
                  <a:pt x="14484" y="4497775"/>
                  <a:pt x="27080" y="4486876"/>
                  <a:pt x="0" y="4522221"/>
                </a:cubicBezTo>
                <a:cubicBezTo>
                  <a:pt x="3151" y="3094021"/>
                  <a:pt x="7752" y="1559785"/>
                  <a:pt x="10903" y="131585"/>
                </a:cubicBezTo>
                <a:close/>
              </a:path>
            </a:pathLst>
          </a:custGeom>
          <a:solidFill>
            <a:srgbClr val="FCC90A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44" name="PlaceHolder 9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strike="noStrike" cap="all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10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500" b="0" strike="noStrike" spc="-1">
                <a:solidFill>
                  <a:srgbClr val="4A4F55"/>
                </a:solidFill>
                <a:latin typeface="Arial"/>
              </a:rPr>
              <a:t>Click to edit Master text styles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11"/>
          <p:cNvSpPr>
            <a:spLocks noGrp="1"/>
          </p:cNvSpPr>
          <p:nvPr>
            <p:ph type="sldNum"/>
          </p:nvPr>
        </p:nvSpPr>
        <p:spPr>
          <a:xfrm>
            <a:off x="6975720" y="482616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C628FD4-3857-44E3-8AAE-A745AF297252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19680" cy="340200"/>
          </a:xfrm>
          <a:prstGeom prst="rect">
            <a:avLst/>
          </a:prstGeom>
          <a:ln>
            <a:noFill/>
          </a:ln>
        </p:spPr>
      </p:pic>
      <p:sp>
        <p:nvSpPr>
          <p:cNvPr id="220" name="CustomShape 1"/>
          <p:cNvSpPr/>
          <p:nvPr/>
        </p:nvSpPr>
        <p:spPr>
          <a:xfrm>
            <a:off x="357120" y="4806000"/>
            <a:ext cx="2672640" cy="18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4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lang="en-US" sz="600" b="0" strike="noStrike" spc="94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lang="en-US" sz="600" b="0" strike="noStrike" spc="94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pic>
        <p:nvPicPr>
          <p:cNvPr id="221" name="Picture 8"/>
          <p:cNvPicPr/>
          <p:nvPr/>
        </p:nvPicPr>
        <p:blipFill>
          <a:blip r:embed="rId15"/>
          <a:srcRect b="-4194"/>
          <a:stretch/>
        </p:blipFill>
        <p:spPr>
          <a:xfrm>
            <a:off x="0" y="0"/>
            <a:ext cx="875880" cy="795600"/>
          </a:xfrm>
          <a:prstGeom prst="rect">
            <a:avLst/>
          </a:prstGeom>
          <a:ln>
            <a:noFill/>
          </a:ln>
        </p:spPr>
      </p:pic>
      <p:grpSp>
        <p:nvGrpSpPr>
          <p:cNvPr id="222" name="Group 2"/>
          <p:cNvGrpSpPr/>
          <p:nvPr/>
        </p:nvGrpSpPr>
        <p:grpSpPr>
          <a:xfrm>
            <a:off x="182520" y="104400"/>
            <a:ext cx="569160" cy="4473000"/>
            <a:chOff x="182520" y="104400"/>
            <a:chExt cx="569160" cy="4473000"/>
          </a:xfrm>
        </p:grpSpPr>
        <p:pic>
          <p:nvPicPr>
            <p:cNvPr id="223" name="Picture 12"/>
            <p:cNvPicPr/>
            <p:nvPr/>
          </p:nvPicPr>
          <p:blipFill>
            <a:blip r:embed="rId16"/>
            <a:stretch/>
          </p:blipFill>
          <p:spPr>
            <a:xfrm>
              <a:off x="182520" y="104400"/>
              <a:ext cx="569160" cy="537840"/>
            </a:xfrm>
            <a:prstGeom prst="rect">
              <a:avLst/>
            </a:prstGeom>
            <a:ln>
              <a:noFill/>
            </a:ln>
          </p:spPr>
        </p:pic>
        <p:sp>
          <p:nvSpPr>
            <p:cNvPr id="224" name="CustomShape 3"/>
            <p:cNvSpPr/>
            <p:nvPr/>
          </p:nvSpPr>
          <p:spPr>
            <a:xfrm rot="5400000">
              <a:off x="-1801080" y="2539080"/>
              <a:ext cx="4022640" cy="5400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22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statela.edu/mindmatters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cs/cs-faculty-advising-and-office-hours" TargetMode="External"/><Relationship Id="rId2" Type="http://schemas.openxmlformats.org/officeDocument/2006/relationships/hyperlink" Target="https://www.calstatela.edu/ecst/cs/forms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extShape 1"/>
          <p:cNvSpPr txBox="1"/>
          <p:nvPr/>
        </p:nvSpPr>
        <p:spPr>
          <a:xfrm>
            <a:off x="2000160" y="1542960"/>
            <a:ext cx="7066800" cy="10879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Arial"/>
              </a:rPr>
              <a:t>Computer Science</a:t>
            </a:r>
            <a:br/>
            <a:r>
              <a:rPr lang="en-US" sz="3200" b="1" strike="noStrike" spc="-1">
                <a:solidFill>
                  <a:srgbClr val="000000"/>
                </a:solidFill>
                <a:latin typeface="Arial"/>
              </a:rPr>
              <a:t>Groups Advisement for CS Juniors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CustomShape 2"/>
          <p:cNvSpPr/>
          <p:nvPr/>
        </p:nvSpPr>
        <p:spPr>
          <a:xfrm>
            <a:off x="1943280" y="2800440"/>
            <a:ext cx="5714640" cy="173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Department Chair:             Dr. Eun-Young (Elaine) Kang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Faculty Advisors:                 Dr. Raj S. Pamula &amp; Dr. Zilong Ye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ECST Academic Advisor:    Evelyn Crosby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Department Coordinator: Valentina Ovasapyan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Shape 1"/>
          <p:cNvSpPr txBox="1"/>
          <p:nvPr/>
        </p:nvSpPr>
        <p:spPr>
          <a:xfrm>
            <a:off x="4520520" y="2612160"/>
            <a:ext cx="3592080" cy="1021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strike="noStrike" cap="all" spc="-1">
                <a:solidFill>
                  <a:srgbClr val="000000"/>
                </a:solidFill>
                <a:latin typeface="Arial"/>
              </a:rPr>
              <a:t>Q&amp;A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7" name="TextShape 2"/>
          <p:cNvSpPr txBox="1"/>
          <p:nvPr/>
        </p:nvSpPr>
        <p:spPr>
          <a:xfrm>
            <a:off x="4520520" y="3371400"/>
            <a:ext cx="3592080" cy="605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>
                <a:solidFill>
                  <a:srgbClr val="4A4F55"/>
                </a:solidFill>
                <a:latin typeface="Arial"/>
              </a:rPr>
              <a:t>www.calstatela.edu/cs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TextShape 3"/>
          <p:cNvSpPr txBox="1"/>
          <p:nvPr/>
        </p:nvSpPr>
        <p:spPr>
          <a:xfrm>
            <a:off x="6975720" y="4826160"/>
            <a:ext cx="2133360" cy="273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62D628A3-05A3-4B7E-ACA1-400A90038DB8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10</a:t>
            </a:fld>
            <a:endParaRPr lang="en-US" sz="9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Year 2020- Life lessons 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7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Physical Well-being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Eat, Sleep, Exercise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Virtually Connect with Family and Friends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Maintain a healthy life style with a good routine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Emotional Well-being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Reduce Stress and Anxiety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Increase Faith and Patience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Mind Matters Resources (</a:t>
            </a:r>
            <a:r>
              <a:rPr lang="en-US" sz="1500" b="0" u="sng" strike="noStrike" spc="-1">
                <a:solidFill>
                  <a:srgbClr val="0000FF"/>
                </a:solidFill>
                <a:uFillTx/>
                <a:latin typeface="Arial"/>
                <a:hlinkClick r:id="rId2"/>
              </a:rPr>
              <a:t>https://www.calstatela.edu/mindmatters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)</a:t>
            </a: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Social Well-being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Stronger together in diversity 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Take action against injustices and Inequalities in our daily lives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  <a:p>
            <a:pPr marL="685800" lvl="1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Positive influence on social media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CustomShape 1"/>
          <p:cNvSpPr/>
          <p:nvPr/>
        </p:nvSpPr>
        <p:spPr>
          <a:xfrm>
            <a:off x="536400" y="1200240"/>
            <a:ext cx="3958560" cy="33937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Lower Division Required Courses (</a:t>
            </a:r>
            <a:r>
              <a:rPr lang="en-US" sz="1200" b="1" strike="noStrike" spc="-1">
                <a:solidFill>
                  <a:srgbClr val="FF0000"/>
                </a:solidFill>
                <a:latin typeface="Arial"/>
              </a:rPr>
              <a:t>44 </a:t>
            </a: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units)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1222 - Introduction to Relational Databases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2011 - Introduction to Programming I (</a:t>
            </a:r>
            <a:r>
              <a:rPr lang="en-US" sz="1200" b="1" strike="noStrike" spc="-1">
                <a:solidFill>
                  <a:srgbClr val="FF0000"/>
                </a:solidFill>
                <a:latin typeface="Arial"/>
              </a:rPr>
              <a:t>4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2012 - Introduction to Programming II (</a:t>
            </a:r>
            <a:r>
              <a:rPr lang="en-US" sz="1200" b="0" strike="noStrike" spc="-1">
                <a:solidFill>
                  <a:srgbClr val="FF0000"/>
                </a:solidFill>
                <a:latin typeface="Arial"/>
              </a:rPr>
              <a:t>4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2013 - Programming with Data Structures (</a:t>
            </a:r>
            <a:r>
              <a:rPr lang="en-US" sz="1200" b="0" strike="noStrike" spc="-1">
                <a:solidFill>
                  <a:srgbClr val="FF0000"/>
                </a:solidFill>
                <a:latin typeface="Arial"/>
              </a:rPr>
              <a:t>4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2148 - Discrete Structures (</a:t>
            </a:r>
            <a:r>
              <a:rPr lang="en-US" sz="1200" b="0" strike="noStrike" spc="-1">
                <a:solidFill>
                  <a:srgbClr val="FF0000"/>
                </a:solidFill>
                <a:latin typeface="Arial"/>
              </a:rPr>
              <a:t>4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FF0000"/>
                </a:solidFill>
                <a:latin typeface="Arial"/>
              </a:rPr>
              <a:t>CS 2445 – Intro to Computer Systems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FF0000"/>
                </a:solidFill>
                <a:latin typeface="Arial"/>
              </a:rPr>
              <a:t>CS 2470 – Network Systems and Cybersecurity 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ENGL 2030 - Introduction to Technical Writing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MATH 2110 - Calculus I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MATH 2120 - Calculus II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MATH 2550 - Introduction to Linear Algebra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PHYS 2100 - General Physics I: Mechanics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sngStrike" spc="-1">
                <a:solidFill>
                  <a:srgbClr val="FF0000"/>
                </a:solidFill>
                <a:latin typeface="Arial"/>
              </a:rPr>
              <a:t>PHYS 2200 - General Physics II: Electromagnetism and Circuits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21" name="CustomShape 2"/>
          <p:cNvSpPr/>
          <p:nvPr/>
        </p:nvSpPr>
        <p:spPr>
          <a:xfrm>
            <a:off x="4727520" y="1200240"/>
            <a:ext cx="3958560" cy="3393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Upper Division Required Courses (</a:t>
            </a:r>
            <a:r>
              <a:rPr lang="en-US" sz="1200" b="1" strike="noStrike" spc="-1">
                <a:solidFill>
                  <a:srgbClr val="FF0000"/>
                </a:solidFill>
                <a:latin typeface="Arial"/>
              </a:rPr>
              <a:t>31</a:t>
            </a: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 units)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3035 - Programming Language Paradigms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3112 - Analysis of Algorithms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3186 - Introduction to Automata Theory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3220 - Web and Internet Programming (</a:t>
            </a:r>
            <a:r>
              <a:rPr lang="en-US" sz="1200" b="1" strike="noStrike" spc="-1">
                <a:solidFill>
                  <a:srgbClr val="FF0000"/>
                </a:solidFill>
                <a:latin typeface="Arial"/>
              </a:rPr>
              <a:t>4</a:t>
            </a: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3337 - Software Engineering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3801 - Societal and Ethical Issues in Computing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4440 - Introduction to Operating Systems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4961 - Software Design Laboratory I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4962 - Software Design Laboratory II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CS 4963 - Computer Science Recapitulation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sngStrike" spc="-1">
                <a:solidFill>
                  <a:srgbClr val="FF0000"/>
                </a:solidFill>
                <a:latin typeface="Arial"/>
              </a:rPr>
              <a:t>EE 3445 - Computer Organization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--------------------------------------------------------------------------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CS Electives (18 units)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n-US" sz="1200" b="1" strike="sngStrike" spc="-1">
                <a:solidFill>
                  <a:srgbClr val="FF0000"/>
                </a:solidFill>
                <a:latin typeface="Arial"/>
              </a:rPr>
              <a:t>Math Elective (3 units)</a:t>
            </a:r>
            <a:endParaRPr lang="en-U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lang="en-US" sz="1200" b="0" strike="noStrike" spc="-1"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536400" y="237600"/>
            <a:ext cx="8139960" cy="85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FF0000"/>
                </a:solidFill>
                <a:latin typeface="Arial"/>
                <a:ea typeface="PMingLiU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Arial"/>
                <a:ea typeface="PMingLiU"/>
              </a:rPr>
              <a:t> BS Curriculum (</a:t>
            </a:r>
            <a:r>
              <a:rPr lang="en-US" sz="1800" b="1" strike="noStrike" spc="-1">
                <a:solidFill>
                  <a:srgbClr val="FF0000"/>
                </a:solidFill>
                <a:latin typeface="Arial"/>
                <a:ea typeface="PMingLiU"/>
              </a:rPr>
              <a:t>effective Fall 2021</a:t>
            </a:r>
            <a:r>
              <a:rPr lang="en-US" sz="1800" b="1" strike="noStrike" spc="-1">
                <a:solidFill>
                  <a:srgbClr val="000000"/>
                </a:solidFill>
                <a:latin typeface="Arial"/>
                <a:ea typeface="PMingLiU"/>
              </a:rPr>
              <a:t>) – Major Requirements (93 units)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ustomShape 1"/>
          <p:cNvSpPr/>
          <p:nvPr/>
        </p:nvSpPr>
        <p:spPr>
          <a:xfrm>
            <a:off x="536400" y="237600"/>
            <a:ext cx="8139960" cy="85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Arial"/>
              </a:rPr>
              <a:t>Summary of Changes</a:t>
            </a:r>
            <a:endParaRPr lang="en-US" sz="2200" b="0" strike="noStrike" spc="-1">
              <a:latin typeface="Arial"/>
            </a:endParaRPr>
          </a:p>
        </p:txBody>
      </p:sp>
      <p:graphicFrame>
        <p:nvGraphicFramePr>
          <p:cNvPr id="324" name="Table 2"/>
          <p:cNvGraphicFramePr/>
          <p:nvPr/>
        </p:nvGraphicFramePr>
        <p:xfrm>
          <a:off x="1148760" y="1554120"/>
          <a:ext cx="6479640" cy="1933920"/>
        </p:xfrm>
        <a:graphic>
          <a:graphicData uri="http://schemas.openxmlformats.org/drawingml/2006/table">
            <a:tbl>
              <a:tblPr/>
              <a:tblGrid>
                <a:gridCol w="647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6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Changes 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Phys2200, Math Elective, EE 3445 are </a:t>
                      </a:r>
                      <a:r>
                        <a:rPr lang="en-US" sz="1800" b="0" i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no longer requirements</a:t>
                      </a: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. 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CS 2470, CS 2445 are </a:t>
                      </a:r>
                      <a:r>
                        <a:rPr lang="en-US" sz="1800" b="0" i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new required courses</a:t>
                      </a: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. 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i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 unit increase</a:t>
                      </a: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 for each of these classes: CS 2011, CS 2012, CS 2013, CS 2148, CS 3220 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25" name="CustomShape 3"/>
          <p:cNvSpPr/>
          <p:nvPr/>
        </p:nvSpPr>
        <p:spPr>
          <a:xfrm>
            <a:off x="7010280" y="4826160"/>
            <a:ext cx="2133000" cy="27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3FAE639-C606-4837-B6E7-4B7777BD4947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4</a:t>
            </a:fld>
            <a:endParaRPr lang="en-US" sz="9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jor course flow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68" y="485937"/>
            <a:ext cx="7427222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</a:rPr>
              <a:t>Ideal Planner for Juniors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2" name="TextShape 2"/>
          <p:cNvSpPr txBox="1"/>
          <p:nvPr/>
        </p:nvSpPr>
        <p:spPr>
          <a:xfrm>
            <a:off x="593280" y="1083600"/>
            <a:ext cx="4052160" cy="3385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420"/>
              </a:spcBef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Ideal planner for Juniors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36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333" name="Table 3"/>
          <p:cNvGraphicFramePr/>
          <p:nvPr/>
        </p:nvGraphicFramePr>
        <p:xfrm>
          <a:off x="864000" y="1573560"/>
          <a:ext cx="3471480" cy="1828800"/>
        </p:xfrm>
        <a:graphic>
          <a:graphicData uri="http://schemas.openxmlformats.org/drawingml/2006/table">
            <a:tbl>
              <a:tblPr/>
              <a:tblGrid>
                <a:gridCol w="108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summer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?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3035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3186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3112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3801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3220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4440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3337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EE 3445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GE ?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34" name="Table 4"/>
          <p:cNvGraphicFramePr/>
          <p:nvPr/>
        </p:nvGraphicFramePr>
        <p:xfrm>
          <a:off x="864000" y="3030840"/>
          <a:ext cx="3471480" cy="1828800"/>
        </p:xfrm>
        <a:graphic>
          <a:graphicData uri="http://schemas.openxmlformats.org/drawingml/2006/table">
            <a:tbl>
              <a:tblPr/>
              <a:tblGrid>
                <a:gridCol w="1157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summer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fall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cap="small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spring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?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4961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4962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4963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CS Elective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 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51120" marR="511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5" name="CustomShape 5"/>
          <p:cNvSpPr/>
          <p:nvPr/>
        </p:nvSpPr>
        <p:spPr>
          <a:xfrm>
            <a:off x="5000400" y="1094760"/>
            <a:ext cx="3615120" cy="33746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GET Degree Planner</a:t>
            </a:r>
            <a:endParaRPr lang="en-US" sz="2000" b="0" strike="noStrike" spc="-1">
              <a:latin typeface="Arial"/>
            </a:endParaRPr>
          </a:p>
          <a:p>
            <a:pPr marL="631800" lvl="1" indent="-29016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latin typeface="Calibri"/>
              </a:rPr>
              <a:t>Populate courses (including electives) as per your plan</a:t>
            </a:r>
            <a:endParaRPr lang="en-US" sz="1600" b="0" strike="noStrike" spc="-1">
              <a:latin typeface="Arial"/>
            </a:endParaRPr>
          </a:p>
          <a:p>
            <a:pPr marL="631800" lvl="1" indent="-29016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latin typeface="Calibri"/>
              </a:rPr>
              <a:t>Can modify later if needed</a:t>
            </a:r>
            <a:endParaRPr lang="en-US" sz="1600" b="0" strike="noStrike" spc="-1"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Planned Advising Report</a:t>
            </a:r>
            <a:endParaRPr lang="en-US" sz="2000" b="0" strike="noStrike" spc="-1">
              <a:latin typeface="Arial"/>
            </a:endParaRPr>
          </a:p>
          <a:p>
            <a:pPr marL="573120" lvl="1" indent="-231480">
              <a:lnSpc>
                <a:spcPct val="9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Verify the report for all the requirements (GE and major)</a:t>
            </a:r>
            <a:endParaRPr lang="en-US" sz="1800" b="0" strike="noStrike" spc="-1">
              <a:latin typeface="Arial"/>
            </a:endParaRPr>
          </a:p>
          <a:p>
            <a:pPr marL="573120" lvl="1" indent="-231480">
              <a:lnSpc>
                <a:spcPct val="9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Green (completed), Yellow (registered), Blue (planned), Red (missing) indicators</a:t>
            </a:r>
            <a:endParaRPr lang="en-US" sz="1800" b="0" strike="noStrike" spc="-1">
              <a:latin typeface="Arial"/>
            </a:endParaRPr>
          </a:p>
          <a:p>
            <a:pPr marL="573120" lvl="1" indent="-231480">
              <a:lnSpc>
                <a:spcPct val="9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Any red indicators?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360"/>
              </a:spcBef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pc="-1" dirty="0">
                <a:solidFill>
                  <a:srgbClr val="000000"/>
                </a:solidFill>
                <a:latin typeface="Calibri"/>
              </a:rPr>
              <a:t>Academic Requirement on GET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Login to GET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Go to `academic requirement`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Green color (complete)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Yellow color (currently enrolled)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Blue color (planned)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Red color (missing)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How to fix these red blocks?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Petition or ARS for the transfer credit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Degree planner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Check `advising report planned` to make sure there is no red block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62563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1" spc="-1" dirty="0">
                <a:solidFill>
                  <a:srgbClr val="000000"/>
                </a:solidFill>
                <a:latin typeface="Calibri"/>
              </a:rPr>
              <a:t>Transfer Credit, Petition Forms and Office Hours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056325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Transfer credit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Login to </a:t>
            </a:r>
            <a:r>
              <a:rPr lang="en-US" sz="2000" spc="-1" dirty="0" err="1">
                <a:solidFill>
                  <a:srgbClr val="000000"/>
                </a:solidFill>
                <a:latin typeface="Calibri"/>
              </a:rPr>
              <a:t>MyCSULA</a:t>
            </a:r>
            <a:r>
              <a:rPr lang="en-US" sz="2000" spc="-1" dirty="0">
                <a:solidFill>
                  <a:srgbClr val="000000"/>
                </a:solidFill>
                <a:latin typeface="Calibri"/>
              </a:rPr>
              <a:t> portal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Go to GET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Check your transfer credit report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Meet an advisor to submit ARS request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Forms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CS department homepage -&gt; advising resources -&gt; student resources  -&gt; computer science department forms </a:t>
            </a:r>
            <a:r>
              <a:rPr lang="en-US" sz="2000" spc="-1" dirty="0">
                <a:solidFill>
                  <a:srgbClr val="000000"/>
                </a:solidFill>
                <a:latin typeface="Calibri"/>
                <a:hlinkClick r:id="rId2"/>
              </a:rPr>
              <a:t>https://www.calstatela.edu/ecst/cs/forms</a:t>
            </a:r>
            <a:endParaRPr lang="en-US" sz="20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Office hours: 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  <a:hlinkClick r:id="rId3"/>
              </a:rPr>
              <a:t>https://www.calstatela.edu/ecst/cs/cs-faculty-advising-and-office-hours</a:t>
            </a:r>
            <a:endParaRPr lang="en-US" sz="20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25649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Course Planning and Time Management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Full time student = Full time job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15 units (5 courses) = 40 hours (or more)/week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Minimum course commitment = 40/5 = 8 hours/week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Each course scheduled time: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Lecture only – Scheduled for 3 hours/week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Lecture/Lab – Scheduled for 5 hours/week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Each course extra study time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5 hours/week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 marL="343080">
              <a:lnSpc>
                <a:spcPct val="90000"/>
              </a:lnSpc>
              <a:spcBef>
                <a:spcPts val="40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2380</TotalTime>
  <Words>723</Words>
  <Application>Microsoft Macintosh PowerPoint</Application>
  <PresentationFormat>On-screen Show (16:9)</PresentationFormat>
  <Paragraphs>144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Lim, Jung S</dc:creator>
  <dc:description/>
  <cp:lastModifiedBy>Ye, Zilong</cp:lastModifiedBy>
  <cp:revision>50</cp:revision>
  <dcterms:created xsi:type="dcterms:W3CDTF">2020-04-22T18:12:43Z</dcterms:created>
  <dcterms:modified xsi:type="dcterms:W3CDTF">2021-09-23T02:06:45Z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