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556" r:id="rId2"/>
    <p:sldId id="586" r:id="rId3"/>
    <p:sldId id="617" r:id="rId4"/>
    <p:sldId id="624" r:id="rId5"/>
    <p:sldId id="623" r:id="rId6"/>
    <p:sldId id="626" r:id="rId7"/>
    <p:sldId id="621" r:id="rId8"/>
    <p:sldId id="618" r:id="rId9"/>
    <p:sldId id="622" r:id="rId10"/>
    <p:sldId id="619" r:id="rId11"/>
    <p:sldId id="620" r:id="rId12"/>
    <p:sldId id="625" r:id="rId13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84256" autoAdjust="0"/>
  </p:normalViewPr>
  <p:slideViewPr>
    <p:cSldViewPr snapToGrid="0" snapToObjects="1">
      <p:cViewPr varScale="1">
        <p:scale>
          <a:sx n="99" d="100"/>
          <a:sy n="99" d="100"/>
        </p:scale>
        <p:origin x="276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November 19th, 2021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Presentation </a:t>
            </a:r>
            <a:r>
              <a:rPr lang="en-US" dirty="0"/>
              <a:t>by </a:t>
            </a:r>
            <a:r>
              <a:rPr lang="en-US" dirty="0" err="1"/>
              <a:t>Chengyu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Spring 2022 </a:t>
            </a:r>
            <a:r>
              <a:rPr lang="en-US" dirty="0" smtClean="0"/>
              <a:t>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If you need accommodation (remote teaching), contact the HR.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/>
              <a:t>Inform/remind the department </a:t>
            </a:r>
            <a:r>
              <a:rPr lang="en-US" sz="1600" dirty="0" smtClean="0"/>
              <a:t>of </a:t>
            </a:r>
            <a:r>
              <a:rPr lang="en-US" sz="1600" dirty="0" smtClean="0"/>
              <a:t>RT/Sabbatical/Assigned Times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More </a:t>
            </a:r>
            <a:r>
              <a:rPr lang="en-US" sz="1600" dirty="0"/>
              <a:t>seats for </a:t>
            </a:r>
            <a:r>
              <a:rPr lang="en-US" sz="1600" dirty="0" smtClean="0"/>
              <a:t>4000-level elective courses (~600 seats) per semester</a:t>
            </a:r>
          </a:p>
          <a:p>
            <a:pPr marL="971550" lvl="1" indent="-285750" fontAlgn="base"/>
            <a:r>
              <a:rPr lang="en-US" sz="1400" dirty="0" smtClean="0"/>
              <a:t>30 enrollment cap (20 elective courses)</a:t>
            </a:r>
          </a:p>
          <a:p>
            <a:pPr marL="971550" lvl="1" indent="-285750" fontAlgn="base"/>
            <a:r>
              <a:rPr lang="en-US" sz="1400" dirty="0" smtClean="0"/>
              <a:t>In reality, we offer 7-9 elective courses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Discussion on online/hybrid </a:t>
            </a:r>
            <a:r>
              <a:rPr lang="en-US" sz="1600" dirty="0" smtClean="0"/>
              <a:t>courses (not one-time exception)</a:t>
            </a:r>
          </a:p>
          <a:p>
            <a:pPr marL="971550" lvl="1" indent="-285750" fontAlgn="base"/>
            <a:r>
              <a:rPr lang="en-US" sz="1400" dirty="0" smtClean="0"/>
              <a:t>Approved courses : CS 3186, CS </a:t>
            </a:r>
            <a:r>
              <a:rPr lang="en-US" sz="1400" dirty="0" smtClean="0"/>
              <a:t>4661, CS </a:t>
            </a:r>
            <a:r>
              <a:rPr lang="en-US" sz="1400" dirty="0" smtClean="0"/>
              <a:t>4662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600" dirty="0" smtClean="0"/>
              <a:t>Need questions for the Comp Exam</a:t>
            </a:r>
          </a:p>
          <a:p>
            <a:pPr marL="971550" lvl="1" indent="-285750" fontAlgn="base"/>
            <a:r>
              <a:rPr lang="en-US" sz="1400" dirty="0" smtClean="0"/>
              <a:t>CS 5440</a:t>
            </a:r>
          </a:p>
          <a:p>
            <a:pPr marL="971550" lvl="1" indent="-285750" fontAlgn="base"/>
            <a:r>
              <a:rPr lang="en-US" sz="1400" dirty="0" smtClean="0"/>
              <a:t>CS 5660</a:t>
            </a:r>
          </a:p>
          <a:p>
            <a:pPr marL="971550" lvl="1" indent="-285750" fontAlgn="base"/>
            <a:r>
              <a:rPr lang="en-US" sz="1400" dirty="0" smtClean="0"/>
              <a:t>CS 5661</a:t>
            </a:r>
          </a:p>
          <a:p>
            <a:pPr marL="971550" lvl="1" indent="-285750" fontAlgn="base"/>
            <a:r>
              <a:rPr lang="en-US" sz="1400" dirty="0" smtClean="0"/>
              <a:t>CS 5781</a:t>
            </a:r>
            <a:endParaRPr lang="en-US" sz="1400" dirty="0" smtClean="0"/>
          </a:p>
          <a:p>
            <a:pPr marL="971550" lvl="1" indent="-285750" fontAlgn="base"/>
            <a:endParaRPr lang="en-US" sz="14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351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rand Central Market Closed On Thanksgiving Day - Grand Central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738" y="519546"/>
            <a:ext cx="648652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1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Announcements and Reminders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IAB recap by David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College policy on online/hybrid course proposal and teaching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Assessment by </a:t>
            </a:r>
            <a:r>
              <a:rPr lang="en-US" sz="1800" dirty="0" err="1" smtClean="0"/>
              <a:t>Chengyu</a:t>
            </a:r>
            <a:endParaRPr lang="en-US" sz="18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Spring 2022 </a:t>
            </a:r>
            <a:r>
              <a:rPr lang="en-US" sz="1800" dirty="0" smtClean="0"/>
              <a:t>and beyond</a:t>
            </a: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Q&amp;A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dirty="0"/>
              <a:t>Announcements and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Senior design </a:t>
            </a:r>
            <a:r>
              <a:rPr lang="en-US" dirty="0" smtClean="0"/>
              <a:t>presentations: Friday, Dec. 3</a:t>
            </a:r>
            <a:r>
              <a:rPr lang="en-US" baseline="30000" dirty="0" smtClean="0"/>
              <a:t>rd</a:t>
            </a:r>
            <a:r>
              <a:rPr lang="en-US" dirty="0" smtClean="0"/>
              <a:t>, 8:30-10:30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Thesis presentations : Friday, Dec. 3</a:t>
            </a:r>
            <a:r>
              <a:rPr lang="en-US" baseline="30000" dirty="0" smtClean="0"/>
              <a:t>rd</a:t>
            </a:r>
            <a:r>
              <a:rPr lang="en-US" dirty="0" smtClean="0"/>
              <a:t>, 2PM-5PM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Comp exam (oral exam on zoom): Wednesday, Dec 8</a:t>
            </a:r>
            <a:r>
              <a:rPr lang="en-US" baseline="30000" dirty="0" smtClean="0"/>
              <a:t>th</a:t>
            </a:r>
            <a:r>
              <a:rPr lang="en-US" dirty="0" smtClean="0"/>
              <a:t>, 9AM-1PM 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Hiring committee updates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RTP updates</a:t>
            </a:r>
          </a:p>
          <a:p>
            <a:pPr marL="971550" lvl="1" indent="-285750" fontAlgn="base"/>
            <a:r>
              <a:rPr lang="en-US" dirty="0" smtClean="0"/>
              <a:t>Post tenure</a:t>
            </a:r>
          </a:p>
          <a:p>
            <a:pPr marL="971550" lvl="1" indent="-285750" fontAlgn="base"/>
            <a:r>
              <a:rPr lang="en-US" dirty="0" smtClean="0"/>
              <a:t>Periodic </a:t>
            </a:r>
            <a:r>
              <a:rPr lang="en-US" dirty="0" err="1" smtClean="0"/>
              <a:t>evals</a:t>
            </a:r>
            <a:r>
              <a:rPr lang="en-US" dirty="0" smtClean="0"/>
              <a:t> – lecturers (need class visitation)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smtClean="0"/>
              <a:t>Other announcements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024636"/>
              </p:ext>
            </p:extLst>
          </p:nvPr>
        </p:nvGraphicFramePr>
        <p:xfrm>
          <a:off x="381000" y="1017962"/>
          <a:ext cx="8271163" cy="3614627"/>
        </p:xfrm>
        <a:graphic>
          <a:graphicData uri="http://schemas.openxmlformats.org/drawingml/2006/table">
            <a:tbl>
              <a:tblPr/>
              <a:tblGrid>
                <a:gridCol w="907213">
                  <a:extLst>
                    <a:ext uri="{9D8B030D-6E8A-4147-A177-3AD203B41FA5}">
                      <a16:colId xmlns:a16="http://schemas.microsoft.com/office/drawing/2014/main" val="496553503"/>
                    </a:ext>
                  </a:extLst>
                </a:gridCol>
                <a:gridCol w="2353848">
                  <a:extLst>
                    <a:ext uri="{9D8B030D-6E8A-4147-A177-3AD203B41FA5}">
                      <a16:colId xmlns:a16="http://schemas.microsoft.com/office/drawing/2014/main" val="1841989339"/>
                    </a:ext>
                  </a:extLst>
                </a:gridCol>
                <a:gridCol w="1863465">
                  <a:extLst>
                    <a:ext uri="{9D8B030D-6E8A-4147-A177-3AD203B41FA5}">
                      <a16:colId xmlns:a16="http://schemas.microsoft.com/office/drawing/2014/main" val="94971188"/>
                    </a:ext>
                  </a:extLst>
                </a:gridCol>
                <a:gridCol w="1642790">
                  <a:extLst>
                    <a:ext uri="{9D8B030D-6E8A-4147-A177-3AD203B41FA5}">
                      <a16:colId xmlns:a16="http://schemas.microsoft.com/office/drawing/2014/main" val="3096257695"/>
                    </a:ext>
                  </a:extLst>
                </a:gridCol>
                <a:gridCol w="1503847">
                  <a:extLst>
                    <a:ext uri="{9D8B030D-6E8A-4147-A177-3AD203B41FA5}">
                      <a16:colId xmlns:a16="http://schemas.microsoft.com/office/drawing/2014/main" val="1230508792"/>
                    </a:ext>
                  </a:extLst>
                </a:gridCol>
              </a:tblGrid>
              <a:tr h="267913">
                <a:tc gridSpan="5">
                  <a:txBody>
                    <a:bodyPr/>
                    <a:lstStyle/>
                    <a:p>
                      <a:pPr rtl="0" fontAlgn="ctr"/>
                      <a:r>
                        <a:rPr lang="en-US" sz="1050" b="1" dirty="0">
                          <a:effectLst/>
                        </a:rPr>
                        <a:t>8:30-10:30AM, Friday 12/3</a:t>
                      </a:r>
                    </a:p>
                  </a:txBody>
                  <a:tcPr marL="0" marR="0" marT="6804" marB="6804" anchor="ctr">
                    <a:lnL w="6350" cap="flat" cmpd="sng" algn="ctr">
                      <a:solidFill>
                        <a:srgbClr val="A01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17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100" dirty="0">
                        <a:effectLst/>
                      </a:endParaRPr>
                    </a:p>
                  </a:txBody>
                  <a:tcPr marL="10207" marR="10207" marT="6804" marB="68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100" dirty="0">
                        <a:effectLst/>
                      </a:endParaRPr>
                    </a:p>
                  </a:txBody>
                  <a:tcPr marL="10207" marR="10207" marT="6804" marB="68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100" dirty="0">
                        <a:effectLst/>
                      </a:endParaRPr>
                    </a:p>
                  </a:txBody>
                  <a:tcPr marL="10207" marR="10207" marT="6804" marB="68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ctr"/>
                      <a:endParaRPr lang="en-US" sz="1100" dirty="0">
                        <a:effectLst/>
                      </a:endParaRPr>
                    </a:p>
                  </a:txBody>
                  <a:tcPr marL="10207" marR="10207" marT="6804" marB="6804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570940"/>
                  </a:ext>
                </a:extLst>
              </a:tr>
              <a:tr h="123842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0207" marR="10207" marT="6804" marB="680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>
                          <a:effectLst/>
                        </a:rPr>
                        <a:t>Session 1</a:t>
                      </a:r>
                    </a:p>
                  </a:txBody>
                  <a:tcPr marL="10207" marR="10207" marT="6804" marB="680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>
                          <a:effectLst/>
                        </a:rPr>
                        <a:t>Session 2</a:t>
                      </a:r>
                    </a:p>
                  </a:txBody>
                  <a:tcPr marL="10207" marR="10207" marT="6804" marB="680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>
                          <a:effectLst/>
                        </a:rPr>
                        <a:t>Sesson 3</a:t>
                      </a:r>
                    </a:p>
                  </a:txBody>
                  <a:tcPr marL="10207" marR="10207" marT="6804" marB="680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>
                          <a:effectLst/>
                        </a:rPr>
                        <a:t>Session 4</a:t>
                      </a:r>
                    </a:p>
                  </a:txBody>
                  <a:tcPr marL="10207" marR="10207" marT="6804" marB="680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216229"/>
                  </a:ext>
                </a:extLst>
              </a:tr>
              <a:tr h="234074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</a:rPr>
                        <a:t>Zoom Link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</a:endParaRP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>
                        <a:effectLst/>
                      </a:endParaRP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>
                        <a:effectLst/>
                      </a:endParaRP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endParaRPr lang="en-US" sz="1100">
                        <a:effectLst/>
                      </a:endParaRP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5764254"/>
                  </a:ext>
                </a:extLst>
              </a:tr>
              <a:tr h="564772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</a:rPr>
                        <a:t>8:30-9:00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Artificial Intelligence and Data Science for Air Pollution Prediction and Visualization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Box.com/eDefender Integration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Immersive Storytelling with Engaging Physical Actions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Satellite Anomaly Injection &amp; Detection (SAID) Testbed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602292"/>
                  </a:ext>
                </a:extLst>
              </a:tr>
              <a:tr h="564772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</a:rPr>
                        <a:t>9:00-9:30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Artificial Intelligence and Data Science for Climate Change Management</a:t>
                      </a:r>
                      <a:br>
                        <a:rPr lang="en-US" sz="1100">
                          <a:effectLst/>
                        </a:rPr>
                      </a:br>
                      <a:r>
                        <a:rPr lang="en-US" sz="1100">
                          <a:effectLst/>
                        </a:rPr>
                        <a:t>with Focus on Drought and Wildfire in California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Power BI Data Analytics Dashboard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Operationalize Networked Collaboration Features for Moon Trek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Telescope AR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569016"/>
                  </a:ext>
                </a:extLst>
              </a:tr>
              <a:tr h="675004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</a:rPr>
                        <a:t>9:30-10:00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Comorbidity and its Impact on Patients with COVID-19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BOE Sidewalk Monitoring System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Exam File Manager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The ArQive: LGBTQ Storytelilng App - Expanding Mobile and Gamification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866195"/>
                  </a:ext>
                </a:extLst>
              </a:tr>
              <a:tr h="234074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</a:rPr>
                        <a:t>10:00-10:30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Image analysis and geometry reconstruction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LAC PD Project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RoboSub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We2Link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051929"/>
                  </a:ext>
                </a:extLst>
              </a:tr>
              <a:tr h="234074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</a:rPr>
                        <a:t>Time Keeper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solidFill>
                            <a:srgbClr val="0000FF"/>
                          </a:solidFill>
                          <a:effectLst/>
                        </a:rPr>
                        <a:t>Mohammad </a:t>
                      </a:r>
                      <a:r>
                        <a:rPr lang="en-US" sz="1100" dirty="0" err="1">
                          <a:solidFill>
                            <a:srgbClr val="0000FF"/>
                          </a:solidFill>
                          <a:effectLst/>
                        </a:rPr>
                        <a:t>Pourhomayoun</a:t>
                      </a:r>
                      <a:endParaRPr lang="en-US" sz="1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err="1">
                          <a:solidFill>
                            <a:srgbClr val="0000FF"/>
                          </a:solidFill>
                          <a:effectLst/>
                        </a:rPr>
                        <a:t>Jungsoo</a:t>
                      </a:r>
                      <a:r>
                        <a:rPr lang="en-US" sz="1100" dirty="0">
                          <a:solidFill>
                            <a:srgbClr val="0000FF"/>
                          </a:solidFill>
                          <a:effectLst/>
                        </a:rPr>
                        <a:t> (Soo) Lim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solidFill>
                            <a:srgbClr val="0000FF"/>
                          </a:solidFill>
                          <a:effectLst/>
                        </a:rPr>
                        <a:t>David Krum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err="1">
                          <a:solidFill>
                            <a:srgbClr val="0000FF"/>
                          </a:solidFill>
                          <a:effectLst/>
                        </a:rPr>
                        <a:t>Zilong</a:t>
                      </a:r>
                      <a:r>
                        <a:rPr lang="en-US" sz="1100" dirty="0">
                          <a:solidFill>
                            <a:srgbClr val="0000FF"/>
                          </a:solidFill>
                          <a:effectLst/>
                        </a:rPr>
                        <a:t> Ye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865559"/>
                  </a:ext>
                </a:extLst>
              </a:tr>
              <a:tr h="234074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</a:rPr>
                        <a:t>Other Faculty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Navid Amini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Chengyu Sun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Keenan Knaur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Weronika Cwir</a:t>
                      </a:r>
                    </a:p>
                  </a:txBody>
                  <a:tcPr marL="10207" marR="10207" marT="6804" marB="6804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568646"/>
                  </a:ext>
                </a:extLst>
              </a:tr>
              <a:tr h="123842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0207" marR="10207" marT="6804" marB="680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Negin Forouzesh</a:t>
                      </a:r>
                    </a:p>
                  </a:txBody>
                  <a:tcPr marL="10207" marR="10207" marT="6804" marB="680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0207" marR="10207" marT="6804" marB="680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>
                          <a:effectLst/>
                        </a:rPr>
                        <a:t>Richard Cross</a:t>
                      </a:r>
                    </a:p>
                  </a:txBody>
                  <a:tcPr marL="10207" marR="10207" marT="6804" marB="680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John Hurley</a:t>
                      </a:r>
                    </a:p>
                  </a:txBody>
                  <a:tcPr marL="10207" marR="10207" marT="6804" marB="6804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223225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59791" y="471335"/>
            <a:ext cx="49627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201F1E"/>
                </a:solidFill>
                <a:latin typeface="Segoe UI" panose="020B0502040204020203" pitchFamily="34" charset="0"/>
              </a:rPr>
              <a:t>The presentation time </a:t>
            </a:r>
            <a:r>
              <a:rPr lang="en-US" sz="1100" dirty="0" smtClean="0">
                <a:solidFill>
                  <a:srgbClr val="201F1E"/>
                </a:solidFill>
                <a:latin typeface="Segoe UI" panose="020B0502040204020203" pitchFamily="34" charset="0"/>
              </a:rPr>
              <a:t>- 27 </a:t>
            </a:r>
            <a:r>
              <a:rPr lang="en-US" sz="1100" dirty="0">
                <a:solidFill>
                  <a:srgbClr val="201F1E"/>
                </a:solidFill>
                <a:latin typeface="Segoe UI" panose="020B0502040204020203" pitchFamily="34" charset="0"/>
              </a:rPr>
              <a:t>minutes per team (with 3 minutes transition time</a:t>
            </a:r>
            <a:r>
              <a:rPr lang="en-US" sz="1100" dirty="0" smtClean="0">
                <a:solidFill>
                  <a:srgbClr val="201F1E"/>
                </a:solidFill>
                <a:latin typeface="Segoe UI" panose="020B0502040204020203" pitchFamily="34" charset="0"/>
              </a:rPr>
              <a:t>).</a:t>
            </a:r>
          </a:p>
          <a:p>
            <a:r>
              <a:rPr lang="en-US" sz="1100" dirty="0">
                <a:solidFill>
                  <a:srgbClr val="201F1E"/>
                </a:solidFill>
                <a:latin typeface="Segoe UI" panose="020B0502040204020203" pitchFamily="34" charset="0"/>
              </a:rPr>
              <a:t>The Zoom links </a:t>
            </a:r>
            <a:r>
              <a:rPr lang="en-US" sz="1100" dirty="0" smtClean="0">
                <a:solidFill>
                  <a:srgbClr val="201F1E"/>
                </a:solidFill>
                <a:latin typeface="Segoe UI" panose="020B0502040204020203" pitchFamily="34" charset="0"/>
              </a:rPr>
              <a:t>shall </a:t>
            </a:r>
            <a:r>
              <a:rPr lang="en-US" sz="1100" dirty="0">
                <a:solidFill>
                  <a:srgbClr val="201F1E"/>
                </a:solidFill>
                <a:latin typeface="Segoe UI" panose="020B0502040204020203" pitchFamily="34" charset="0"/>
              </a:rPr>
              <a:t>be provided by the time keeper of each </a:t>
            </a:r>
            <a:r>
              <a:rPr lang="en-US" sz="1100" dirty="0" smtClean="0">
                <a:solidFill>
                  <a:srgbClr val="201F1E"/>
                </a:solidFill>
                <a:latin typeface="Segoe UI" panose="020B0502040204020203" pitchFamily="34" charset="0"/>
              </a:rPr>
              <a:t>session.</a:t>
            </a:r>
            <a:endParaRPr lang="en-US" sz="11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7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439720"/>
              </p:ext>
            </p:extLst>
          </p:nvPr>
        </p:nvGraphicFramePr>
        <p:xfrm>
          <a:off x="782781" y="329800"/>
          <a:ext cx="8084128" cy="4433336"/>
        </p:xfrm>
        <a:graphic>
          <a:graphicData uri="http://schemas.openxmlformats.org/drawingml/2006/table">
            <a:tbl>
              <a:tblPr/>
              <a:tblGrid>
                <a:gridCol w="1592095">
                  <a:extLst>
                    <a:ext uri="{9D8B030D-6E8A-4147-A177-3AD203B41FA5}">
                      <a16:colId xmlns:a16="http://schemas.microsoft.com/office/drawing/2014/main" val="1035390106"/>
                    </a:ext>
                  </a:extLst>
                </a:gridCol>
                <a:gridCol w="1530265">
                  <a:extLst>
                    <a:ext uri="{9D8B030D-6E8A-4147-A177-3AD203B41FA5}">
                      <a16:colId xmlns:a16="http://schemas.microsoft.com/office/drawing/2014/main" val="1556409442"/>
                    </a:ext>
                  </a:extLst>
                </a:gridCol>
                <a:gridCol w="1406608">
                  <a:extLst>
                    <a:ext uri="{9D8B030D-6E8A-4147-A177-3AD203B41FA5}">
                      <a16:colId xmlns:a16="http://schemas.microsoft.com/office/drawing/2014/main" val="2591889763"/>
                    </a:ext>
                  </a:extLst>
                </a:gridCol>
                <a:gridCol w="3555160">
                  <a:extLst>
                    <a:ext uri="{9D8B030D-6E8A-4147-A177-3AD203B41FA5}">
                      <a16:colId xmlns:a16="http://schemas.microsoft.com/office/drawing/2014/main" val="3038743419"/>
                    </a:ext>
                  </a:extLst>
                </a:gridCol>
              </a:tblGrid>
              <a:tr h="231309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Fall 2021 Thesis Presentations (Friday, 12/3, 2PM-)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096602"/>
                  </a:ext>
                </a:extLst>
              </a:tr>
              <a:tr h="3019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Student Name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Thesis Advisor (Committee Chair)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Presentation Time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Thesis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Title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059449"/>
                  </a:ext>
                </a:extLst>
              </a:tr>
              <a:tr h="2100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Siriwardena, Pasindu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Krum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2:00-2:05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Visualization of Dangers in an Environment using Augmented and Virtual Reality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797737"/>
                  </a:ext>
                </a:extLst>
              </a:tr>
              <a:tr h="3019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Sherman, Aliannea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Krum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2:05-2:10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Using Immersive Technologies to Explore and Assess Cultural Competence in Healthcare Training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910939"/>
                  </a:ext>
                </a:extLst>
              </a:tr>
              <a:tr h="11879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Chan, Eric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Amini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2:10-2:15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Framework for CRISPR Tiling Screen Simulation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630083"/>
                  </a:ext>
                </a:extLst>
              </a:tr>
              <a:tr h="11879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Sanchez, David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Amini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2:15-2:20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Genotype-to-Phenotype Association Methods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6394077"/>
                  </a:ext>
                </a:extLst>
              </a:tr>
              <a:tr h="2100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Rosa, Nancy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Amini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2:20-2:25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Interplay Between Macular Degeneration and Glaucoma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863062"/>
                  </a:ext>
                </a:extLst>
              </a:tr>
              <a:tr h="301942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Rohanizeidanlou, Sahar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Forouzesh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2:25-2:45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Improving the Accuracy of Binding Free Energy Calculations with Physics-Guided Neural Networks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83046"/>
                  </a:ext>
                </a:extLst>
              </a:tr>
              <a:tr h="11879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288732"/>
                  </a:ext>
                </a:extLst>
              </a:tr>
              <a:tr h="2100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Ebrahimi, Amir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Pourhomayoun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3:00-3:20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Stock Market Prediction Using Machine Learning and Deep Learning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913124"/>
                  </a:ext>
                </a:extLst>
              </a:tr>
              <a:tr h="2100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Ambujan Nair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Pourhomayoun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3:20-3:40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End-to-end visual question answering architecture for the vision impaired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106846"/>
                  </a:ext>
                </a:extLst>
              </a:tr>
              <a:tr h="2100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Williams, Kevin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Pourhomayoun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3:40-:3:45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Understanding the Health Consequences of Air Quality Using Machine Learning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994187"/>
                  </a:ext>
                </a:extLst>
              </a:tr>
              <a:tr h="11879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Motamedi, Ashkan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Pourhomayoun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3:45-3:50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Need title</a:t>
                      </a:r>
                      <a:endParaRPr lang="en-US" sz="9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809768"/>
                  </a:ext>
                </a:extLst>
              </a:tr>
              <a:tr h="11879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Dunning, Ryan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Pourhomayoun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3:50-3:55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Predicting Wild Fire Using Machine Learning 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439596"/>
                  </a:ext>
                </a:extLst>
              </a:tr>
              <a:tr h="11879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Break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3:55-4:00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689923"/>
                  </a:ext>
                </a:extLst>
              </a:tr>
              <a:tr h="11879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Dang, Dat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Guo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4:00-4:05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for Wireless Network on IOT Devices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195736"/>
                  </a:ext>
                </a:extLst>
              </a:tr>
              <a:tr h="2100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Hodkhasa, Sandip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H. Guo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4:05-4:10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Tamper Detection of IOT Nodes Using Fragile Watermarks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271379"/>
                  </a:ext>
                </a:extLst>
              </a:tr>
              <a:tr h="2100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Alsabonchi, Hasanain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Guo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4:10-4:30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Design and Implement of Tracking System of Equipment 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469144"/>
                  </a:ext>
                </a:extLst>
              </a:tr>
              <a:tr h="11879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Lee, Tung-Lin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Guo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4:30-4:35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Machine Learning in Stock Market Analysis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65864"/>
                  </a:ext>
                </a:extLst>
              </a:tr>
              <a:tr h="11879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San, David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Guo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4:35-4:40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Django Program Integration Portal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4286"/>
                  </a:ext>
                </a:extLst>
              </a:tr>
              <a:tr h="21008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Gallegos, Daniel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J. Guo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4:40-4:45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 detection using Convolutional Neural Networks</a:t>
                      </a:r>
                    </a:p>
                  </a:txBody>
                  <a:tcPr marL="2800" marR="2800" marT="2800" marB="20163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57539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61940" y="30079"/>
            <a:ext cx="2740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Thesis Presentations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3455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 Exam Rubric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610" y="1334952"/>
            <a:ext cx="8233426" cy="259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IAB </a:t>
            </a:r>
            <a:r>
              <a:rPr lang="en-US" sz="2400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Program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0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College policy on online/hybrid course proposal and </a:t>
            </a:r>
            <a:r>
              <a:rPr lang="en-US" dirty="0" smtClean="0"/>
              <a:t>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b="1" dirty="0" smtClean="0"/>
              <a:t>ECST </a:t>
            </a:r>
            <a:r>
              <a:rPr lang="en-US" sz="1200" b="1" dirty="0"/>
              <a:t>Course Review Guidelines for Online/Hybrid </a:t>
            </a:r>
            <a:r>
              <a:rPr lang="en-US" sz="1200" b="1" dirty="0" smtClean="0"/>
              <a:t>Courses</a:t>
            </a:r>
          </a:p>
          <a:p>
            <a:endParaRPr lang="en-US" sz="1200" b="1" dirty="0"/>
          </a:p>
          <a:p>
            <a:r>
              <a:rPr lang="en-US" sz="1400" dirty="0" smtClean="0"/>
              <a:t>5</a:t>
            </a:r>
            <a:r>
              <a:rPr lang="en-US" sz="1400" dirty="0"/>
              <a:t>) </a:t>
            </a:r>
            <a:r>
              <a:rPr lang="en-US" sz="1400" b="1" dirty="0"/>
              <a:t>Faculty Eligibility</a:t>
            </a:r>
            <a:r>
              <a:rPr lang="en-US" sz="14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Faculty </a:t>
            </a:r>
            <a:r>
              <a:rPr lang="en-US" sz="1400" dirty="0"/>
              <a:t>should prove proficiency in working with Learning Management Systems (LMS), such as Canvas. To prove the proficiency, the faculty should provide samples of a previous course developed and/or portions of the proposed course on a Learning Management Software (e.g. Canvas).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Faculty who </a:t>
            </a:r>
            <a:r>
              <a:rPr lang="en-US" sz="1400" b="1" i="1" dirty="0"/>
              <a:t>design</a:t>
            </a:r>
            <a:r>
              <a:rPr lang="en-US" sz="1400" dirty="0"/>
              <a:t> the online/hybrid courses (course proposal) should have obtained – or in the process of obtaining – training for effective online/Hybrid instruction (e.g. CETL DOC certificate or equivalent).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Faculty who </a:t>
            </a:r>
            <a:r>
              <a:rPr lang="en-US" sz="1400" b="1" i="1" dirty="0"/>
              <a:t>teach</a:t>
            </a:r>
            <a:r>
              <a:rPr lang="en-US" sz="1400" dirty="0"/>
              <a:t> the online/hybrid courses (after the course approval) should have obtained training for effective online/Hybrid instruction (e.g. CETL DOC certificate or equivalent). </a:t>
            </a:r>
          </a:p>
        </p:txBody>
      </p:sp>
    </p:spTree>
    <p:extLst>
      <p:ext uri="{BB962C8B-B14F-4D97-AF65-F5344CB8AC3E}">
        <p14:creationId xmlns:p14="http://schemas.microsoft.com/office/powerpoint/2010/main" val="402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Online/Hybrid Course Proposals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16151"/>
              </p:ext>
            </p:extLst>
          </p:nvPr>
        </p:nvGraphicFramePr>
        <p:xfrm>
          <a:off x="588817" y="1178013"/>
          <a:ext cx="4247502" cy="268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5172">
                  <a:extLst>
                    <a:ext uri="{9D8B030D-6E8A-4147-A177-3AD203B41FA5}">
                      <a16:colId xmlns:a16="http://schemas.microsoft.com/office/drawing/2014/main" val="1265963322"/>
                    </a:ext>
                  </a:extLst>
                </a:gridCol>
                <a:gridCol w="3032330">
                  <a:extLst>
                    <a:ext uri="{9D8B030D-6E8A-4147-A177-3AD203B41FA5}">
                      <a16:colId xmlns:a16="http://schemas.microsoft.com/office/drawing/2014/main" val="19330239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Term offering online/hybrid courses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Course Proposals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4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Spring 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One-time</a:t>
                      </a:r>
                      <a:r>
                        <a:rPr lang="en-US" baseline="0" dirty="0" smtClean="0"/>
                        <a:t> exception approval required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0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One-time</a:t>
                      </a:r>
                      <a:r>
                        <a:rPr lang="en-US" baseline="0" dirty="0" smtClean="0"/>
                        <a:t> exception approval required</a:t>
                      </a:r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1A forms should be submitted now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530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Spring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One-time</a:t>
                      </a:r>
                      <a:r>
                        <a:rPr lang="en-US" baseline="0" dirty="0" smtClean="0"/>
                        <a:t> exception approval required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377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Regular</a:t>
                      </a:r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 course mod approval required</a:t>
                      </a:r>
                    </a:p>
                    <a:p>
                      <a:r>
                        <a:rPr lang="en-US" sz="1400" baseline="0" dirty="0" smtClean="0">
                          <a:solidFill>
                            <a:srgbClr val="FF0000"/>
                          </a:solidFill>
                        </a:rPr>
                        <a:t>(submit course mod proposals in Spring 2022) 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37556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584601"/>
              </p:ext>
            </p:extLst>
          </p:nvPr>
        </p:nvGraphicFramePr>
        <p:xfrm>
          <a:off x="5100637" y="1178013"/>
          <a:ext cx="3406053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6053">
                  <a:extLst>
                    <a:ext uri="{9D8B030D-6E8A-4147-A177-3AD203B41FA5}">
                      <a16:colId xmlns:a16="http://schemas.microsoft.com/office/drawing/2014/main" val="1265963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Faculty Training Term</a:t>
                      </a:r>
                    </a:p>
                    <a:p>
                      <a:r>
                        <a:rPr lang="en-US" sz="1400" dirty="0" smtClean="0"/>
                        <a:t>(Chair/Dean</a:t>
                      </a:r>
                      <a:r>
                        <a:rPr lang="en-US" sz="1400" baseline="0" dirty="0" smtClean="0"/>
                        <a:t> recommendation required)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246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Spring 2022 (</a:t>
                      </a:r>
                      <a:r>
                        <a:rPr lang="en-US" sz="1400" dirty="0" smtClean="0"/>
                        <a:t>recommendation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deadline passed)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0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Summer 2022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064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Fall 2022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530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013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24482</TotalTime>
  <Words>817</Words>
  <Application>Microsoft Office PowerPoint</Application>
  <PresentationFormat>On-screen Show (16:9)</PresentationFormat>
  <Paragraphs>186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Courier New</vt:lpstr>
      <vt:lpstr>Segoe UI</vt:lpstr>
      <vt:lpstr>Office Theme</vt:lpstr>
      <vt:lpstr>Department Meeting</vt:lpstr>
      <vt:lpstr>Agenda</vt:lpstr>
      <vt:lpstr>Announcements and Reminders</vt:lpstr>
      <vt:lpstr>Senior Design</vt:lpstr>
      <vt:lpstr>PowerPoint Presentation</vt:lpstr>
      <vt:lpstr>Comp Exam Rubric</vt:lpstr>
      <vt:lpstr>IAB Recap</vt:lpstr>
      <vt:lpstr>College policy on online/hybrid course proposal and teaching</vt:lpstr>
      <vt:lpstr>Online/Hybrid Course Proposals</vt:lpstr>
      <vt:lpstr>Assessment</vt:lpstr>
      <vt:lpstr>Spring 2022 and Beyond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Cal State L.A.</cp:lastModifiedBy>
  <cp:revision>879</cp:revision>
  <dcterms:created xsi:type="dcterms:W3CDTF">2020-04-22T18:12:43Z</dcterms:created>
  <dcterms:modified xsi:type="dcterms:W3CDTF">2021-11-19T20:16:13Z</dcterms:modified>
</cp:coreProperties>
</file>