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56" r:id="rId2"/>
    <p:sldId id="557" r:id="rId3"/>
    <p:sldId id="558" r:id="rId4"/>
    <p:sldId id="559" r:id="rId5"/>
    <p:sldId id="560" r:id="rId6"/>
    <p:sldId id="561" r:id="rId7"/>
    <p:sldId id="562" r:id="rId8"/>
    <p:sldId id="563" r:id="rId9"/>
    <p:sldId id="564" r:id="rId10"/>
    <p:sldId id="565" r:id="rId11"/>
    <p:sldId id="566" r:id="rId12"/>
    <p:sldId id="567" r:id="rId13"/>
    <p:sldId id="568" r:id="rId14"/>
    <p:sldId id="570" r:id="rId15"/>
    <p:sldId id="571" r:id="rId16"/>
    <p:sldId id="572" r:id="rId17"/>
    <p:sldId id="573" r:id="rId18"/>
    <p:sldId id="574" r:id="rId19"/>
    <p:sldId id="575" r:id="rId20"/>
    <p:sldId id="576" r:id="rId21"/>
    <p:sldId id="577" r:id="rId22"/>
    <p:sldId id="578" r:id="rId23"/>
    <p:sldId id="580" r:id="rId24"/>
    <p:sldId id="581" r:id="rId25"/>
    <p:sldId id="582" r:id="rId2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110" d="100"/>
          <a:sy n="110" d="100"/>
        </p:scale>
        <p:origin x="72" y="2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fld id="{9EA2B66A-6641-499E-AADC-039504BAF04E}" type="slidenum">
              <a:rPr lang="en-US" altLang="en-US" baseline="0" smtClean="0">
                <a:latin typeface="Times New Roman" panose="02020603050405020304" pitchFamily="18" charset="0"/>
              </a:rPr>
              <a:pPr/>
              <a:t>2</a:t>
            </a:fld>
            <a:endParaRPr lang="en-US" altLang="en-US" baseline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8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D01071-8ADE-4655-AF44-82F532FC1B02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kumimoji="0"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fld id="{562E93B7-A09F-475D-8F80-DC6002902341}" type="slidenum">
              <a:rPr lang="en-US" altLang="en-US" baseline="0" smtClean="0">
                <a:latin typeface="Times New Roman" panose="02020603050405020304" pitchFamily="18" charset="0"/>
              </a:rPr>
              <a:pPr/>
              <a:t>13</a:t>
            </a:fld>
            <a:endParaRPr lang="en-US" altLang="en-US" baseline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department/cs/courses" TargetMode="Externa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wiki/content/cysun/assessment/senior-design" TargetMode="Externa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sns.calstatela.edu/department/cs/rubric/view?id=7417756" TargetMode="External"/><Relationship Id="rId3" Type="http://schemas.openxmlformats.org/officeDocument/2006/relationships/hyperlink" Target="https://csns.calstatela.edu/department/cs/rubric/view?id=7796855" TargetMode="External"/><Relationship Id="rId7" Type="http://schemas.openxmlformats.org/officeDocument/2006/relationships/hyperlink" Target="https://csns.calstatela.edu/department/cs/rubric/view?id=604859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csns.calstatela.edu/department/cs/rubric/view?id=4689030" TargetMode="External"/><Relationship Id="rId5" Type="http://schemas.openxmlformats.org/officeDocument/2006/relationships/hyperlink" Target="https://csns.calstatela.edu/department/cs/rubric/view?id=5076959" TargetMode="External"/><Relationship Id="rId10" Type="http://schemas.openxmlformats.org/officeDocument/2006/relationships/hyperlink" Target="https://csns.calstatela.edu/download?fileId=7807572" TargetMode="External"/><Relationship Id="rId4" Type="http://schemas.openxmlformats.org/officeDocument/2006/relationships/hyperlink" Target="https://csns.calstatela.edu/department/cs/rubric/view?id=7439275" TargetMode="External"/><Relationship Id="rId9" Type="http://schemas.openxmlformats.org/officeDocument/2006/relationships/hyperlink" Target="https://csns.calstatela.edu/department/cs/rubric/view?id=741848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../CurriculumChanges/MSCS-new.pdf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cetl/netiquette-examples" TargetMode="Externa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Thursday, August 13th, 2020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Syllabus </a:t>
            </a:r>
            <a:r>
              <a:rPr lang="en-US" dirty="0" smtClean="0"/>
              <a:t>(should </a:t>
            </a:r>
            <a:r>
              <a:rPr lang="en-US" dirty="0"/>
              <a:t>contain the following </a:t>
            </a:r>
            <a:r>
              <a:rPr lang="en-US" dirty="0" smtClean="0"/>
              <a:t>section)</a:t>
            </a:r>
            <a:endParaRPr lang="en-US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7" y="1015057"/>
            <a:ext cx="8273763" cy="3477334"/>
          </a:xfrm>
        </p:spPr>
        <p:txBody>
          <a:bodyPr/>
          <a:lstStyle/>
          <a:p>
            <a:r>
              <a:rPr lang="en-US" sz="1800" b="1" dirty="0"/>
              <a:t>Student Learning Objectives and Course Learning Objectives/Outcomes</a:t>
            </a:r>
          </a:p>
          <a:p>
            <a:r>
              <a:rPr lang="en-US" sz="1800" b="1" dirty="0"/>
              <a:t>Student Learning Outcomes</a:t>
            </a:r>
          </a:p>
          <a:p>
            <a:r>
              <a:rPr lang="en-US" sz="1800" dirty="0"/>
              <a:t>Upon successful completion of this course, students will be able to: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SO 6 (ABET Outcome):  Apply computer science theory and software development fundamentals to produce computing-based solutions</a:t>
            </a:r>
          </a:p>
          <a:p>
            <a:r>
              <a:rPr lang="en-US" sz="1800" b="1" dirty="0"/>
              <a:t> Course Objectives</a:t>
            </a:r>
          </a:p>
          <a:p>
            <a:r>
              <a:rPr lang="en-US" sz="1800" dirty="0"/>
              <a:t> Upon successful completion of this course,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Students will explain relationships among languages, grammars, and model computational devices.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Students will define regular languages using finite automata.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Students will define regular languages using regular expressions and regular grammars.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……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….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3947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Coordinators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en-US" sz="1800" dirty="0"/>
              <a:t>Assessment coordinator at the program level (</a:t>
            </a:r>
            <a:r>
              <a:rPr lang="en-US" altLang="en-US" sz="1800" dirty="0" err="1"/>
              <a:t>Chengyu</a:t>
            </a:r>
            <a:r>
              <a:rPr lang="en-US" altLang="en-US" sz="1800" dirty="0"/>
              <a:t>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en-US" sz="1800" dirty="0"/>
              <a:t>Course coordinator at the course(s) level </a:t>
            </a:r>
          </a:p>
          <a:p>
            <a:pPr marL="728663" lvl="1"/>
            <a:r>
              <a:rPr lang="en-US" altLang="en-US" sz="1800" dirty="0"/>
              <a:t>Check </a:t>
            </a:r>
            <a:r>
              <a:rPr lang="en-US" altLang="en-US" sz="1800" dirty="0" smtClean="0"/>
              <a:t>syllabus</a:t>
            </a:r>
          </a:p>
          <a:p>
            <a:pPr marL="728663" lvl="1"/>
            <a:r>
              <a:rPr lang="en-US" altLang="en-US" sz="1800" dirty="0" smtClean="0"/>
              <a:t>Textbook selection for LD required courses with multiple sections</a:t>
            </a:r>
            <a:endParaRPr lang="en-US" altLang="en-US" sz="1800" dirty="0"/>
          </a:p>
          <a:p>
            <a:pPr marL="728663" lvl="1"/>
            <a:r>
              <a:rPr lang="en-US" altLang="en-US" sz="1800" dirty="0"/>
              <a:t>Interact with </a:t>
            </a:r>
            <a:r>
              <a:rPr lang="en-US" altLang="en-US" sz="1800" dirty="0" err="1"/>
              <a:t>Chengyu</a:t>
            </a:r>
            <a:r>
              <a:rPr lang="en-US" altLang="en-US" sz="1800" dirty="0"/>
              <a:t> to collect data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en-US" sz="1800" dirty="0"/>
              <a:t>Need to add the course coordinator to the course table</a:t>
            </a:r>
          </a:p>
          <a:p>
            <a:pPr marL="728663" lvl="1"/>
            <a:r>
              <a:rPr lang="en-US" altLang="en-US" sz="2000" dirty="0">
                <a:hlinkClick r:id="rId2"/>
              </a:rPr>
              <a:t>https://csns.calstatela.edu/department/cs/courses</a:t>
            </a:r>
            <a:endParaRPr lang="en-US" altLang="en-US" sz="2000" dirty="0"/>
          </a:p>
          <a:p>
            <a:pPr marL="728663" lvl="1"/>
            <a:r>
              <a:rPr lang="en-US" altLang="en-US" sz="1800" dirty="0" smtClean="0"/>
              <a:t>Exclude </a:t>
            </a:r>
            <a:r>
              <a:rPr lang="en-US" altLang="en-US" sz="1800" dirty="0"/>
              <a:t>Raj, Russ, </a:t>
            </a:r>
            <a:r>
              <a:rPr lang="en-US" altLang="en-US" sz="1800" dirty="0" err="1"/>
              <a:t>Behzad</a:t>
            </a:r>
            <a:r>
              <a:rPr lang="en-US" altLang="en-US" sz="1800" dirty="0"/>
              <a:t> and complete the table</a:t>
            </a:r>
          </a:p>
          <a:p>
            <a:pPr marL="728663" lvl="1"/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8872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Assessment Process</a:t>
            </a: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039660"/>
            <a:ext cx="8140628" cy="3532560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latin typeface="+mj-lt"/>
              </a:rPr>
              <a:t>Collect </a:t>
            </a:r>
            <a:r>
              <a:rPr lang="en-US" sz="1800" dirty="0">
                <a:latin typeface="+mj-lt"/>
              </a:rPr>
              <a:t>data from the courses and show we meet the outcome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Data collection in specific courses (from the D, M list)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Data collection using rubrics and point to certain artifacts </a:t>
            </a:r>
            <a:r>
              <a:rPr lang="en-US" sz="1800" dirty="0" smtClean="0">
                <a:latin typeface="+mj-lt"/>
              </a:rPr>
              <a:t>collected</a:t>
            </a:r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 smtClean="0"/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 smtClean="0"/>
          </a:p>
          <a:p>
            <a:pPr>
              <a:defRPr/>
            </a:pPr>
            <a:endParaRPr lang="en-US" sz="1800" dirty="0"/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latin typeface="+mj-lt"/>
              </a:rPr>
              <a:t>Data </a:t>
            </a:r>
            <a:r>
              <a:rPr lang="en-US" sz="1800" dirty="0">
                <a:latin typeface="+mj-lt"/>
              </a:rPr>
              <a:t>Collection Courses: CS3337, CS3801, CS4961-CS4962, CS4963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CS4961- CS4962: </a:t>
            </a:r>
            <a:r>
              <a:rPr lang="en-US" sz="1800" dirty="0">
                <a:latin typeface="+mj-lt"/>
                <a:hlinkClick r:id="rId3"/>
              </a:rPr>
              <a:t>https://csns.calstatela.edu/wiki/content/cysun/assessment/senior-design</a:t>
            </a:r>
            <a:endParaRPr lang="en-US" sz="1800" dirty="0">
              <a:latin typeface="+mj-lt"/>
            </a:endParaRPr>
          </a:p>
          <a:p>
            <a:pPr>
              <a:defRPr/>
            </a:pPr>
            <a:endParaRPr lang="en-US" sz="1800" dirty="0"/>
          </a:p>
          <a:p>
            <a:pPr>
              <a:spcBef>
                <a:spcPts val="0"/>
              </a:spcBef>
              <a:defRPr/>
            </a:pPr>
            <a:endParaRPr lang="en-US" sz="1800" dirty="0" smtClean="0"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n-US" sz="1800" dirty="0">
              <a:cs typeface="Calibri" panose="020F0502020204030204" pitchFamily="34" charset="0"/>
            </a:endParaRPr>
          </a:p>
        </p:txBody>
      </p:sp>
      <p:graphicFrame>
        <p:nvGraphicFramePr>
          <p:cNvPr id="1741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388703"/>
              </p:ext>
            </p:extLst>
          </p:nvPr>
        </p:nvGraphicFramePr>
        <p:xfrm>
          <a:off x="1419095" y="2328862"/>
          <a:ext cx="5431631" cy="127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Document" r:id="rId4" imgW="5956042" imgH="1395737" progId="Word.Document.12">
                  <p:embed/>
                </p:oleObj>
              </mc:Choice>
              <mc:Fallback>
                <p:oleObj name="Document" r:id="rId4" imgW="5956042" imgH="1395737" progId="Word.Document.12">
                  <p:embed/>
                  <p:pic>
                    <p:nvPicPr>
                      <p:cNvPr id="1741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095" y="2328862"/>
                        <a:ext cx="5431631" cy="127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923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100">
                <a:cs typeface="Calibri" panose="020F0502020204030204" pitchFamily="34" charset="0"/>
              </a:rPr>
              <a:t>CS3337</a:t>
            </a:r>
            <a:endParaRPr lang="en-US" altLang="en-US" sz="210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76082"/>
              </p:ext>
            </p:extLst>
          </p:nvPr>
        </p:nvGraphicFramePr>
        <p:xfrm>
          <a:off x="536335" y="1011010"/>
          <a:ext cx="8140701" cy="1944256"/>
        </p:xfrm>
        <a:graphic>
          <a:graphicData uri="http://schemas.openxmlformats.org/drawingml/2006/table">
            <a:tbl>
              <a:tblPr firstRow="1" firstCol="1" bandRow="1"/>
              <a:tblGrid>
                <a:gridCol w="4605523">
                  <a:extLst>
                    <a:ext uri="{9D8B030D-6E8A-4147-A177-3AD203B41FA5}">
                      <a16:colId xmlns:a16="http://schemas.microsoft.com/office/drawing/2014/main" val="1763055261"/>
                    </a:ext>
                  </a:extLst>
                </a:gridCol>
                <a:gridCol w="3535178">
                  <a:extLst>
                    <a:ext uri="{9D8B030D-6E8A-4147-A177-3AD203B41FA5}">
                      <a16:colId xmlns:a16="http://schemas.microsoft.com/office/drawing/2014/main" val="306182102"/>
                    </a:ext>
                  </a:extLst>
                </a:gridCol>
              </a:tblGrid>
              <a:tr h="1909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Artifact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05" marR="37305" marT="22099" marB="22099" anchor="ctr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Rubrics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05" marR="37305" marT="22099" marB="22099" anchor="ctr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52001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Software Requirements Document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sng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Analysis</a:t>
                      </a: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and </a:t>
                      </a:r>
                      <a:r>
                        <a:rPr lang="en-US" sz="1400" b="1" u="sng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Ethics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977681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sng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Oral </a:t>
                      </a:r>
                      <a:r>
                        <a:rPr lang="en-US" sz="1400" b="1" u="sng" dirty="0" err="1" smtClean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Communuication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268477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sng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Teamwork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491668"/>
                  </a:ext>
                </a:extLst>
              </a:tr>
              <a:tr h="2849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Software Design Document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Design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713711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Deliverables (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etc.)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Implementation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and </a:t>
                      </a:r>
                      <a:r>
                        <a:rPr lang="en-US" sz="1400" b="1" u="none" strike="noStrike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Evaluation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29913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36575" y="3242726"/>
            <a:ext cx="8140701" cy="107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Software Requirements Document (SRD) Template updated - </a:t>
            </a:r>
            <a:r>
              <a:rPr lang="en-US" sz="1600" dirty="0">
                <a:solidFill>
                  <a:srgbClr val="0070FA"/>
                </a:solidFill>
                <a:ea typeface="Times New Roman" panose="02020603050405020304" pitchFamily="18" charset="0"/>
                <a:hlinkClick r:id="rId10"/>
              </a:rPr>
              <a:t>SRD Template</a:t>
            </a: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Added </a:t>
            </a:r>
            <a:r>
              <a:rPr lang="en-US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Section 2.1 System Analysis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Replaced </a:t>
            </a:r>
            <a:r>
              <a:rPr lang="en-US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Section 6 Other Requirements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with </a:t>
            </a:r>
            <a:r>
              <a:rPr lang="en-US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Legal and Ethical Considerations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125"/>
              </a:lnSpc>
              <a:spcBef>
                <a:spcPts val="844"/>
              </a:spcBef>
              <a:spcAft>
                <a:spcPts val="844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SDD template as before.</a:t>
            </a:r>
          </a:p>
        </p:txBody>
      </p:sp>
    </p:spTree>
    <p:extLst>
      <p:ext uri="{BB962C8B-B14F-4D97-AF65-F5344CB8AC3E}">
        <p14:creationId xmlns:p14="http://schemas.microsoft.com/office/powerpoint/2010/main" val="21957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MS CS Modification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36408" y="1094886"/>
            <a:ext cx="8140628" cy="34773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>
                <a:hlinkClick r:id="rId2" action="ppaction://hlinkfile"/>
              </a:rPr>
              <a:t>Program Requirements </a:t>
            </a:r>
            <a:r>
              <a:rPr lang="en-US" altLang="en-US" sz="2100" dirty="0"/>
              <a:t>(30 Units)</a:t>
            </a:r>
          </a:p>
          <a:p>
            <a:pPr lvl="1"/>
            <a:r>
              <a:rPr lang="en-US" altLang="en-US" sz="1800" dirty="0"/>
              <a:t>Core Courses (18 units)</a:t>
            </a:r>
          </a:p>
          <a:p>
            <a:pPr lvl="2"/>
            <a:r>
              <a:rPr lang="en-US" altLang="en-US" sz="1500" dirty="0"/>
              <a:t>Select two courses from each of the three areas of study:</a:t>
            </a:r>
          </a:p>
          <a:p>
            <a:pPr lvl="3"/>
            <a:r>
              <a:rPr lang="en-US" altLang="en-US" sz="1350" dirty="0">
                <a:solidFill>
                  <a:schemeClr val="tx1"/>
                </a:solidFill>
              </a:rPr>
              <a:t>I. Software Design and Implementation (6 units)</a:t>
            </a:r>
          </a:p>
          <a:p>
            <a:pPr lvl="3"/>
            <a:r>
              <a:rPr lang="en-US" altLang="en-US" sz="1350" dirty="0">
                <a:solidFill>
                  <a:schemeClr val="tx1"/>
                </a:solidFill>
              </a:rPr>
              <a:t>II. System Infrastructure (6 units)</a:t>
            </a:r>
          </a:p>
          <a:p>
            <a:pPr lvl="3"/>
            <a:r>
              <a:rPr lang="en-US" altLang="en-US" sz="1350" dirty="0">
                <a:solidFill>
                  <a:schemeClr val="tx1"/>
                </a:solidFill>
              </a:rPr>
              <a:t>III. Computing in the World (6 units)</a:t>
            </a:r>
          </a:p>
          <a:p>
            <a:pPr lvl="1"/>
            <a:r>
              <a:rPr lang="en-US" altLang="en-US" sz="1800" dirty="0"/>
              <a:t>Electives (6 or 12 units)</a:t>
            </a:r>
          </a:p>
          <a:p>
            <a:pPr lvl="2"/>
            <a:r>
              <a:rPr lang="en-US" altLang="en-US" sz="1500" dirty="0"/>
              <a:t>Students completing CS 5960 Comprehensive Exam select 12 units and students completing CS 5990 Thesis select 6 units to satisfy the degree requirement.</a:t>
            </a:r>
          </a:p>
          <a:p>
            <a:pPr lvl="1"/>
            <a:r>
              <a:rPr lang="en-US" altLang="en-US" sz="1800" dirty="0"/>
              <a:t>Comprehensive Examination or Thesis (0 or 6 units)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500" dirty="0"/>
              <a:t>Status: Approved by our associate dean. Needs reviews and approval by GS Dean, GS Subcommittee, EPC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12014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BS CS Modification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Removal of PHYS 2200 (-5) and Math Elective (-3)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Add CS 2470 Network and Cyber Security (+3)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CS 2148 (3 units to 4 units) – Meet the ABET math requirement (+1)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Increase units of CS 2011, CS 2012, CS 2013, CS 3220 (+4)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Remove EE 3445 and add CS 2445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1800" dirty="0"/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4000500" y="3038082"/>
            <a:ext cx="3600450" cy="507831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algn="ctr"/>
            <a:r>
              <a:rPr lang="en-US" altLang="en-US" sz="2700" baseline="0" dirty="0"/>
              <a:t>Online/Hybrid Class?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00500" y="3658055"/>
            <a:ext cx="4813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Any course coordinators who are interested in course modification to online/hybrid mode, send me email by tomorrow Friday.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CS Minor Modification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900" y="1070372"/>
            <a:ext cx="3515116" cy="34671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600" b="1" dirty="0"/>
              <a:t>24 units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600" b="1" dirty="0"/>
              <a:t>Required Courses (15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2011 (4)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2012 (4)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2013 (4)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2470 (3)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600" b="1" dirty="0"/>
              <a:t>Electives (9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400" dirty="0"/>
              <a:t>Select 9 units of upper division computer science courses.</a:t>
            </a:r>
            <a:br>
              <a:rPr lang="en-US" sz="1400" dirty="0"/>
            </a:br>
            <a:endParaRPr lang="en-US" sz="1400" dirty="0"/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11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76405" y="1072966"/>
            <a:ext cx="3319397" cy="3394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PMingLiU" pitchFamily="18" charset="-12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PMingLiU" pitchFamily="18" charset="-12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PMingLiU" pitchFamily="18" charset="-12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PMingLiU" pitchFamily="18" charset="-12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PMingLiU" pitchFamily="18" charset="-12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1800" b="1" kern="0" dirty="0"/>
              <a:t>24 units</a:t>
            </a:r>
          </a:p>
          <a:p>
            <a:pPr>
              <a:defRPr/>
            </a:pPr>
            <a:r>
              <a:rPr lang="en-US" sz="1800" b="1" kern="0" dirty="0"/>
              <a:t>Required Courses (15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2011 (3)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2012 (3)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2013 (3)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1220 (3)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1222 (3)</a:t>
            </a:r>
          </a:p>
          <a:p>
            <a:pPr>
              <a:defRPr/>
            </a:pPr>
            <a:r>
              <a:rPr lang="en-US" sz="1800" b="1" kern="0" dirty="0"/>
              <a:t>Electives (9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500" kern="0" dirty="0"/>
              <a:t>Select 9 units of upper division computer science courses.</a:t>
            </a:r>
            <a:br>
              <a:rPr lang="en-US" sz="1500" kern="0" dirty="0"/>
            </a:br>
            <a:endParaRPr lang="en-US" sz="1500" kern="0" dirty="0"/>
          </a:p>
          <a:p>
            <a:pPr>
              <a:defRPr/>
            </a:pPr>
            <a:endParaRPr lang="en-US" sz="1200" kern="0" dirty="0"/>
          </a:p>
        </p:txBody>
      </p:sp>
      <p:sp>
        <p:nvSpPr>
          <p:cNvPr id="23557" name="Right Arrow 4"/>
          <p:cNvSpPr>
            <a:spLocks noChangeArrowheads="1"/>
          </p:cNvSpPr>
          <p:nvPr/>
        </p:nvSpPr>
        <p:spPr bwMode="auto">
          <a:xfrm>
            <a:off x="4124564" y="2283529"/>
            <a:ext cx="571500" cy="6143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/>
            <a:endParaRPr lang="en-US" altLang="en-US" sz="1350"/>
          </a:p>
        </p:txBody>
      </p:sp>
    </p:spTree>
    <p:extLst>
      <p:ext uri="{BB962C8B-B14F-4D97-AF65-F5344CB8AC3E}">
        <p14:creationId xmlns:p14="http://schemas.microsoft.com/office/powerpoint/2010/main" val="13432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000" dirty="0"/>
              <a:t>Certificate Program for Supplementary Authorization (CS SA)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It is a certificate program that trains k-12 teachers to apply for CS supplementary authorization that allows them to teach computer science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1 year program with flexible online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Meet the CTC requirements</a:t>
            </a:r>
          </a:p>
          <a:p>
            <a:pPr lvl="1"/>
            <a:r>
              <a:rPr lang="en-US" altLang="en-US" dirty="0"/>
              <a:t>Introductory requirements (10 units)</a:t>
            </a:r>
          </a:p>
          <a:p>
            <a:pPr lvl="2"/>
            <a:r>
              <a:rPr lang="en-US" altLang="en-US" sz="1350" dirty="0"/>
              <a:t>Computational thinking, programming, computer and communication devices, impact of computing</a:t>
            </a:r>
          </a:p>
          <a:p>
            <a:pPr lvl="1"/>
            <a:r>
              <a:rPr lang="en-US" altLang="en-US" dirty="0"/>
              <a:t>Specific requirements (13 units)</a:t>
            </a:r>
          </a:p>
          <a:p>
            <a:pPr lvl="2"/>
            <a:r>
              <a:rPr lang="en-US" altLang="en-US" sz="1350" dirty="0"/>
              <a:t>Programming, data structure and algorithms, system and network, software design, impact of computing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Expect to start in Spring 2021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55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CS SA - Course plan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7010</a:t>
            </a:r>
            <a:r>
              <a:rPr lang="en-US" altLang="en-US" sz="1600" dirty="0"/>
              <a:t> (3) Introduction to Computational Thinking and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7020</a:t>
            </a:r>
            <a:r>
              <a:rPr lang="en-US" altLang="en-US" sz="1600" dirty="0"/>
              <a:t> (3) Computer Systems and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7030</a:t>
            </a:r>
            <a:r>
              <a:rPr lang="en-US" altLang="en-US" sz="1600" dirty="0"/>
              <a:t> (4) Programming and Data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7040</a:t>
            </a:r>
            <a:r>
              <a:rPr lang="en-US" altLang="en-US" sz="1600" dirty="0"/>
              <a:t> (3) Algorithms and Software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(each course is 10-week long)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414460"/>
              </p:ext>
            </p:extLst>
          </p:nvPr>
        </p:nvGraphicFramePr>
        <p:xfrm>
          <a:off x="2073058" y="2837406"/>
          <a:ext cx="5248405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2079">
                  <a:extLst>
                    <a:ext uri="{9D8B030D-6E8A-4147-A177-3AD203B41FA5}">
                      <a16:colId xmlns:a16="http://schemas.microsoft.com/office/drawing/2014/main" val="4085022291"/>
                    </a:ext>
                  </a:extLst>
                </a:gridCol>
                <a:gridCol w="1884115">
                  <a:extLst>
                    <a:ext uri="{9D8B030D-6E8A-4147-A177-3AD203B41FA5}">
                      <a16:colId xmlns:a16="http://schemas.microsoft.com/office/drawing/2014/main" val="2790834565"/>
                    </a:ext>
                  </a:extLst>
                </a:gridCol>
                <a:gridCol w="1902211">
                  <a:extLst>
                    <a:ext uri="{9D8B030D-6E8A-4147-A177-3AD203B41FA5}">
                      <a16:colId xmlns:a16="http://schemas.microsoft.com/office/drawing/2014/main" val="255370334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Term (10 weeks)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Introductory (10 units)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Specific (13=10+3 units)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33435719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7010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7010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5136549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7020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7020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21558382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7030 (4)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7030 (4)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31741928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7040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777271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4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Fall 2020 Enrollment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As of 8/10/2020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Decrease </a:t>
            </a:r>
            <a:r>
              <a:rPr lang="en-US" altLang="en-US" sz="2000" dirty="0"/>
              <a:t>: graduate and juniors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Increase : freshman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Steady : senior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71650" y="1885950"/>
          <a:ext cx="5657849" cy="800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0287">
                  <a:extLst>
                    <a:ext uri="{9D8B030D-6E8A-4147-A177-3AD203B41FA5}">
                      <a16:colId xmlns:a16="http://schemas.microsoft.com/office/drawing/2014/main" val="1008584922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19987086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83040674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7048381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67224461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82644855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Freshman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Sophomore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Junior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Senior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Graduate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265372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204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146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136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272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59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817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2755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7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 smtClean="0"/>
              <a:t>Department </a:t>
            </a:r>
            <a:r>
              <a:rPr lang="en-US" sz="1800" dirty="0"/>
              <a:t>Personnel </a:t>
            </a:r>
            <a:r>
              <a:rPr lang="en-US" sz="1800" dirty="0" smtClean="0"/>
              <a:t>Updates</a:t>
            </a:r>
            <a:r>
              <a:rPr lang="en-US" sz="1800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 smtClean="0"/>
              <a:t>Assessment, curriculum </a:t>
            </a:r>
            <a:r>
              <a:rPr lang="en-US" sz="1800" dirty="0" smtClean="0"/>
              <a:t>changes, </a:t>
            </a:r>
            <a:r>
              <a:rPr lang="en-US" sz="1800" dirty="0"/>
              <a:t>and fall enrollment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 smtClean="0"/>
              <a:t>Fall </a:t>
            </a:r>
            <a:r>
              <a:rPr lang="en-US" sz="1800" dirty="0" smtClean="0"/>
              <a:t>readiness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 smtClean="0"/>
              <a:t>Reminders: committees</a:t>
            </a:r>
            <a:r>
              <a:rPr lang="en-US" sz="1800" dirty="0"/>
              <a:t> </a:t>
            </a:r>
            <a:r>
              <a:rPr lang="en-US" sz="1800" dirty="0" smtClean="0"/>
              <a:t>and</a:t>
            </a:r>
            <a:r>
              <a:rPr lang="en-US" sz="1800" dirty="0" smtClean="0"/>
              <a:t> events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IT presentation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Q&amp;A  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sz="1400" dirty="0">
              <a:solidFill>
                <a:schemeClr val="bg1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Agenda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44BE09C1-D993-4FE8-969E-BCDAFE92E1A4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072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Fall readiness</a:t>
            </a:r>
            <a:endParaRPr lang="en-US" altLang="en-US" dirty="0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Fall readiness (ready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for online teaching</a:t>
            </a:r>
            <a:r>
              <a:rPr lang="en-US" altLang="en-US" sz="2000" dirty="0" smtClean="0"/>
              <a:t>?) </a:t>
            </a:r>
            <a:endParaRPr lang="en-US" altLang="en-US" sz="2000" dirty="0"/>
          </a:p>
          <a:p>
            <a:pPr lvl="1"/>
            <a:r>
              <a:rPr lang="en-US" altLang="en-US" sz="1800" dirty="0"/>
              <a:t>Alt-Instruction Summer Institutes (email submission by 8/21)</a:t>
            </a:r>
          </a:p>
          <a:p>
            <a:pPr lvl="1"/>
            <a:r>
              <a:rPr lang="en-US" altLang="en-US" sz="1800" dirty="0" smtClean="0"/>
              <a:t>Teaching environment - </a:t>
            </a:r>
            <a:r>
              <a:rPr lang="en-US" altLang="en-US" sz="1800" dirty="0"/>
              <a:t>Canvas, CSNS, zoom, mic, camera, laptop</a:t>
            </a:r>
          </a:p>
          <a:p>
            <a:pPr lvl="1"/>
            <a:r>
              <a:rPr lang="en-US" altLang="en-US" sz="1800" dirty="0" smtClean="0"/>
              <a:t>Things to consider: performing online readiness survey, reminding </a:t>
            </a:r>
            <a:r>
              <a:rPr lang="en-US" altLang="en-US" sz="1800" dirty="0" smtClean="0"/>
              <a:t>n</a:t>
            </a:r>
            <a:r>
              <a:rPr lang="en-US" altLang="en-US" sz="1800" dirty="0" smtClean="0"/>
              <a:t>etiquette (</a:t>
            </a:r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www.calstatela.edu/cetl/netiquette-examples</a:t>
            </a:r>
            <a:r>
              <a:rPr lang="en-US" sz="1800" dirty="0" smtClean="0"/>
              <a:t>)</a:t>
            </a:r>
            <a:endParaRPr lang="en-US" altLang="en-US" sz="1800" dirty="0" smtClean="0"/>
          </a:p>
          <a:p>
            <a:pPr lvl="1"/>
            <a:r>
              <a:rPr lang="en-US" altLang="en-US" sz="1800" dirty="0" smtClean="0"/>
              <a:t>Any concerns?</a:t>
            </a:r>
          </a:p>
          <a:p>
            <a:pPr lvl="2"/>
            <a:r>
              <a:rPr lang="en-US" altLang="en-US" sz="1700" dirty="0" smtClean="0"/>
              <a:t>Students </a:t>
            </a:r>
            <a:r>
              <a:rPr lang="en-US" altLang="en-US" sz="1700" dirty="0"/>
              <a:t>who want to add your class last minute? </a:t>
            </a:r>
            <a:r>
              <a:rPr lang="en-US" altLang="en-US" sz="1600" dirty="0" smtClean="0"/>
              <a:t>Your </a:t>
            </a:r>
            <a:r>
              <a:rPr lang="en-US" altLang="en-US" sz="1600" dirty="0" smtClean="0"/>
              <a:t>zoom </a:t>
            </a:r>
            <a:r>
              <a:rPr lang="en-US" altLang="en-US" sz="1600" dirty="0"/>
              <a:t>meeting link?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/>
              <a:t>Committees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 smtClean="0"/>
              <a:t>Events</a:t>
            </a: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2109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College Committee/Taskforce Representatives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699560"/>
              </p:ext>
            </p:extLst>
          </p:nvPr>
        </p:nvGraphicFramePr>
        <p:xfrm>
          <a:off x="1515649" y="1045857"/>
          <a:ext cx="6400799" cy="34125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44870">
                  <a:extLst>
                    <a:ext uri="{9D8B030D-6E8A-4147-A177-3AD203B41FA5}">
                      <a16:colId xmlns:a16="http://schemas.microsoft.com/office/drawing/2014/main" val="569082081"/>
                    </a:ext>
                  </a:extLst>
                </a:gridCol>
                <a:gridCol w="3655929">
                  <a:extLst>
                    <a:ext uri="{9D8B030D-6E8A-4147-A177-3AD203B41FA5}">
                      <a16:colId xmlns:a16="http://schemas.microsoft.com/office/drawing/2014/main" val="1650537712"/>
                    </a:ext>
                  </a:extLst>
                </a:gridCol>
              </a:tblGrid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Committee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65411503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FAC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J. </a:t>
                      </a:r>
                      <a:r>
                        <a:rPr lang="en-US" sz="1600" b="0" i="0" dirty="0" err="1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Guo</a:t>
                      </a:r>
                      <a:endParaRPr lang="en-US" sz="1600" b="0" i="0" dirty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80385255"/>
                  </a:ext>
                </a:extLst>
              </a:tr>
              <a:tr h="2169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RTP  </a:t>
                      </a:r>
                      <a:r>
                        <a:rPr lang="en-US" sz="1600" b="0" dirty="0">
                          <a:effectLst/>
                          <a:latin typeface="+mj-lt"/>
                        </a:rPr>
                        <a:t>(elected)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Pamula</a:t>
                      </a:r>
                      <a:r>
                        <a:rPr lang="en-US" sz="1600" b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US" sz="1000" b="0" dirty="0" smtClean="0">
                          <a:effectLst/>
                          <a:latin typeface="+mj-lt"/>
                        </a:rPr>
                        <a:t>(College election)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06226017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IAC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baseline="0" dirty="0" err="1" smtClean="0">
                          <a:effectLst/>
                          <a:latin typeface="+mj-lt"/>
                        </a:rPr>
                        <a:t>Pourhomayoun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88062398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SAC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Zhu (Fall 2020),</a:t>
                      </a:r>
                      <a:r>
                        <a:rPr lang="en-US" sz="1600" b="0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US" sz="1600" b="0" i="0" baseline="0" dirty="0" err="1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Amini</a:t>
                      </a:r>
                      <a:r>
                        <a:rPr lang="en-US" sz="1600" b="0" i="0" baseline="0" dirty="0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(Spring 2021)</a:t>
                      </a:r>
                      <a:endParaRPr lang="en-US" sz="1600" b="0" i="0" dirty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512230345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Assessment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Sun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2605039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Budget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Parviz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55716206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j-lt"/>
                        </a:rPr>
                        <a:t>Grad. Studies </a:t>
                      </a:r>
                      <a:endParaRPr lang="en-US" sz="16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H.Guo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182536990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+mj-lt"/>
                        </a:rPr>
                        <a:t>FyRe</a:t>
                      </a:r>
                      <a:r>
                        <a:rPr lang="en-US" sz="1600" b="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600" b="0" dirty="0" smtClean="0">
                          <a:effectLst/>
                          <a:latin typeface="+mj-lt"/>
                        </a:rPr>
                        <a:t>and CAPS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Ye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48825546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Research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Amini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213974074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Senior Design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Sun/Lim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29401685"/>
                  </a:ext>
                </a:extLst>
              </a:tr>
              <a:tr h="1956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Safety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J.Guo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217971537"/>
                  </a:ext>
                </a:extLst>
              </a:tr>
              <a:tr h="2198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Strategic Plan Lead Faculty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 (2019-2021)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9579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4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Department Committees/Taskforces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3961368"/>
              </p:ext>
            </p:extLst>
          </p:nvPr>
        </p:nvGraphicFramePr>
        <p:xfrm>
          <a:off x="536409" y="977084"/>
          <a:ext cx="8212384" cy="35507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6262">
                  <a:extLst>
                    <a:ext uri="{9D8B030D-6E8A-4147-A177-3AD203B41FA5}">
                      <a16:colId xmlns:a16="http://schemas.microsoft.com/office/drawing/2014/main" val="3662070514"/>
                    </a:ext>
                  </a:extLst>
                </a:gridCol>
                <a:gridCol w="100872">
                  <a:extLst>
                    <a:ext uri="{9D8B030D-6E8A-4147-A177-3AD203B41FA5}">
                      <a16:colId xmlns:a16="http://schemas.microsoft.com/office/drawing/2014/main" val="3455182096"/>
                    </a:ext>
                  </a:extLst>
                </a:gridCol>
                <a:gridCol w="3826688">
                  <a:extLst>
                    <a:ext uri="{9D8B030D-6E8A-4147-A177-3AD203B41FA5}">
                      <a16:colId xmlns:a16="http://schemas.microsoft.com/office/drawing/2014/main" val="1213989842"/>
                    </a:ext>
                  </a:extLst>
                </a:gridCol>
                <a:gridCol w="3998562">
                  <a:extLst>
                    <a:ext uri="{9D8B030D-6E8A-4147-A177-3AD203B41FA5}">
                      <a16:colId xmlns:a16="http://schemas.microsoft.com/office/drawing/2014/main" val="2625715970"/>
                    </a:ext>
                  </a:extLst>
                </a:gridCol>
              </a:tblGrid>
              <a:tr h="228581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Department Committee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048257598"/>
                  </a:ext>
                </a:extLst>
              </a:tr>
              <a:tr h="228624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RTP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 &amp; PTR (elected)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Abbott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Parviz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 Sun,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46347152"/>
                  </a:ext>
                </a:extLst>
              </a:tr>
              <a:tr h="228602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Faculty Search (elected) – inactive for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2020-2021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Abbott,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Pamula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Pourhomayoun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Sun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683422959"/>
                  </a:ext>
                </a:extLst>
              </a:tr>
              <a:tr h="25972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Lecturer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Review (elected)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Pamula,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H.Guo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Parviz, 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31509981"/>
                  </a:ext>
                </a:extLst>
              </a:tr>
              <a:tr h="2485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Lecturer </a:t>
                      </a:r>
                      <a:r>
                        <a:rPr lang="en-US" sz="1400" b="0" dirty="0" err="1" smtClean="0">
                          <a:effectLst/>
                          <a:latin typeface="+mn-lt"/>
                        </a:rPr>
                        <a:t>Eval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 Taskforce (class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visitation)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Mo, Amini,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Zhu, </a:t>
                      </a:r>
                      <a:r>
                        <a:rPr lang="en-US" sz="1400" b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Krum, </a:t>
                      </a:r>
                      <a:r>
                        <a:rPr lang="en-US" sz="1400" b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Forouzesh</a:t>
                      </a:r>
                      <a:endParaRPr lang="en-US" sz="1400" b="0" dirty="0" smtClean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688449387"/>
                  </a:ext>
                </a:extLst>
              </a:tr>
              <a:tr h="200165">
                <a:tc gridSpan="3"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Senior Design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Sun, 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Lim,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</a:rPr>
                        <a:t>Pamula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,(Kang)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47433414"/>
                  </a:ext>
                </a:extLst>
              </a:tr>
              <a:tr h="365764">
                <a:tc gridSpan="3"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Instructional Affairs (syllabi,</a:t>
                      </a:r>
                      <a:r>
                        <a:rPr lang="en-US" sz="1400" baseline="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>
                          <a:latin typeface="+mn-lt"/>
                        </a:rPr>
                        <a:t>course</a:t>
                      </a:r>
                      <a:r>
                        <a:rPr lang="en-US" sz="1400" baseline="0" dirty="0" smtClean="0">
                          <a:latin typeface="+mn-lt"/>
                        </a:rPr>
                        <a:t> proposals, course redesign, program mods, certificate programs, ..)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Pourhomayoun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Amini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Sun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44723936"/>
                  </a:ext>
                </a:extLst>
              </a:tr>
              <a:tr h="26283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Text Book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Selection</a:t>
                      </a:r>
                      <a:endParaRPr lang="en-US" sz="1400" b="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Course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Coordinators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511031068"/>
                  </a:ext>
                </a:extLst>
              </a:tr>
              <a:tr h="39138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Graduate Studies (orientations, admission, Comp.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Exam, Thesis scheduling, academic standing) 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Yuqing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H.Guo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Parviz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420359515"/>
                  </a:ext>
                </a:extLst>
              </a:tr>
              <a:tr h="26283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Affairs (orientations, scholarship, advisement)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Zhu,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Pamula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Parviz</a:t>
                      </a:r>
                      <a:endParaRPr lang="en-US" sz="1400" b="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869635353"/>
                  </a:ext>
                </a:extLst>
              </a:tr>
              <a:tr h="26283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IAB (IAB meetings, internships,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professional development)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Amini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Ye, Mo, </a:t>
                      </a:r>
                      <a:r>
                        <a:rPr lang="en-US" sz="1400" b="0" i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Krum</a:t>
                      </a:r>
                      <a:endParaRPr lang="en-US" sz="1400" b="0" i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51645613"/>
                  </a:ext>
                </a:extLst>
              </a:tr>
              <a:tr h="26283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Research (program promotion, grants, …)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Amini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Pourhomayoun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Zhu (Fall 2020), </a:t>
                      </a:r>
                      <a:r>
                        <a:rPr lang="en-US" sz="1400" b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Forouzesh</a:t>
                      </a:r>
                      <a:r>
                        <a:rPr lang="en-US" sz="1400" b="0" i="1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012760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9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IT Updates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Presentation by Fernando</a:t>
            </a:r>
          </a:p>
        </p:txBody>
      </p:sp>
    </p:spTree>
    <p:extLst>
      <p:ext uri="{BB962C8B-B14F-4D97-AF65-F5344CB8AC3E}">
        <p14:creationId xmlns:p14="http://schemas.microsoft.com/office/powerpoint/2010/main" val="35133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Upcoming Events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University </a:t>
            </a:r>
            <a:r>
              <a:rPr lang="en-US" altLang="en-US" sz="1800" dirty="0" smtClean="0"/>
              <a:t>convocation (livestream): 8/20 Thursday, 9AM 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ECST Welcome Back Zoom </a:t>
            </a:r>
            <a:r>
              <a:rPr lang="en-US" dirty="0" smtClean="0"/>
              <a:t>Meeting: 8/20 </a:t>
            </a:r>
            <a:r>
              <a:rPr lang="en-US" altLang="en-US" sz="1600" dirty="0"/>
              <a:t>Thursday</a:t>
            </a:r>
            <a:r>
              <a:rPr lang="en-US" dirty="0" smtClean="0"/>
              <a:t>, 1-3PM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Fall instruction begins: 8/24 Monday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b="1" dirty="0"/>
              <a:t>CS Senior Design Kick-off Meeting: 8/28 </a:t>
            </a:r>
            <a:r>
              <a:rPr lang="en-US" altLang="en-US" sz="1800" b="1" dirty="0" smtClean="0"/>
              <a:t>Friday, 8:50-10:30AM</a:t>
            </a:r>
            <a:endParaRPr lang="en-US" altLang="en-US" sz="1800" b="1" dirty="0"/>
          </a:p>
          <a:p>
            <a:pPr lvl="1"/>
            <a:r>
              <a:rPr lang="en-US" altLang="en-US" sz="1600" dirty="0"/>
              <a:t>Invitations will be sent to sponsors this week.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Bi-weekly Department meeting:</a:t>
            </a:r>
          </a:p>
          <a:p>
            <a:pPr lvl="1"/>
            <a:r>
              <a:rPr lang="en-US" altLang="en-US" sz="1800" dirty="0"/>
              <a:t>Fridays (9/11, </a:t>
            </a:r>
            <a:r>
              <a:rPr lang="en-US" altLang="en-US" sz="1800" b="1" dirty="0"/>
              <a:t>9/25</a:t>
            </a:r>
            <a:r>
              <a:rPr lang="en-US" altLang="en-US" sz="1800" dirty="0"/>
              <a:t>, 10/9, </a:t>
            </a:r>
            <a:r>
              <a:rPr lang="en-US" altLang="en-US" sz="1800" b="1" dirty="0"/>
              <a:t>10/23</a:t>
            </a:r>
            <a:r>
              <a:rPr lang="en-US" altLang="en-US" sz="1800" dirty="0"/>
              <a:t>, 11/13, </a:t>
            </a:r>
            <a:r>
              <a:rPr lang="en-US" altLang="en-US" sz="1800" b="1" dirty="0"/>
              <a:t>11/27</a:t>
            </a:r>
            <a:r>
              <a:rPr lang="en-US" altLang="en-US" sz="1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535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557213" indent="-21431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857250" indent="-1714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200150" indent="-1714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1543050" indent="-1714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fld id="{A3840535-8D34-4BAE-962D-BF5B8785BE03}" type="slidenum">
              <a:rPr lang="en-US" altLang="en-US" baseline="0" smtClean="0"/>
              <a:pPr/>
              <a:t>25</a:t>
            </a:fld>
            <a:endParaRPr lang="en-US" altLang="en-US" baseline="0" smtClean="0"/>
          </a:p>
        </p:txBody>
      </p:sp>
    </p:spTree>
    <p:extLst>
      <p:ext uri="{BB962C8B-B14F-4D97-AF65-F5344CB8AC3E}">
        <p14:creationId xmlns:p14="http://schemas.microsoft.com/office/powerpoint/2010/main" val="110278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34541"/>
            <a:ext cx="4514850" cy="159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728787"/>
            <a:ext cx="4457700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5200651" y="2039541"/>
            <a:ext cx="154087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r>
              <a:rPr lang="en-US" altLang="en-US" sz="1350" baseline="0">
                <a:solidFill>
                  <a:srgbClr val="FF0000"/>
                </a:solidFill>
              </a:rPr>
              <a:t>New Appointment</a:t>
            </a:r>
            <a:endParaRPr lang="en-US" altLang="en-US" sz="1350">
              <a:solidFill>
                <a:srgbClr val="FF0000"/>
              </a:solidFill>
            </a:endParaRPr>
          </a:p>
        </p:txBody>
      </p:sp>
      <p:pic>
        <p:nvPicPr>
          <p:cNvPr id="717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314700"/>
            <a:ext cx="44005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5200651" y="457200"/>
            <a:ext cx="274312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r>
              <a:rPr lang="en-US" altLang="en-US" sz="1350" baseline="0">
                <a:solidFill>
                  <a:srgbClr val="FF0000"/>
                </a:solidFill>
              </a:rPr>
              <a:t>Promotion to Associate Professor</a:t>
            </a:r>
            <a:endParaRPr lang="en-US" altLang="en-US" sz="1350">
              <a:solidFill>
                <a:srgbClr val="FF0000"/>
              </a:solidFill>
            </a:endParaRPr>
          </a:p>
        </p:txBody>
      </p:sp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5198269" y="3524250"/>
            <a:ext cx="2704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Faculty Early Retirement Program</a:t>
            </a:r>
            <a:r>
              <a:rPr lang="en-US" altLang="en-US">
                <a:solidFill>
                  <a:srgbClr val="FF0000"/>
                </a:solidFill>
              </a:rPr>
              <a:t> </a:t>
            </a:r>
          </a:p>
          <a:p>
            <a:r>
              <a:rPr lang="en-US" altLang="en-US">
                <a:solidFill>
                  <a:srgbClr val="FF0000"/>
                </a:solidFill>
              </a:rPr>
              <a:t>(</a:t>
            </a:r>
            <a:r>
              <a:rPr lang="en-US" altLang="en-US" b="1">
                <a:solidFill>
                  <a:srgbClr val="FF0000"/>
                </a:solidFill>
              </a:rPr>
              <a:t>FERP</a:t>
            </a:r>
            <a:r>
              <a:rPr lang="en-US" altLang="en-US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79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New Faculty</a:t>
            </a:r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787" y="504825"/>
            <a:ext cx="4225529" cy="1220391"/>
          </a:xfrm>
        </p:spPr>
      </p:pic>
      <p:pic>
        <p:nvPicPr>
          <p:cNvPr id="819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93" y="1725216"/>
            <a:ext cx="4354116" cy="1322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694" y="3086100"/>
            <a:ext cx="4164806" cy="152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8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New Visiting Scholar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Dr. Stephanie August (2020-2021)</a:t>
            </a:r>
          </a:p>
          <a:p>
            <a:pPr lvl="1"/>
            <a:r>
              <a:rPr lang="en-US" altLang="en-US" smtClean="0"/>
              <a:t>CS 4660 AI</a:t>
            </a:r>
          </a:p>
        </p:txBody>
      </p:sp>
    </p:spTree>
    <p:extLst>
      <p:ext uri="{BB962C8B-B14F-4D97-AF65-F5344CB8AC3E}">
        <p14:creationId xmlns:p14="http://schemas.microsoft.com/office/powerpoint/2010/main" val="283642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Curriculum Changes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ABET guideline change and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MS 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BS 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CS Minor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CS SA Certificate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GE B4 course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7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 anchor="t"/>
          <a:lstStyle/>
          <a:p>
            <a:pPr>
              <a:defRPr/>
            </a:pPr>
            <a:r>
              <a:rPr lang="en-US" b="1" dirty="0" smtClean="0"/>
              <a:t>Computer Science </a:t>
            </a:r>
            <a:r>
              <a:rPr lang="en-US" dirty="0" smtClean="0"/>
              <a:t>Assessment</a:t>
            </a:r>
            <a:endParaRPr lang="en-US" altLang="zh-TW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by Raj </a:t>
            </a:r>
            <a:r>
              <a:rPr lang="en-US" dirty="0" err="1" smtClean="0"/>
              <a:t>Pamula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29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u="sng" smtClean="0"/>
              <a:t>New ABET Student Outcomes</a:t>
            </a:r>
            <a:endParaRPr lang="en-US" altLang="en-US" smtClean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Analyze a complex computing problem and to apply principles of computing and other relevant disciplines to identify solutions.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Design, implement, and evaluate a computing-based solution to meet a given set of computing requirements in the context of the program’s discipline.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Communicate effectively in a variety of professional contexts.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Recognize professional responsibilities and make informed judgments in computing practice based on legal and ethical principles.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Function effectively as a member or leader of a team engaged in activities appropriate to the program’s discipline.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Apply computer science theory and software development fundamentals to produce computing-based solutions.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endParaRPr lang="en-US" sz="20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8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>
          <a:xfrm>
            <a:off x="536408" y="229323"/>
            <a:ext cx="2419690" cy="1403534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Course to Outcomes mapping 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564758"/>
              </p:ext>
            </p:extLst>
          </p:nvPr>
        </p:nvGraphicFramePr>
        <p:xfrm>
          <a:off x="3062516" y="342675"/>
          <a:ext cx="5614520" cy="4599350"/>
        </p:xfrm>
        <a:graphic>
          <a:graphicData uri="http://schemas.openxmlformats.org/drawingml/2006/table">
            <a:tbl>
              <a:tblPr firstRow="1" firstCol="1"/>
              <a:tblGrid>
                <a:gridCol w="1404246">
                  <a:extLst>
                    <a:ext uri="{9D8B030D-6E8A-4147-A177-3AD203B41FA5}">
                      <a16:colId xmlns:a16="http://schemas.microsoft.com/office/drawing/2014/main" val="1607538652"/>
                    </a:ext>
                  </a:extLst>
                </a:gridCol>
                <a:gridCol w="647761">
                  <a:extLst>
                    <a:ext uri="{9D8B030D-6E8A-4147-A177-3AD203B41FA5}">
                      <a16:colId xmlns:a16="http://schemas.microsoft.com/office/drawing/2014/main" val="3414477443"/>
                    </a:ext>
                  </a:extLst>
                </a:gridCol>
                <a:gridCol w="577126">
                  <a:extLst>
                    <a:ext uri="{9D8B030D-6E8A-4147-A177-3AD203B41FA5}">
                      <a16:colId xmlns:a16="http://schemas.microsoft.com/office/drawing/2014/main" val="1341142376"/>
                    </a:ext>
                  </a:extLst>
                </a:gridCol>
                <a:gridCol w="669753">
                  <a:extLst>
                    <a:ext uri="{9D8B030D-6E8A-4147-A177-3AD203B41FA5}">
                      <a16:colId xmlns:a16="http://schemas.microsoft.com/office/drawing/2014/main" val="1320447844"/>
                    </a:ext>
                  </a:extLst>
                </a:gridCol>
                <a:gridCol w="726753">
                  <a:extLst>
                    <a:ext uri="{9D8B030D-6E8A-4147-A177-3AD203B41FA5}">
                      <a16:colId xmlns:a16="http://schemas.microsoft.com/office/drawing/2014/main" val="4290321588"/>
                    </a:ext>
                  </a:extLst>
                </a:gridCol>
                <a:gridCol w="790877">
                  <a:extLst>
                    <a:ext uri="{9D8B030D-6E8A-4147-A177-3AD203B41FA5}">
                      <a16:colId xmlns:a16="http://schemas.microsoft.com/office/drawing/2014/main" val="582316442"/>
                    </a:ext>
                  </a:extLst>
                </a:gridCol>
                <a:gridCol w="798004">
                  <a:extLst>
                    <a:ext uri="{9D8B030D-6E8A-4147-A177-3AD203B41FA5}">
                      <a16:colId xmlns:a16="http://schemas.microsoft.com/office/drawing/2014/main" val="2787699142"/>
                    </a:ext>
                  </a:extLst>
                </a:gridCol>
              </a:tblGrid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 #1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SO#4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SO#6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7446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1010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37940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1222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609352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2011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04345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2012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314956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2013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300694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ENGL2030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480404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2148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I,D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115218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CS2445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I,D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412699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 2470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I,D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175280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3035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127632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3112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363149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3186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266716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3220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106752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3337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105458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3801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520569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4440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638170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4961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47758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4962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24683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4963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59561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MATH 2110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54030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MATH 2120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17813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MATH 2550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84432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PHYS 2100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289212"/>
                  </a:ext>
                </a:extLst>
              </a:tr>
              <a:tr h="2940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4xxx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(Electives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634449"/>
                  </a:ext>
                </a:extLst>
              </a:tr>
            </a:tbl>
          </a:graphicData>
        </a:graphic>
      </p:graphicFrame>
      <p:sp>
        <p:nvSpPr>
          <p:cNvPr id="14549" name="Rectangle 4"/>
          <p:cNvSpPr>
            <a:spLocks noChangeArrowheads="1"/>
          </p:cNvSpPr>
          <p:nvPr/>
        </p:nvSpPr>
        <p:spPr bwMode="auto">
          <a:xfrm>
            <a:off x="623322" y="1632857"/>
            <a:ext cx="1555184" cy="11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US" alt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I: Introduced</a:t>
            </a: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US" alt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D: Developed</a:t>
            </a: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US" alt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M: Mastered</a:t>
            </a: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7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6160</TotalTime>
  <Words>1579</Words>
  <Application>Microsoft Office PowerPoint</Application>
  <PresentationFormat>On-screen Show (16:9)</PresentationFormat>
  <Paragraphs>393</Paragraphs>
  <Slides>25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Courier New</vt:lpstr>
      <vt:lpstr>DengXian</vt:lpstr>
      <vt:lpstr>PMingLiU</vt:lpstr>
      <vt:lpstr>PMingLiU</vt:lpstr>
      <vt:lpstr>Times New Roman</vt:lpstr>
      <vt:lpstr>Wingdings</vt:lpstr>
      <vt:lpstr>Office Theme</vt:lpstr>
      <vt:lpstr>Document</vt:lpstr>
      <vt:lpstr>Department Meeting</vt:lpstr>
      <vt:lpstr>Agenda</vt:lpstr>
      <vt:lpstr>PowerPoint Presentation</vt:lpstr>
      <vt:lpstr>New Faculty</vt:lpstr>
      <vt:lpstr>New Visiting Scholar</vt:lpstr>
      <vt:lpstr>Curriculum Changes</vt:lpstr>
      <vt:lpstr>Computer Science Assessment</vt:lpstr>
      <vt:lpstr>New ABET Student Outcomes</vt:lpstr>
      <vt:lpstr>Course to Outcomes mapping </vt:lpstr>
      <vt:lpstr>Syllabus (should contain the following section)</vt:lpstr>
      <vt:lpstr>Coordinators</vt:lpstr>
      <vt:lpstr>Assessment Process</vt:lpstr>
      <vt:lpstr>CS3337</vt:lpstr>
      <vt:lpstr>MS CS Modification</vt:lpstr>
      <vt:lpstr>BS CS Modification</vt:lpstr>
      <vt:lpstr>CS Minor Modification</vt:lpstr>
      <vt:lpstr>Certificate Program for Supplementary Authorization (CS SA)</vt:lpstr>
      <vt:lpstr>CS SA - Course plan</vt:lpstr>
      <vt:lpstr>Fall 2020 Enrollment</vt:lpstr>
      <vt:lpstr>Fall readiness</vt:lpstr>
      <vt:lpstr>College Committee/Taskforce Representatives</vt:lpstr>
      <vt:lpstr>Department Committees/Taskforces</vt:lpstr>
      <vt:lpstr>IT Updates</vt:lpstr>
      <vt:lpstr>Upcoming Events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134</cp:revision>
  <dcterms:created xsi:type="dcterms:W3CDTF">2020-04-22T18:12:43Z</dcterms:created>
  <dcterms:modified xsi:type="dcterms:W3CDTF">2020-08-13T16:29:59Z</dcterms:modified>
</cp:coreProperties>
</file>