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5" r:id="rId2"/>
    <p:sldId id="501" r:id="rId3"/>
    <p:sldId id="502" r:id="rId4"/>
    <p:sldId id="526" r:id="rId5"/>
    <p:sldId id="527" r:id="rId6"/>
    <p:sldId id="528" r:id="rId7"/>
    <p:sldId id="508" r:id="rId8"/>
    <p:sldId id="503" r:id="rId9"/>
    <p:sldId id="530" r:id="rId10"/>
    <p:sldId id="504" r:id="rId11"/>
    <p:sldId id="505" r:id="rId12"/>
    <p:sldId id="506" r:id="rId13"/>
    <p:sldId id="529" r:id="rId14"/>
    <p:sldId id="479" r:id="rId15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h Cherniss" initials="MC" lastIdx="9" clrIdx="0"/>
  <p:cmAuthor id="2" name="Mara Mintz" initials="MM" lastIdx="6" clrIdx="1">
    <p:extLst>
      <p:ext uri="{19B8F6BF-5375-455C-9EA6-DF929625EA0E}">
        <p15:presenceInfo xmlns:p15="http://schemas.microsoft.com/office/powerpoint/2012/main" userId="25ea2eff5ac3ceb0" providerId="Windows Live"/>
      </p:ext>
    </p:extLst>
  </p:cmAuthor>
  <p:cmAuthor id="3" name="Jonathan Rutchik" initials="J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0A"/>
    <a:srgbClr val="4A4F55"/>
    <a:srgbClr val="272324"/>
    <a:srgbClr val="A58628"/>
    <a:srgbClr val="898989"/>
    <a:srgbClr val="3E5C94"/>
    <a:srgbClr val="3F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1" autoAdjust="0"/>
    <p:restoredTop sz="81868" autoAdjust="0"/>
  </p:normalViewPr>
  <p:slideViewPr>
    <p:cSldViewPr snapToGrid="0" snapToObjects="1">
      <p:cViewPr varScale="1">
        <p:scale>
          <a:sx n="65" d="100"/>
          <a:sy n="65" d="100"/>
        </p:scale>
        <p:origin x="5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7" d="100"/>
          <a:sy n="147" d="100"/>
        </p:scale>
        <p:origin x="13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ECECE4-DAC3-184B-ACA5-FE13628ADD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E505-AACC-A441-A0A2-862C83908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F553-0B52-9542-A9FE-C4F2764AF8D6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C9671-94C8-3642-890C-0ACE75469B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DE89-E275-1E4D-940A-CDC79AFEA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F86C5-3458-7741-98E4-0944E3634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7840-2B3D-544B-89F3-FB0965DC6458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FD51F-2C2B-9E40-86B6-19E5372E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1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7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95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3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195" y="2318983"/>
            <a:ext cx="5654749" cy="5523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195" y="2894946"/>
            <a:ext cx="565474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299504" y="184149"/>
            <a:ext cx="1819687" cy="193725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677" y="934104"/>
            <a:ext cx="6928451" cy="538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6864096" y="1829521"/>
            <a:ext cx="1924301" cy="33139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087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63"/>
            <a:ext cx="5387332" cy="51619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5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3369971" y="-17293"/>
            <a:ext cx="5774029" cy="51607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49" y="0"/>
            <a:ext cx="4536551" cy="5125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01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01" y="1666059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4607449" y="729324"/>
            <a:ext cx="147431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51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408" y="1146189"/>
            <a:ext cx="8140628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1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9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2718" y="0"/>
            <a:ext cx="876601" cy="796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198023" y="147081"/>
            <a:ext cx="8503920" cy="543191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29323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69435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35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08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08" y="1151335"/>
            <a:ext cx="3960980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" y="1631156"/>
            <a:ext cx="396098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265" y="1151335"/>
            <a:ext cx="3962536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265" y="1631156"/>
            <a:ext cx="396253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69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603" y="556528"/>
            <a:ext cx="4167397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4840586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6209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81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5332353" y="9004"/>
            <a:ext cx="3788497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5489179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4802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36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760" y="702216"/>
            <a:ext cx="3865880" cy="4450287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4683073" y="720320"/>
            <a:ext cx="19949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36668" y="9004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0"/>
            <a:ext cx="453603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393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1393" y="1666059"/>
            <a:ext cx="3592512" cy="344090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4427668" y="729324"/>
            <a:ext cx="14320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4677507" y="914401"/>
            <a:ext cx="4466494" cy="42291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5255191" y="465522"/>
            <a:ext cx="930293" cy="242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4677505" y="0"/>
            <a:ext cx="4466495" cy="9144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58" y="2670664"/>
            <a:ext cx="804339" cy="81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905" y="295171"/>
            <a:ext cx="2249504" cy="55126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642359"/>
            <a:ext cx="804339" cy="81077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1660176"/>
            <a:ext cx="804339" cy="81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3163311" y="665781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3186250" y="170068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3194563" y="270652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746" y="3663543"/>
            <a:ext cx="804339" cy="8107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3186250" y="3704055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84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26057" y="-9562"/>
            <a:ext cx="5432223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3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1793311" y="0"/>
            <a:ext cx="7350689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70261"/>
            <a:ext cx="87690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6999"/>
            <a:ext cx="8769096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5564" y="48261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357250" y="4806164"/>
            <a:ext cx="26733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600" spc="100" baseline="0" dirty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6773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9" r:id="rId3"/>
    <p:sldLayoutId id="2147483668" r:id="rId4"/>
    <p:sldLayoutId id="2147483651" r:id="rId5"/>
    <p:sldLayoutId id="2147483667" r:id="rId6"/>
    <p:sldLayoutId id="2147483658" r:id="rId7"/>
    <p:sldLayoutId id="2147483660" r:id="rId8"/>
    <p:sldLayoutId id="2147483659" r:id="rId9"/>
    <p:sldLayoutId id="2147483665" r:id="rId10"/>
    <p:sldLayoutId id="2147483664" r:id="rId11"/>
    <p:sldLayoutId id="2147483663" r:id="rId12"/>
    <p:sldLayoutId id="2147483654" r:id="rId13"/>
    <p:sldLayoutId id="2147483662" r:id="rId14"/>
    <p:sldLayoutId id="2147483661" r:id="rId15"/>
    <p:sldLayoutId id="2147483650" r:id="rId16"/>
    <p:sldLayoutId id="2147483652" r:id="rId17"/>
    <p:sldLayoutId id="2147483653" r:id="rId18"/>
    <p:sldLayoutId id="2147483655" r:id="rId19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34290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971550" indent="-28575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sns.calstatela.edu/department/cs/survey/response/edit?surveyId=7830573" TargetMode="Externa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lstatela.edu/mindmatters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QhN4wBfQ9yI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tiff"/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12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tiff"/><Relationship Id="rId11" Type="http://schemas.openxmlformats.org/officeDocument/2006/relationships/image" Target="../media/image29.tiff"/><Relationship Id="rId5" Type="http://schemas.openxmlformats.org/officeDocument/2006/relationships/image" Target="../media/image23.tiff"/><Relationship Id="rId10" Type="http://schemas.openxmlformats.org/officeDocument/2006/relationships/image" Target="../media/image28.tiff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198" y="1662847"/>
            <a:ext cx="6706295" cy="915347"/>
          </a:xfrm>
        </p:spPr>
        <p:txBody>
          <a:bodyPr/>
          <a:lstStyle/>
          <a:p>
            <a:r>
              <a:rPr lang="en-US" dirty="0"/>
              <a:t>Computer Science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Transfer Student </a:t>
            </a:r>
            <a:r>
              <a:rPr lang="en-US" sz="2800" dirty="0" smtClean="0"/>
              <a:t>Information Session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6938" y="2711606"/>
            <a:ext cx="6205828" cy="1846433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Chair:			Dr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Eun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-Young (Elaine) Kang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Faculty Advisors: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Dr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Raj S.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Pamula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&amp; Dr.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Zilong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Ye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ECST Academic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Advisor:		Evelyn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Crosby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Coordinator:	Valentina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Ovasapyan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9B718-7A98-43EB-9A36-DE3C7BCF9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60" y="215511"/>
            <a:ext cx="8507935" cy="4489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6349" y="2236216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CS 2445, CS 2470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7767484" y="2236216"/>
            <a:ext cx="353962" cy="344129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307394" y="2236215"/>
            <a:ext cx="353962" cy="344129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2030361" y="2909726"/>
            <a:ext cx="353962" cy="344129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62865" y="2580344"/>
            <a:ext cx="0" cy="4283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3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Transfer Roadmap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If all lower division requirements are </a:t>
            </a:r>
            <a:r>
              <a:rPr lang="en-US" altLang="en-US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completed, ideal </a:t>
            </a: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2 year planner for Juniors</a:t>
            </a: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4991"/>
              </p:ext>
            </p:extLst>
          </p:nvPr>
        </p:nvGraphicFramePr>
        <p:xfrm>
          <a:off x="2857501" y="1754505"/>
          <a:ext cx="3471863" cy="12801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85850">
                  <a:extLst>
                    <a:ext uri="{9D8B030D-6E8A-4147-A177-3AD203B41FA5}">
                      <a16:colId xmlns:a16="http://schemas.microsoft.com/office/drawing/2014/main" val="1086600625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629112197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2355666406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5302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3035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3186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59142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3112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3801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15672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3220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4440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17443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3337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42133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EE 3445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2799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08700"/>
              </p:ext>
            </p:extLst>
          </p:nvPr>
        </p:nvGraphicFramePr>
        <p:xfrm>
          <a:off x="2857501" y="3211830"/>
          <a:ext cx="3471864" cy="128016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57288">
                  <a:extLst>
                    <a:ext uri="{9D8B030D-6E8A-4147-A177-3AD203B41FA5}">
                      <a16:colId xmlns:a16="http://schemas.microsoft.com/office/drawing/2014/main" val="45663185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883202052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3937860825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small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24619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4961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4962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24507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4963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15211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91165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 Elective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52088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267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8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Course 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Planning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and Time 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time student = Full time job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15 units (5 courses) = 40 hours (or more)/week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course commitment = 40/5 = 8 hours/week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course scheduled time: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Lecture only – Scheduled for 3 hours/week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Lecture/Lab – Scheduled for 5 hours/week</a:t>
            </a:r>
            <a:endParaRPr lang="en-US" alt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course extra study time</a:t>
            </a:r>
          </a:p>
          <a:p>
            <a:pPr marL="1028700" lvl="1"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 hours/week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Registering for </a:t>
            </a:r>
            <a:r>
              <a:rPr lang="en-US" alt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Spring 2021   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639777"/>
              </p:ext>
            </p:extLst>
          </p:nvPr>
        </p:nvGraphicFramePr>
        <p:xfrm>
          <a:off x="536408" y="967335"/>
          <a:ext cx="8349325" cy="26253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9965">
                  <a:extLst>
                    <a:ext uri="{9D8B030D-6E8A-4147-A177-3AD203B41FA5}">
                      <a16:colId xmlns:a16="http://schemas.microsoft.com/office/drawing/2014/main" val="3731099413"/>
                    </a:ext>
                  </a:extLst>
                </a:gridCol>
                <a:gridCol w="6029360">
                  <a:extLst>
                    <a:ext uri="{9D8B030D-6E8A-4147-A177-3AD203B41FA5}">
                      <a16:colId xmlns:a16="http://schemas.microsoft.com/office/drawing/2014/main" val="3268295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Today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Discuss the survey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866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11/19  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 the survey  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 suggest a plan for courses/sections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planner has 5 rows(15 units) for each of the semesters</a:t>
                      </a:r>
                    </a:p>
                    <a:p>
                      <a:pPr marL="285750" lvl="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today’s environment, you can decide to take less units if needed.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226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11/25th </a:t>
                      </a: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(or before)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send you a plan of courses/sections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094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12/3 and 12/4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on one orientations to discuss/clarify/change  the suggested plan (if possible)</a:t>
                      </a:r>
                      <a:endParaRPr lang="en-US" altLang="en-US" sz="16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93824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r>
                        <a:rPr lang="en-US" altLang="en-US" sz="1600" dirty="0" smtClean="0"/>
                        <a:t>Future Advising Sessions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/>
                        <a:t>A complete roadmap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94343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36408" y="3781373"/>
            <a:ext cx="8140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Survey link: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://csns.calstatela.edu/department/cs/survey/response/edit?surveyId=7830573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9C0C-4150-2048-905B-7AD3FB19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20564" y="3371414"/>
            <a:ext cx="3592512" cy="606246"/>
          </a:xfrm>
        </p:spPr>
        <p:txBody>
          <a:bodyPr/>
          <a:lstStyle/>
          <a:p>
            <a:r>
              <a:rPr lang="en-US" sz="2400" dirty="0" smtClean="0"/>
              <a:t>www.calstatela.edu/cs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8D0ED-9D7E-8C4B-8971-01B19901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5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Year 2020 - Life lessons 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Physical Well-being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Eat, Sleep, Exercise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Virtually Connect with Family and Friends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 a healthy life style with a good routine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Emotional Well-being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Reduce Stress and Anxiety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Faith and Patience</a:t>
            </a:r>
          </a:p>
          <a:p>
            <a:pPr lvl="1"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Mind Matters Resources (</a:t>
            </a:r>
            <a:r>
              <a:rPr lang="en-US" dirty="0">
                <a:hlinkClick r:id="rId2"/>
              </a:rPr>
              <a:t>https://www.calstatela.edu/mindmatters</a:t>
            </a:r>
            <a:r>
              <a:rPr lang="en-US" dirty="0"/>
              <a:t>)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Social Well-being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Stronger together in diversity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Take action against injustices and Inequalities in our daily lives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Positive influence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36953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Work From Home - Life lessons 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Laptop, webcam, head phones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Internet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Unlimited, Stable, High speed, High Bandwidth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 –Free. Set up the working environment on laptops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Secluded environment - space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environment - desk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Even a corner of a room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Strategize - Effective self‐learning strategies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Prioritize – Scheduling, Time management (Day/Time/Hours)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Communicate -  Talk to Faculty, other students, Advisors</a:t>
            </a:r>
          </a:p>
          <a:p>
            <a:pPr marL="342900" lvl="1" indent="0">
              <a:spcBef>
                <a:spcPts val="0"/>
              </a:spcBef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20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Cal State LA is “doing the work”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EE5C2A7-2457-994E-A36C-FE8BFF10B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7611" r="5478" b="30028"/>
          <a:stretch/>
        </p:blipFill>
        <p:spPr bwMode="auto">
          <a:xfrm>
            <a:off x="1699404" y="1232909"/>
            <a:ext cx="6026960" cy="2768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1D01CF-7AD7-654A-80BA-B393734F31E9}"/>
              </a:ext>
            </a:extLst>
          </p:cNvPr>
          <p:cNvSpPr/>
          <p:nvPr/>
        </p:nvSpPr>
        <p:spPr>
          <a:xfrm>
            <a:off x="2027208" y="4199606"/>
            <a:ext cx="6107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https://www.youtube.com/watch?v=QhN4wBfQ9yI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054AAD-9237-BF4C-8689-CB230606907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1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Computers Are Everywhere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054AAD-9237-BF4C-8689-CB230606907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881328-32DC-4543-9CA3-95A4FDAFDC08}"/>
              </a:ext>
            </a:extLst>
          </p:cNvPr>
          <p:cNvSpPr txBox="1"/>
          <p:nvPr/>
        </p:nvSpPr>
        <p:spPr>
          <a:xfrm>
            <a:off x="6368414" y="881666"/>
            <a:ext cx="1848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Smart Appliances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5B86D3-5D84-6940-B104-4EE850F6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9" y="3534507"/>
            <a:ext cx="1759716" cy="967234"/>
          </a:xfrm>
          <a:prstGeom prst="rect">
            <a:avLst/>
          </a:prstGeom>
        </p:spPr>
      </p:pic>
      <p:pic>
        <p:nvPicPr>
          <p:cNvPr id="27" name="Picture 2" descr="http://media.gadgetsin.com/2014/05/wellograph_smart_watch_with_fitness_tracker_3.jpg">
            <a:extLst>
              <a:ext uri="{FF2B5EF4-FFF2-40B4-BE49-F238E27FC236}">
                <a16:creationId xmlns:a16="http://schemas.microsoft.com/office/drawing/2014/main" id="{03616E82-3D42-DB4A-928D-FF90361A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26" y="1291996"/>
            <a:ext cx="2646440" cy="145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8DDAE5C-3915-EB46-9FF9-CE80B4C35812}"/>
              </a:ext>
            </a:extLst>
          </p:cNvPr>
          <p:cNvSpPr txBox="1"/>
          <p:nvPr/>
        </p:nvSpPr>
        <p:spPr>
          <a:xfrm>
            <a:off x="1646983" y="950442"/>
            <a:ext cx="1607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Wearable Tech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4CBB8F-76BD-C248-A6D6-CDCF8A66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26" y="3569168"/>
            <a:ext cx="1543050" cy="10287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459F7E-19D0-804F-9E15-68F694E70A33}"/>
              </a:ext>
            </a:extLst>
          </p:cNvPr>
          <p:cNvSpPr txBox="1"/>
          <p:nvPr/>
        </p:nvSpPr>
        <p:spPr>
          <a:xfrm>
            <a:off x="5838199" y="3234426"/>
            <a:ext cx="32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Automotive and Transportation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866860-AFA5-554B-9762-53EF98DF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725" y="2258759"/>
            <a:ext cx="1243853" cy="5286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2B8BE6-63E8-4F48-8F0B-0F7842E73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59" y="3911796"/>
            <a:ext cx="673590" cy="4262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8AABAD-0D1D-CA4E-9BF4-677C17F2B8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42" r="23757"/>
          <a:stretch/>
        </p:blipFill>
        <p:spPr>
          <a:xfrm>
            <a:off x="6824268" y="1227441"/>
            <a:ext cx="936373" cy="18041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B451F2-D212-B340-A0A4-9570ECD34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409" y="1296953"/>
            <a:ext cx="777628" cy="156636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F67826-6820-224E-981A-5A173B8C728F}"/>
              </a:ext>
            </a:extLst>
          </p:cNvPr>
          <p:cNvCxnSpPr/>
          <p:nvPr/>
        </p:nvCxnSpPr>
        <p:spPr>
          <a:xfrm>
            <a:off x="7718791" y="2058138"/>
            <a:ext cx="258563" cy="7769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AD3825-991C-4F4D-BC94-7CA617AA9625}"/>
              </a:ext>
            </a:extLst>
          </p:cNvPr>
          <p:cNvCxnSpPr/>
          <p:nvPr/>
        </p:nvCxnSpPr>
        <p:spPr>
          <a:xfrm flipV="1">
            <a:off x="7731018" y="1364992"/>
            <a:ext cx="258678" cy="143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B8F929A-1634-1042-9D46-797E5692E6D7}"/>
              </a:ext>
            </a:extLst>
          </p:cNvPr>
          <p:cNvSpPr txBox="1"/>
          <p:nvPr/>
        </p:nvSpPr>
        <p:spPr>
          <a:xfrm>
            <a:off x="1079529" y="2695222"/>
            <a:ext cx="1026243" cy="138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Google Glass Enterprise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FAF966-70B8-F44B-9D9A-C6F9BC5D2B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0591" y="2145455"/>
            <a:ext cx="1328378" cy="7472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EF1A68-15BD-B849-B5E5-01326621EE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055"/>
          <a:stretch/>
        </p:blipFill>
        <p:spPr>
          <a:xfrm>
            <a:off x="5565014" y="1291996"/>
            <a:ext cx="959533" cy="85345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93AFEC-A531-E74C-A7BA-F5592531947E}"/>
              </a:ext>
            </a:extLst>
          </p:cNvPr>
          <p:cNvCxnSpPr/>
          <p:nvPr/>
        </p:nvCxnSpPr>
        <p:spPr>
          <a:xfrm>
            <a:off x="5690175" y="1718725"/>
            <a:ext cx="300110" cy="8127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4589FD9-FABF-0044-8F9F-72D4D64D22D6}"/>
              </a:ext>
            </a:extLst>
          </p:cNvPr>
          <p:cNvCxnSpPr/>
          <p:nvPr/>
        </p:nvCxnSpPr>
        <p:spPr>
          <a:xfrm flipH="1">
            <a:off x="6074207" y="1731408"/>
            <a:ext cx="326643" cy="800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F35ACC-DAE7-674D-8C79-DA97299B265F}"/>
              </a:ext>
            </a:extLst>
          </p:cNvPr>
          <p:cNvSpPr txBox="1"/>
          <p:nvPr/>
        </p:nvSpPr>
        <p:spPr>
          <a:xfrm>
            <a:off x="780921" y="3194912"/>
            <a:ext cx="120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Healthcare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E7F7E-CE29-B44A-9E19-85D1E633F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426" y="3077308"/>
            <a:ext cx="2019637" cy="11360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B815D2-E2C9-4747-B9CD-D0C8917837B6}"/>
              </a:ext>
            </a:extLst>
          </p:cNvPr>
          <p:cNvSpPr txBox="1"/>
          <p:nvPr/>
        </p:nvSpPr>
        <p:spPr>
          <a:xfrm>
            <a:off x="3569400" y="2716149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Entertainment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CDDAE-4D32-2640-9DB7-53500EA21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6388" y="3911796"/>
            <a:ext cx="2001243" cy="120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Best Jobs </a:t>
            </a:r>
            <a:r>
              <a:rPr lang="en-US" altLang="zh-TW" sz="2400" kern="0" dirty="0" smtClean="0">
                <a:solidFill>
                  <a:srgbClr val="000000"/>
                </a:solidFill>
                <a:ea typeface="PMingLiU" pitchFamily="18" charset="-120"/>
              </a:rPr>
              <a:t>2020</a:t>
            </a:r>
            <a:endParaRPr lang="en-US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4E59C28-7A45-F340-9B44-9BA2BA454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88" y="1144179"/>
            <a:ext cx="2547135" cy="383026"/>
          </a:xfrm>
        </p:spPr>
        <p:txBody>
          <a:bodyPr/>
          <a:lstStyle/>
          <a:p>
            <a:pPr lvl="1">
              <a:buNone/>
            </a:pPr>
            <a:r>
              <a:rPr lang="en-US" dirty="0"/>
              <a:t>#1 Software Developer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8F22A-2A17-8F46-9765-EE2F9EC1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081" y="570821"/>
            <a:ext cx="10541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FF38-EFAB-404E-8F94-9356E8D7F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03" y="1520282"/>
            <a:ext cx="3246139" cy="2234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AE1D477-F6B9-7F41-887A-BA7410F5659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4E59C28-7A45-F340-9B44-9BA2BA454764}"/>
              </a:ext>
            </a:extLst>
          </p:cNvPr>
          <p:cNvSpPr txBox="1">
            <a:spLocks/>
          </p:cNvSpPr>
          <p:nvPr/>
        </p:nvSpPr>
        <p:spPr>
          <a:xfrm>
            <a:off x="4741179" y="1737231"/>
            <a:ext cx="2656372" cy="377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342900" algn="l" defTabSz="3429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1550" indent="-285750" algn="l" defTabSz="3429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None/>
            </a:pPr>
            <a:r>
              <a:rPr lang="en-US" dirty="0" smtClean="0"/>
              <a:t>#1 Software Developer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15A7B-AC16-964A-82C1-9AE0591BB3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093" b="36639"/>
          <a:stretch/>
        </p:blipFill>
        <p:spPr>
          <a:xfrm>
            <a:off x="7208649" y="1626269"/>
            <a:ext cx="1699337" cy="497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A7E41-634E-F34F-81B9-B272994AB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774" y="2124693"/>
            <a:ext cx="5151830" cy="21745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70000" y="3772999"/>
            <a:ext cx="2285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kern="0" dirty="0" smtClean="0">
                <a:solidFill>
                  <a:srgbClr val="000000"/>
                </a:solidFill>
                <a:ea typeface="PMingLiU" pitchFamily="18" charset="-120"/>
              </a:rPr>
              <a:t>Based </a:t>
            </a:r>
            <a:r>
              <a:rPr lang="en-US" altLang="zh-TW" kern="0" dirty="0">
                <a:solidFill>
                  <a:srgbClr val="000000"/>
                </a:solidFill>
                <a:ea typeface="PMingLiU" pitchFamily="18" charset="-120"/>
              </a:rPr>
              <a:t>on Prospects and </a:t>
            </a:r>
            <a:r>
              <a:rPr lang="en-US" altLang="zh-TW" kern="0" dirty="0" smtClean="0">
                <a:solidFill>
                  <a:srgbClr val="000000"/>
                </a:solidFill>
                <a:ea typeface="PMingLiU" pitchFamily="18" charset="-120"/>
              </a:rPr>
              <a:t>Satisfaction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34809" y="4317520"/>
            <a:ext cx="3209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kern="0" dirty="0">
                <a:solidFill>
                  <a:srgbClr val="000000"/>
                </a:solidFill>
                <a:ea typeface="PMingLiU" pitchFamily="18" charset="-120"/>
              </a:rPr>
              <a:t>Based on Salary and Satisfaction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20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 dirty="0" smtClean="0">
                <a:solidFill>
                  <a:srgbClr val="000000"/>
                </a:solidFill>
                <a:ea typeface="PMingLiU" pitchFamily="18" charset="-120"/>
              </a:rPr>
              <a:t>Computer Science : BS </a:t>
            </a:r>
            <a:r>
              <a:rPr lang="en-US" altLang="zh-TW" sz="2400" kern="0" dirty="0">
                <a:solidFill>
                  <a:srgbClr val="000000"/>
                </a:solidFill>
                <a:ea typeface="PMingLiU" pitchFamily="18" charset="-120"/>
              </a:rPr>
              <a:t>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-285750">
              <a:buClr>
                <a:srgbClr val="B2B2B2"/>
              </a:buClr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General </a:t>
            </a:r>
            <a:r>
              <a:rPr lang="en-US" altLang="zh-TW" sz="2000" kern="0" dirty="0" smtClean="0">
                <a:solidFill>
                  <a:srgbClr val="000000"/>
                </a:solidFill>
                <a:ea typeface="PMingLiU" pitchFamily="18" charset="-120"/>
              </a:rPr>
              <a:t>Education (GE)</a:t>
            </a:r>
            <a:endParaRPr lang="en-US" altLang="zh-TW" sz="2000" kern="0" dirty="0">
              <a:solidFill>
                <a:srgbClr val="000000"/>
              </a:solidFill>
              <a:ea typeface="PMingLiU" pitchFamily="18" charset="-120"/>
            </a:endParaRPr>
          </a:p>
          <a:p>
            <a:pPr marL="57150" indent="-285750">
              <a:buClr>
                <a:srgbClr val="B2B2B2"/>
              </a:buClr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CS </a:t>
            </a:r>
            <a:r>
              <a:rPr lang="en-US" altLang="zh-TW" sz="2000" kern="0" dirty="0" smtClean="0">
                <a:solidFill>
                  <a:srgbClr val="000000"/>
                </a:solidFill>
                <a:ea typeface="PMingLiU" pitchFamily="18" charset="-120"/>
              </a:rPr>
              <a:t>(Math/Physics + CS courses)</a:t>
            </a:r>
            <a:endParaRPr lang="en-US" altLang="zh-TW" sz="2000" kern="0" dirty="0">
              <a:solidFill>
                <a:srgbClr val="000000"/>
              </a:solidFill>
              <a:ea typeface="PMingLiU" pitchFamily="18" charset="-120"/>
            </a:endParaRPr>
          </a:p>
          <a:p>
            <a:pPr>
              <a:buClr>
                <a:srgbClr val="B2B2B2"/>
              </a:buClr>
              <a:defRPr/>
            </a:pPr>
            <a:endParaRPr lang="en-US" altLang="zh-TW" sz="1800" dirty="0">
              <a:solidFill>
                <a:srgbClr val="000000"/>
              </a:solidFill>
              <a:latin typeface="Arial" charset="0"/>
              <a:ea typeface="PMingLiU" pitchFamily="18" charset="-120"/>
            </a:endParaRPr>
          </a:p>
          <a:p>
            <a:pPr marL="57150" indent="-285750">
              <a:buClr>
                <a:srgbClr val="B2B2B2"/>
              </a:buClr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120 units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000" dirty="0" smtClean="0">
                <a:solidFill>
                  <a:srgbClr val="000000"/>
                </a:solidFill>
                <a:ea typeface="PMingLiU" pitchFamily="18" charset="-120"/>
              </a:rPr>
              <a:t>24 + 96 = 120 units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000" dirty="0" smtClean="0">
                <a:solidFill>
                  <a:srgbClr val="000000"/>
                </a:solidFill>
                <a:ea typeface="PMingLiU" pitchFamily="18" charset="-120"/>
              </a:rPr>
              <a:t>GE (24 units)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zh-TW" sz="2000" dirty="0" smtClean="0">
                <a:solidFill>
                  <a:srgbClr val="000000"/>
                </a:solidFill>
                <a:ea typeface="PMingLiU" pitchFamily="18" charset="-120"/>
              </a:rPr>
              <a:t>CS (96 units)</a:t>
            </a:r>
            <a:endParaRPr lang="en-US" altLang="zh-TW" sz="2400" kern="0" dirty="0">
              <a:solidFill>
                <a:srgbClr val="000000"/>
              </a:solidFill>
              <a:ea typeface="PMingLiU" pitchFamily="18" charset="-120"/>
            </a:endParaRPr>
          </a:p>
          <a:p>
            <a:endParaRPr lang="en-US" sz="160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1EA249B-80BA-F446-9B71-1E67E22CF30B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2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Computer Science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  <a:endParaRPr lang="en-US" sz="2800" dirty="0"/>
          </a:p>
        </p:txBody>
      </p:sp>
      <p:sp>
        <p:nvSpPr>
          <p:cNvPr id="307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General Education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Division – Reduced number for CS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Upper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Division –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 by CS courses 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Math/Physics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Division</a:t>
            </a:r>
          </a:p>
          <a:p>
            <a:pPr>
              <a:spcBef>
                <a:spcPts val="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Computer Science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Lower Division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Upper Division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9942" y="3823618"/>
            <a:ext cx="577215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All Lower Division Courses are Transferable</a:t>
            </a:r>
          </a:p>
        </p:txBody>
      </p:sp>
    </p:spTree>
    <p:extLst>
      <p:ext uri="{BB962C8B-B14F-4D97-AF65-F5344CB8AC3E}">
        <p14:creationId xmlns:p14="http://schemas.microsoft.com/office/powerpoint/2010/main" val="38155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60" y="215511"/>
            <a:ext cx="8507935" cy="44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548</Words>
  <Application>Microsoft Office PowerPoint</Application>
  <PresentationFormat>On-screen Show (16:9)</PresentationFormat>
  <Paragraphs>149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PMingLiU</vt:lpstr>
      <vt:lpstr>Arial</vt:lpstr>
      <vt:lpstr>Baskerville Old Face</vt:lpstr>
      <vt:lpstr>Calibri</vt:lpstr>
      <vt:lpstr>Courier New</vt:lpstr>
      <vt:lpstr>Times New Roman</vt:lpstr>
      <vt:lpstr>Wingdings</vt:lpstr>
      <vt:lpstr>Office Theme</vt:lpstr>
      <vt:lpstr>Computer Science Transfer Student Information Session</vt:lpstr>
      <vt:lpstr>Year 2020 - Life lessons </vt:lpstr>
      <vt:lpstr>Work From Home - Life lessons </vt:lpstr>
      <vt:lpstr>Cal State LA is “doing the work”</vt:lpstr>
      <vt:lpstr>Computers Are Everywhere</vt:lpstr>
      <vt:lpstr>Best Jobs 2020</vt:lpstr>
      <vt:lpstr>Computer Science : BS Curriculum</vt:lpstr>
      <vt:lpstr>Computer Science Requirements</vt:lpstr>
      <vt:lpstr>PowerPoint Presentation</vt:lpstr>
      <vt:lpstr>PowerPoint Presentation</vt:lpstr>
      <vt:lpstr>Transfer Roadmap</vt:lpstr>
      <vt:lpstr>Course Planning and Time Management</vt:lpstr>
      <vt:lpstr>Registering for Spring 2021  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Jung S</dc:creator>
  <cp:lastModifiedBy>Cal State L.A.</cp:lastModifiedBy>
  <cp:revision>38</cp:revision>
  <dcterms:created xsi:type="dcterms:W3CDTF">2020-04-22T18:12:43Z</dcterms:created>
  <dcterms:modified xsi:type="dcterms:W3CDTF">2020-11-19T21:43:10Z</dcterms:modified>
</cp:coreProperties>
</file>