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56" r:id="rId2"/>
    <p:sldId id="586" r:id="rId3"/>
    <p:sldId id="617" r:id="rId4"/>
    <p:sldId id="622" r:id="rId5"/>
    <p:sldId id="620" r:id="rId6"/>
    <p:sldId id="624" r:id="rId7"/>
    <p:sldId id="627" r:id="rId8"/>
    <p:sldId id="623" r:id="rId9"/>
    <p:sldId id="621" r:id="rId10"/>
    <p:sldId id="626" r:id="rId1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2" autoAdjust="0"/>
    <p:restoredTop sz="86412" autoAdjust="0"/>
  </p:normalViewPr>
  <p:slideViewPr>
    <p:cSldViewPr snapToGrid="0" snapToObjects="1">
      <p:cViewPr varScale="1">
        <p:scale>
          <a:sx n="125" d="100"/>
          <a:sy n="125" d="100"/>
        </p:scale>
        <p:origin x="22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December 10th, 2021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break!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Announcements and Reminders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Spring 2022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Fall 2022 and beyond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MSCS curriculum and comp exam discussion</a:t>
            </a: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Q&amp;A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Announcements 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Fall 2021</a:t>
            </a:r>
          </a:p>
          <a:p>
            <a:pPr marL="971550" lvl="1" indent="-285750" fontAlgn="base"/>
            <a:r>
              <a:rPr lang="en-US" dirty="0" smtClean="0"/>
              <a:t>Dec 11 : last day of instruction</a:t>
            </a:r>
          </a:p>
          <a:p>
            <a:pPr marL="971550" lvl="1" indent="-285750" fontAlgn="base"/>
            <a:r>
              <a:rPr lang="en-US" dirty="0" smtClean="0"/>
              <a:t>Dec 13 – 18: Final exam (do not move your final exam dates) </a:t>
            </a:r>
          </a:p>
          <a:p>
            <a:pPr marL="971550" lvl="1" indent="-285750" fontAlgn="base"/>
            <a:r>
              <a:rPr lang="en-US" dirty="0" smtClean="0"/>
              <a:t>Dec 22 : Final grades due by 9AM </a:t>
            </a:r>
          </a:p>
          <a:p>
            <a:pPr marL="1257300" lvl="2" fontAlgn="base"/>
            <a:r>
              <a:rPr lang="en-US" dirty="0" smtClean="0"/>
              <a:t>Senior design evaluations by 12/17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Rubric/survey reminders</a:t>
            </a:r>
          </a:p>
          <a:p>
            <a:pPr marL="971550" lvl="1" indent="-285750" fontAlgn="base"/>
            <a:r>
              <a:rPr lang="en-US" dirty="0" smtClean="0"/>
              <a:t>Senior design evaluations</a:t>
            </a:r>
          </a:p>
          <a:p>
            <a:pPr marL="971550" lvl="1" indent="-285750" fontAlgn="base"/>
            <a:r>
              <a:rPr lang="en-US" dirty="0" smtClean="0"/>
              <a:t>Thesis evaluations</a:t>
            </a:r>
          </a:p>
          <a:p>
            <a:pPr marL="971550" lvl="1" indent="-285750" fontAlgn="base"/>
            <a:r>
              <a:rPr lang="en-US" dirty="0" smtClean="0"/>
              <a:t>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Winter vacation plan?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</a:t>
            </a:r>
            <a:r>
              <a:rPr lang="en-US" dirty="0"/>
              <a:t>announcements?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 smtClean="0"/>
              <a:t>Spring 2022 – Important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4408972" cy="3394472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Department </a:t>
            </a:r>
            <a:r>
              <a:rPr lang="en-US" dirty="0"/>
              <a:t>Meetings</a:t>
            </a:r>
            <a:endParaRPr lang="en-US" dirty="0" smtClean="0"/>
          </a:p>
          <a:p>
            <a:pPr marL="971550" lvl="1" indent="-285750" fontAlgn="base"/>
            <a:r>
              <a:rPr lang="en-US" dirty="0" smtClean="0"/>
              <a:t>Bi-weekly</a:t>
            </a:r>
          </a:p>
          <a:p>
            <a:pPr marL="971550" lvl="1" indent="-285750" fontAlgn="base"/>
            <a:r>
              <a:rPr lang="en-US" dirty="0" smtClean="0"/>
              <a:t>Mix of in-person and online meetings</a:t>
            </a:r>
          </a:p>
          <a:p>
            <a:pPr marL="971550" lvl="1" indent="-285750" fontAlgn="base"/>
            <a:r>
              <a:rPr lang="en-US" dirty="0" smtClean="0"/>
              <a:t>Friday 11-12:15?</a:t>
            </a:r>
          </a:p>
          <a:p>
            <a:pPr marL="971550" lvl="1" indent="-285750" fontAlgn="base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Meeting: Jan 21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In Feb : </a:t>
            </a:r>
            <a:r>
              <a:rPr lang="en-US" b="1" dirty="0" smtClean="0"/>
              <a:t>Department Retreat</a:t>
            </a:r>
          </a:p>
          <a:p>
            <a:pPr marL="971550" lvl="1" fontAlgn="base"/>
            <a:r>
              <a:rPr lang="en-US" dirty="0" smtClean="0"/>
              <a:t>Strategic planning</a:t>
            </a:r>
          </a:p>
          <a:p>
            <a:pPr marL="971550" lvl="1" indent="-285750" fontAlgn="base"/>
            <a:r>
              <a:rPr lang="en-US" sz="1400" dirty="0" smtClean="0"/>
              <a:t>Discussion </a:t>
            </a:r>
            <a:r>
              <a:rPr lang="en-US" sz="1400" dirty="0"/>
              <a:t>on online/hybrid courses (not one-time exception)</a:t>
            </a:r>
          </a:p>
          <a:p>
            <a:pPr marL="1257300" lvl="2" fontAlgn="base"/>
            <a:r>
              <a:rPr lang="en-US" sz="1300" dirty="0"/>
              <a:t>Approved courses : CS 3186, CS 4661, CS </a:t>
            </a:r>
            <a:r>
              <a:rPr lang="en-US" sz="1300" dirty="0" smtClean="0"/>
              <a:t>4662</a:t>
            </a:r>
          </a:p>
          <a:p>
            <a:pPr marL="971550" lvl="1" fontAlgn="base"/>
            <a:r>
              <a:rPr lang="en-US" dirty="0" smtClean="0"/>
              <a:t>Review </a:t>
            </a:r>
            <a:r>
              <a:rPr lang="en-US" dirty="0"/>
              <a:t>PEOs, </a:t>
            </a:r>
            <a:r>
              <a:rPr lang="en-US" dirty="0" err="1"/>
              <a:t>eval</a:t>
            </a:r>
            <a:r>
              <a:rPr lang="en-US" dirty="0"/>
              <a:t> data   </a:t>
            </a:r>
          </a:p>
          <a:p>
            <a:pPr lvl="2" indent="0" fontAlgn="base">
              <a:buNone/>
            </a:pPr>
            <a:endParaRPr lang="en-US" sz="1300" dirty="0"/>
          </a:p>
          <a:p>
            <a:pPr marL="971550" lvl="1" fontAlgn="base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153" y="1281827"/>
            <a:ext cx="4014787" cy="29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</a:t>
            </a:r>
            <a:r>
              <a:rPr lang="en-US" dirty="0" smtClean="0"/>
              <a:t>2022 -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Instruction</a:t>
            </a:r>
          </a:p>
          <a:p>
            <a:pPr marL="971550" lvl="1" indent="-285750" fontAlgn="base"/>
            <a:r>
              <a:rPr lang="en-US" sz="1600" dirty="0" smtClean="0"/>
              <a:t>If you need accommodation (remote teaching), contact the HR.</a:t>
            </a:r>
          </a:p>
          <a:p>
            <a:pPr marL="971550" lvl="1" indent="-285750" fontAlgn="base"/>
            <a:r>
              <a:rPr lang="en-US" sz="1600" dirty="0"/>
              <a:t>Inform/remind the department </a:t>
            </a:r>
            <a:r>
              <a:rPr lang="en-US" sz="1600" dirty="0" smtClean="0"/>
              <a:t>of your RT/Sabbatical/Assigned Times</a:t>
            </a:r>
          </a:p>
          <a:p>
            <a:pPr marL="971550" lvl="1" indent="-285750" fontAlgn="base"/>
            <a:r>
              <a:rPr lang="en-US" sz="1600" dirty="0" smtClean="0"/>
              <a:t>No additional hybrid courses</a:t>
            </a:r>
          </a:p>
          <a:p>
            <a:pPr marL="971550" lvl="1" indent="-285750" fontAlgn="base"/>
            <a:r>
              <a:rPr lang="en-US" sz="1600" dirty="0" smtClean="0"/>
              <a:t>EPITA students (25 students) – CS 1222, CS 2013, CS 2148, CS 3220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Successful hiring</a:t>
            </a:r>
          </a:p>
          <a:p>
            <a:pPr marL="971550" lvl="1" indent="-285750"/>
            <a:r>
              <a:rPr lang="en-US" sz="1600" dirty="0" smtClean="0"/>
              <a:t>2-3 new junior faculty</a:t>
            </a:r>
          </a:p>
          <a:p>
            <a:pPr marL="971550" lvl="1" indent="-285750"/>
            <a:r>
              <a:rPr lang="en-US" sz="1600" dirty="0" smtClean="0"/>
              <a:t>Very competitive market</a:t>
            </a:r>
          </a:p>
          <a:p>
            <a:pPr marL="971550" lvl="1" indent="-285750"/>
            <a:r>
              <a:rPr lang="en-US" sz="1600" dirty="0" smtClean="0"/>
              <a:t>Recommend your colleagues</a:t>
            </a:r>
          </a:p>
          <a:p>
            <a:endParaRPr lang="en-US" sz="1800" dirty="0" smtClean="0"/>
          </a:p>
          <a:p>
            <a:pPr marL="971550" lvl="1" indent="-285750"/>
            <a:endParaRPr lang="en-US" sz="1600" dirty="0" smtClean="0"/>
          </a:p>
          <a:p>
            <a:pPr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51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Up for Fall 2022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094886"/>
            <a:ext cx="7893914" cy="3477334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CS Electives </a:t>
            </a:r>
            <a:endParaRPr lang="en-US" sz="1800" dirty="0" smtClean="0"/>
          </a:p>
          <a:p>
            <a:pPr marL="971550" lvl="1" indent="-285750" fontAlgn="base"/>
            <a:r>
              <a:rPr lang="en-US" sz="1600" dirty="0" smtClean="0"/>
              <a:t>More </a:t>
            </a:r>
            <a:r>
              <a:rPr lang="en-US" sz="1600" dirty="0"/>
              <a:t>seats for 4000-level elective courses (~600 seats) per semester</a:t>
            </a:r>
          </a:p>
          <a:p>
            <a:pPr marL="1257300" lvl="2" fontAlgn="base"/>
            <a:r>
              <a:rPr lang="en-US" sz="1500" dirty="0"/>
              <a:t>30 enrollment cap (20 elective courses)</a:t>
            </a:r>
          </a:p>
          <a:p>
            <a:pPr marL="1257300" lvl="2" fontAlgn="base"/>
            <a:r>
              <a:rPr lang="en-US" sz="1500" dirty="0"/>
              <a:t>In reality, we offer 7-9 elective </a:t>
            </a:r>
            <a:r>
              <a:rPr lang="en-US" sz="1500" dirty="0" smtClean="0"/>
              <a:t>courses</a:t>
            </a:r>
          </a:p>
          <a:p>
            <a:pPr marL="1257300" lvl="2" fontAlgn="base"/>
            <a:r>
              <a:rPr lang="en-US" sz="1500" dirty="0" smtClean="0"/>
              <a:t>Need more instructors (e.g., CS 5035) </a:t>
            </a:r>
          </a:p>
          <a:p>
            <a:pPr marL="971550" lvl="1" indent="-285750" fontAlgn="base"/>
            <a:r>
              <a:rPr lang="en-US" sz="1600" dirty="0" smtClean="0"/>
              <a:t>Convert your special topics to regular courses: Data Visualization, HCC, Cyber Security</a:t>
            </a:r>
          </a:p>
          <a:p>
            <a:pPr lvl="1" indent="0" fontAlgn="base">
              <a:buNone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Senior Design</a:t>
            </a:r>
          </a:p>
          <a:p>
            <a:pPr marL="971550" lvl="1" indent="-285750"/>
            <a:r>
              <a:rPr lang="en-US" sz="1600" dirty="0" smtClean="0"/>
              <a:t>160 students or more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</a:t>
            </a:r>
            <a:r>
              <a:rPr lang="en-US" dirty="0" smtClean="0"/>
              <a:t>Program (Fall 2021)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094886"/>
            <a:ext cx="4858552" cy="3477334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Core courses and offer pattern</a:t>
            </a:r>
          </a:p>
          <a:p>
            <a:pPr marL="971550" lvl="1" indent="-285750" fontAlgn="base"/>
            <a:r>
              <a:rPr lang="en-US" sz="1400" dirty="0" smtClean="0"/>
              <a:t>Need to add </a:t>
            </a:r>
            <a:r>
              <a:rPr lang="en-US" sz="1400" dirty="0" smtClean="0"/>
              <a:t>courses to Area 3 : </a:t>
            </a:r>
            <a:r>
              <a:rPr lang="en-US" sz="1400" dirty="0" smtClean="0"/>
              <a:t>CS </a:t>
            </a:r>
            <a:r>
              <a:rPr lang="en-US" sz="1400" dirty="0"/>
              <a:t>5875 </a:t>
            </a:r>
            <a:r>
              <a:rPr lang="en-US" sz="1400" dirty="0" smtClean="0"/>
              <a:t>– Advanced Human </a:t>
            </a:r>
            <a:r>
              <a:rPr lang="en-US" sz="1400" dirty="0"/>
              <a:t>Issues in </a:t>
            </a:r>
            <a:r>
              <a:rPr lang="en-US" sz="1400" dirty="0" smtClean="0"/>
              <a:t>Computing &amp; New </a:t>
            </a:r>
            <a:r>
              <a:rPr lang="en-US" sz="1400" dirty="0" smtClean="0"/>
              <a:t>courses </a:t>
            </a:r>
            <a:r>
              <a:rPr lang="en-US" sz="1400" dirty="0" smtClean="0"/>
              <a:t>(</a:t>
            </a:r>
            <a:r>
              <a:rPr lang="en-US" sz="1400" dirty="0" err="1" smtClean="0"/>
              <a:t>IoT</a:t>
            </a:r>
            <a:r>
              <a:rPr lang="en-US" sz="1400" dirty="0" smtClean="0"/>
              <a:t>, AR/VR)</a:t>
            </a:r>
          </a:p>
          <a:p>
            <a:pPr marL="971550" lvl="1" indent="-285750" fontAlgn="base"/>
            <a:endParaRPr lang="en-US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Comp Exam </a:t>
            </a:r>
            <a:r>
              <a:rPr lang="en-US" sz="1600" dirty="0" smtClean="0"/>
              <a:t>Topics</a:t>
            </a:r>
          </a:p>
          <a:p>
            <a:pPr marL="971550" lvl="1" indent="-285750" fontAlgn="base"/>
            <a:r>
              <a:rPr lang="en-US" sz="1400" dirty="0" smtClean="0">
                <a:solidFill>
                  <a:srgbClr val="FF0000"/>
                </a:solidFill>
              </a:rPr>
              <a:t>Students are required to choose one topic per area and take three oral tests to meet the comp exam requirement.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501" y="896523"/>
            <a:ext cx="2753535" cy="35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Exam Format &amp;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11844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Pre-Pandemic: Online </a:t>
            </a:r>
            <a:r>
              <a:rPr lang="en-US" dirty="0" smtClean="0"/>
              <a:t>exams (multiple choice) on campus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the pandemic</a:t>
            </a:r>
            <a:endParaRPr lang="en-US" dirty="0" smtClean="0"/>
          </a:p>
          <a:p>
            <a:pPr marL="971550" lvl="1" indent="-285750"/>
            <a:r>
              <a:rPr lang="en-US" dirty="0"/>
              <a:t>O</a:t>
            </a:r>
            <a:r>
              <a:rPr lang="en-US" dirty="0" smtClean="0"/>
              <a:t>nline on Zoom (Spring 2020-Summer2021)</a:t>
            </a:r>
          </a:p>
          <a:p>
            <a:pPr marL="971550" lvl="1" indent="-285750"/>
            <a:r>
              <a:rPr lang="en-US" dirty="0"/>
              <a:t>O</a:t>
            </a:r>
            <a:r>
              <a:rPr lang="en-US" dirty="0" smtClean="0"/>
              <a:t>ral exam (Fall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Grading</a:t>
            </a:r>
            <a:endParaRPr lang="en-US" dirty="0"/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32" y="2775870"/>
            <a:ext cx="7452732" cy="18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2416" y="2048672"/>
            <a:ext cx="3024289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From Spring 2022: </a:t>
            </a:r>
          </a:p>
          <a:p>
            <a:r>
              <a:rPr lang="en-US" sz="1400" dirty="0" smtClean="0"/>
              <a:t>Oral exam</a:t>
            </a:r>
          </a:p>
          <a:p>
            <a:r>
              <a:rPr lang="en-US" sz="1400" dirty="0"/>
              <a:t>CR – 66% or above</a:t>
            </a:r>
          </a:p>
          <a:p>
            <a:r>
              <a:rPr lang="en-US" sz="1400" dirty="0"/>
              <a:t>NC – below 66% (no-makeup &amp; repeat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01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 </a:t>
            </a:r>
            <a:r>
              <a:rPr lang="en-US" dirty="0" smtClean="0"/>
              <a:t>Exam Results </a:t>
            </a:r>
            <a:r>
              <a:rPr lang="en-US" dirty="0" smtClean="0"/>
              <a:t>(Fall 2021)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77" y="1094886"/>
            <a:ext cx="6355526" cy="223561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6408" y="3516350"/>
            <a:ext cx="8140628" cy="1055869"/>
          </a:xfrm>
        </p:spPr>
        <p:txBody>
          <a:bodyPr/>
          <a:lstStyle/>
          <a:p>
            <a:r>
              <a:rPr lang="en-US" dirty="0" smtClean="0"/>
              <a:t>CR – 66% or above</a:t>
            </a:r>
          </a:p>
          <a:p>
            <a:r>
              <a:rPr lang="en-US" dirty="0" smtClean="0"/>
              <a:t>NC – below 66% (no-makeup &amp; repeat)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24723</TotalTime>
  <Words>404</Words>
  <Application>Microsoft Office PowerPoint</Application>
  <PresentationFormat>On-screen Show (16:9)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Department Meeting</vt:lpstr>
      <vt:lpstr>Agenda</vt:lpstr>
      <vt:lpstr>Announcements and Reminders</vt:lpstr>
      <vt:lpstr>Spring 2022 – Important Meetings</vt:lpstr>
      <vt:lpstr>Spring 2022 - Reminders</vt:lpstr>
      <vt:lpstr>Scale Up for Fall 2022 and beyond</vt:lpstr>
      <vt:lpstr>Graduate Program (Fall 2021)</vt:lpstr>
      <vt:lpstr>Comprehensive Exam Format &amp; Grading</vt:lpstr>
      <vt:lpstr>Comp Exam Results (Fall 2021)</vt:lpstr>
      <vt:lpstr>Have a great break!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AutoBVT</cp:lastModifiedBy>
  <cp:revision>930</cp:revision>
  <dcterms:created xsi:type="dcterms:W3CDTF">2020-04-22T18:12:43Z</dcterms:created>
  <dcterms:modified xsi:type="dcterms:W3CDTF">2021-12-10T23:27:45Z</dcterms:modified>
</cp:coreProperties>
</file>