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95" r:id="rId2"/>
    <p:sldId id="501" r:id="rId3"/>
    <p:sldId id="502" r:id="rId4"/>
    <p:sldId id="508" r:id="rId5"/>
    <p:sldId id="506" r:id="rId6"/>
    <p:sldId id="507" r:id="rId7"/>
    <p:sldId id="497" r:id="rId8"/>
    <p:sldId id="510" r:id="rId9"/>
    <p:sldId id="513" r:id="rId10"/>
    <p:sldId id="514" r:id="rId11"/>
    <p:sldId id="515" r:id="rId12"/>
    <p:sldId id="489" r:id="rId13"/>
    <p:sldId id="519" r:id="rId14"/>
    <p:sldId id="467" r:id="rId15"/>
    <p:sldId id="486" r:id="rId16"/>
    <p:sldId id="492" r:id="rId17"/>
    <p:sldId id="487" r:id="rId18"/>
    <p:sldId id="500" r:id="rId19"/>
    <p:sldId id="480" r:id="rId20"/>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h Cherniss" initials="MC" lastIdx="9" clrIdx="0"/>
  <p:cmAuthor id="2" name="Mara Mintz" initials="MM" lastIdx="6" clrIdx="1">
    <p:extLst>
      <p:ext uri="{19B8F6BF-5375-455C-9EA6-DF929625EA0E}">
        <p15:presenceInfo xmlns:p15="http://schemas.microsoft.com/office/powerpoint/2012/main" userId="25ea2eff5ac3ceb0" providerId="Windows Live"/>
      </p:ext>
    </p:extLst>
  </p:cmAuthor>
  <p:cmAuthor id="3" name="Jonathan Rutchik" initials="JR"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90A"/>
    <a:srgbClr val="4A4F55"/>
    <a:srgbClr val="272324"/>
    <a:srgbClr val="A58628"/>
    <a:srgbClr val="898989"/>
    <a:srgbClr val="3E5C94"/>
    <a:srgbClr val="3F5B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61" autoAdjust="0"/>
    <p:restoredTop sz="91253" autoAdjust="0"/>
  </p:normalViewPr>
  <p:slideViewPr>
    <p:cSldViewPr snapToGrid="0" snapToObjects="1">
      <p:cViewPr varScale="1">
        <p:scale>
          <a:sx n="117" d="100"/>
          <a:sy n="117" d="100"/>
        </p:scale>
        <p:origin x="126" y="-204"/>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47" d="100"/>
          <a:sy n="147" d="100"/>
        </p:scale>
        <p:origin x="131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ili\Service\Associate%20Dean\Industry%20Advisory%20Board%20meeting\Alumni%20Surve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4.7134733158355542E-4"/>
          <c:y val="0.11342592592592593"/>
          <c:w val="0.6843770778652668"/>
          <c:h val="0.875"/>
        </c:manualLayout>
      </c:layout>
      <c:pie3DChart>
        <c:varyColors val="1"/>
        <c:ser>
          <c:idx val="0"/>
          <c:order val="0"/>
          <c:explosion val="7"/>
          <c:dPt>
            <c:idx val="0"/>
            <c:bubble3D val="0"/>
            <c:spPr>
              <a:solidFill>
                <a:schemeClr val="tx2"/>
              </a:solidFill>
            </c:spPr>
            <c:extLst>
              <c:ext xmlns:c16="http://schemas.microsoft.com/office/drawing/2014/chart" uri="{C3380CC4-5D6E-409C-BE32-E72D297353CC}">
                <c16:uniqueId val="{00000001-6106-BB4B-BAAC-617B96E84368}"/>
              </c:ext>
            </c:extLst>
          </c:dPt>
          <c:dPt>
            <c:idx val="4"/>
            <c:bubble3D val="0"/>
            <c:spPr>
              <a:ln>
                <a:solidFill>
                  <a:srgbClr val="00B0F0"/>
                </a:solidFill>
              </a:ln>
            </c:spPr>
            <c:extLst>
              <c:ext xmlns:c16="http://schemas.microsoft.com/office/drawing/2014/chart" uri="{C3380CC4-5D6E-409C-BE32-E72D297353CC}">
                <c16:uniqueId val="{00000003-6106-BB4B-BAAC-617B96E84368}"/>
              </c:ext>
            </c:extLst>
          </c:dPt>
          <c:dLbls>
            <c:spPr>
              <a:noFill/>
              <a:ln>
                <a:noFill/>
              </a:ln>
              <a:effectLst/>
            </c:spPr>
            <c:txPr>
              <a:bodyPr/>
              <a:lstStyle/>
              <a:p>
                <a:pPr>
                  <a:defRPr sz="1400"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Sheet2!$A$3:$A$7</c:f>
              <c:strCache>
                <c:ptCount val="5"/>
                <c:pt idx="0">
                  <c:v>Very dissatified</c:v>
                </c:pt>
                <c:pt idx="1">
                  <c:v>Dissatisfied</c:v>
                </c:pt>
                <c:pt idx="2">
                  <c:v>Neutral</c:v>
                </c:pt>
                <c:pt idx="3">
                  <c:v>Satisfied</c:v>
                </c:pt>
                <c:pt idx="4">
                  <c:v>Very satisfied</c:v>
                </c:pt>
              </c:strCache>
            </c:strRef>
          </c:cat>
          <c:val>
            <c:numRef>
              <c:f>Sheet2!$B$3:$B$7</c:f>
              <c:numCache>
                <c:formatCode>General</c:formatCode>
                <c:ptCount val="5"/>
                <c:pt idx="0">
                  <c:v>1.3</c:v>
                </c:pt>
                <c:pt idx="1">
                  <c:v>5.0999999999999996</c:v>
                </c:pt>
                <c:pt idx="2">
                  <c:v>11.4</c:v>
                </c:pt>
                <c:pt idx="3">
                  <c:v>36.700000000000003</c:v>
                </c:pt>
                <c:pt idx="4">
                  <c:v>45.6</c:v>
                </c:pt>
              </c:numCache>
            </c:numRef>
          </c:val>
          <c:extLst>
            <c:ext xmlns:c16="http://schemas.microsoft.com/office/drawing/2014/chart" uri="{C3380CC4-5D6E-409C-BE32-E72D297353CC}">
              <c16:uniqueId val="{00000004-6106-BB4B-BAAC-617B96E84368}"/>
            </c:ext>
          </c:extLst>
        </c:ser>
        <c:dLbls>
          <c:showLegendKey val="0"/>
          <c:showVal val="0"/>
          <c:showCatName val="0"/>
          <c:showSerName val="0"/>
          <c:showPercent val="0"/>
          <c:showBubbleSize val="0"/>
          <c:showLeaderLines val="1"/>
        </c:dLbls>
      </c:pie3DChart>
    </c:plotArea>
    <c:legend>
      <c:legendPos val="r"/>
      <c:layout>
        <c:manualLayout>
          <c:xMode val="edge"/>
          <c:yMode val="edge"/>
          <c:x val="0.75488258781482098"/>
          <c:y val="0.20839988324950301"/>
          <c:w val="0.23270606466744848"/>
          <c:h val="0.52381572322060088"/>
        </c:manualLayout>
      </c:layout>
      <c:overlay val="0"/>
      <c:txPr>
        <a:bodyPr/>
        <a:lstStyle/>
        <a:p>
          <a:pPr rtl="0">
            <a:defRPr sz="1600" b="1"/>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ECECE4-DAC3-184B-ACA5-FE13628ADDE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E505-AACC-A441-A0A2-862C839087B8}"/>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C07F553-0B52-9542-A9FE-C4F2764AF8D6}" type="datetimeFigureOut">
              <a:rPr lang="en-US" smtClean="0"/>
              <a:t>11/2/2022</a:t>
            </a:fld>
            <a:endParaRPr lang="en-US"/>
          </a:p>
        </p:txBody>
      </p:sp>
      <p:sp>
        <p:nvSpPr>
          <p:cNvPr id="4" name="Footer Placeholder 3">
            <a:extLst>
              <a:ext uri="{FF2B5EF4-FFF2-40B4-BE49-F238E27FC236}">
                <a16:creationId xmlns:a16="http://schemas.microsoft.com/office/drawing/2014/main" id="{AE4C9671-94C8-3642-890C-0ACE75469B99}"/>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B7DE89-E275-1E4D-940A-CDC79AFEA879}"/>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A2F86C5-3458-7741-98E4-0944E36345AA}" type="slidenum">
              <a:rPr lang="en-US" smtClean="0"/>
              <a:t>‹#›</a:t>
            </a:fld>
            <a:endParaRPr lang="en-US"/>
          </a:p>
        </p:txBody>
      </p:sp>
    </p:spTree>
    <p:extLst>
      <p:ext uri="{BB962C8B-B14F-4D97-AF65-F5344CB8AC3E}">
        <p14:creationId xmlns:p14="http://schemas.microsoft.com/office/powerpoint/2010/main" val="3621818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C307840-2B3D-544B-89F3-FB0965DC6458}" type="datetimeFigureOut">
              <a:rPr lang="en-US" smtClean="0"/>
              <a:t>11/2/2022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FFFD51F-2C2B-9E40-86B6-19E5372E5CE4}" type="slidenum">
              <a:rPr lang="en-US" smtClean="0"/>
              <a:t>‹#›</a:t>
            </a:fld>
            <a:endParaRPr lang="en-US"/>
          </a:p>
        </p:txBody>
      </p:sp>
    </p:spTree>
    <p:extLst>
      <p:ext uri="{BB962C8B-B14F-4D97-AF65-F5344CB8AC3E}">
        <p14:creationId xmlns:p14="http://schemas.microsoft.com/office/powerpoint/2010/main" val="4053621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QhN4wBfQ9yI"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1</a:t>
            </a:fld>
            <a:endParaRPr lang="en-US"/>
          </a:p>
        </p:txBody>
      </p:sp>
    </p:spTree>
    <p:extLst>
      <p:ext uri="{BB962C8B-B14F-4D97-AF65-F5344CB8AC3E}">
        <p14:creationId xmlns:p14="http://schemas.microsoft.com/office/powerpoint/2010/main" val="3458636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14</a:t>
            </a:fld>
            <a:endParaRPr lang="en-US"/>
          </a:p>
        </p:txBody>
      </p:sp>
    </p:spTree>
    <p:extLst>
      <p:ext uri="{BB962C8B-B14F-4D97-AF65-F5344CB8AC3E}">
        <p14:creationId xmlns:p14="http://schemas.microsoft.com/office/powerpoint/2010/main" val="311319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15</a:t>
            </a:fld>
            <a:endParaRPr lang="en-US"/>
          </a:p>
        </p:txBody>
      </p:sp>
    </p:spTree>
    <p:extLst>
      <p:ext uri="{BB962C8B-B14F-4D97-AF65-F5344CB8AC3E}">
        <p14:creationId xmlns:p14="http://schemas.microsoft.com/office/powerpoint/2010/main" val="1574187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16</a:t>
            </a:fld>
            <a:endParaRPr lang="en-US"/>
          </a:p>
        </p:txBody>
      </p:sp>
    </p:spTree>
    <p:extLst>
      <p:ext uri="{BB962C8B-B14F-4D97-AF65-F5344CB8AC3E}">
        <p14:creationId xmlns:p14="http://schemas.microsoft.com/office/powerpoint/2010/main" val="942644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17</a:t>
            </a:fld>
            <a:endParaRPr lang="en-US"/>
          </a:p>
        </p:txBody>
      </p:sp>
    </p:spTree>
    <p:extLst>
      <p:ext uri="{BB962C8B-B14F-4D97-AF65-F5344CB8AC3E}">
        <p14:creationId xmlns:p14="http://schemas.microsoft.com/office/powerpoint/2010/main" val="2554244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f9843264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f9843264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50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7FFFD51F-2C2B-9E40-86B6-19E5372E5CE4}" type="slidenum">
              <a:rPr lang="en-US" smtClean="0"/>
              <a:t>5</a:t>
            </a:fld>
            <a:endParaRPr lang="en-US"/>
          </a:p>
        </p:txBody>
      </p:sp>
    </p:spTree>
    <p:extLst>
      <p:ext uri="{BB962C8B-B14F-4D97-AF65-F5344CB8AC3E}">
        <p14:creationId xmlns:p14="http://schemas.microsoft.com/office/powerpoint/2010/main" val="210928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Elaine</a:t>
            </a:r>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6</a:t>
            </a:fld>
            <a:endParaRPr lang="en-US"/>
          </a:p>
        </p:txBody>
      </p:sp>
    </p:spTree>
    <p:extLst>
      <p:ext uri="{BB962C8B-B14F-4D97-AF65-F5344CB8AC3E}">
        <p14:creationId xmlns:p14="http://schemas.microsoft.com/office/powerpoint/2010/main" val="2696468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on your acceptance to Cal State LA!</a:t>
            </a:r>
          </a:p>
          <a:p>
            <a:r>
              <a:rPr lang="en-US" dirty="0"/>
              <a:t>The New York Times called Cal State LA one of “America’s great working-class colleges”.</a:t>
            </a:r>
          </a:p>
          <a:p>
            <a:r>
              <a:rPr lang="en-US" dirty="0"/>
              <a:t>We’re not as famous as some other schools. But we work hard to provide a great experience for students.</a:t>
            </a:r>
          </a:p>
          <a:p>
            <a:endParaRPr lang="en-US" dirty="0"/>
          </a:p>
          <a:p>
            <a:r>
              <a:rPr lang="en-US" dirty="0"/>
              <a:t>Our focus is on educating students. We help you build skills, find opportunities, and embark on great careers. </a:t>
            </a:r>
          </a:p>
          <a:p>
            <a:r>
              <a:rPr lang="en-US" dirty="0"/>
              <a:t>Cal State LA is the best place to go if you want upward mobility. We help students move up the economic ladder better than any other American college.</a:t>
            </a:r>
          </a:p>
          <a:p>
            <a:endParaRPr lang="en-US" dirty="0"/>
          </a:p>
          <a:p>
            <a:r>
              <a:rPr lang="en-US" dirty="0"/>
              <a:t>Here is a YouTube link to a video created by Vox. Vox is a news website, and this video highlights Cal State LA as one of the colleges where the American dream is still alive. I encourage you to take the time to view it. I’ll paste it into the chat. Bookmark it for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https://www.youtube.com/watch?v=QhN4wBfQ9yI</a:t>
            </a:r>
            <a:endParaRPr lang="en-US" dirty="0"/>
          </a:p>
          <a:p>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9</a:t>
            </a:fld>
            <a:endParaRPr lang="en-US"/>
          </a:p>
        </p:txBody>
      </p:sp>
    </p:spTree>
    <p:extLst>
      <p:ext uri="{BB962C8B-B14F-4D97-AF65-F5344CB8AC3E}">
        <p14:creationId xmlns:p14="http://schemas.microsoft.com/office/powerpoint/2010/main" val="416360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career in computer science is one of the best careers out there, according to US News and World Report.</a:t>
            </a:r>
          </a:p>
          <a:p>
            <a:endParaRPr lang="en-US" baseline="0" dirty="0"/>
          </a:p>
          <a:p>
            <a:r>
              <a:rPr lang="en-US" baseline="0" dirty="0"/>
              <a:t>These rankings are based on job prospects and job satisfaction. On the job satisfaction scale, being an information security analyst usually provides above average flexibility. </a:t>
            </a:r>
            <a:r>
              <a:rPr lang="en-US" dirty="0"/>
              <a:t>Overall, there are many job opportunities in the computing</a:t>
            </a:r>
            <a:r>
              <a:rPr lang="en-US" baseline="0" dirty="0"/>
              <a:t> profession, the jobs earn good wages, and people enjoy their jobs. </a:t>
            </a:r>
          </a:p>
          <a:p>
            <a:endParaRPr lang="en-US" baseline="0" dirty="0"/>
          </a:p>
        </p:txBody>
      </p:sp>
      <p:sp>
        <p:nvSpPr>
          <p:cNvPr id="4" name="Slide Number Placeholder 3"/>
          <p:cNvSpPr>
            <a:spLocks noGrp="1"/>
          </p:cNvSpPr>
          <p:nvPr>
            <p:ph type="sldNum" sz="quarter" idx="10"/>
          </p:nvPr>
        </p:nvSpPr>
        <p:spPr/>
        <p:txBody>
          <a:bodyPr/>
          <a:lstStyle/>
          <a:p>
            <a:fld id="{7FFFD51F-2C2B-9E40-86B6-19E5372E5CE4}" type="slidenum">
              <a:rPr lang="en-US" smtClean="0"/>
              <a:t>10</a:t>
            </a:fld>
            <a:endParaRPr lang="en-US"/>
          </a:p>
        </p:txBody>
      </p:sp>
    </p:spTree>
    <p:extLst>
      <p:ext uri="{BB962C8B-B14F-4D97-AF65-F5344CB8AC3E}">
        <p14:creationId xmlns:p14="http://schemas.microsoft.com/office/powerpoint/2010/main" val="2482144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Glassdoor also rates computer science jobs at the top of the best jobs list.</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enterprise architect</a:t>
            </a:r>
            <a:r>
              <a:rPr lang="en-US" sz="1200" b="0" i="0" kern="1200" dirty="0">
                <a:solidFill>
                  <a:schemeClr val="tx1"/>
                </a:solidFill>
                <a:effectLst/>
                <a:latin typeface="+mn-lt"/>
                <a:ea typeface="+mn-ea"/>
                <a:cs typeface="+mn-cs"/>
              </a:rPr>
              <a:t> is responsible for overseeing, improving and upgrading enterprise services, software and hardware.</a:t>
            </a:r>
          </a:p>
          <a:p>
            <a:endParaRPr lang="en-US" sz="1200" b="0"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Full stack engineer</a:t>
            </a:r>
            <a:r>
              <a:rPr lang="en-US" sz="1200" b="0" i="0" kern="1200" baseline="0" dirty="0">
                <a:solidFill>
                  <a:schemeClr val="tx1"/>
                </a:solidFill>
                <a:effectLst/>
                <a:latin typeface="+mn-lt"/>
                <a:ea typeface="+mn-ea"/>
                <a:cs typeface="+mn-cs"/>
              </a:rPr>
              <a:t> works on both the back-end and front-end of systems.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A </a:t>
            </a:r>
            <a:r>
              <a:rPr lang="en-US" sz="1200" b="1" i="0" kern="1200" baseline="0" dirty="0">
                <a:solidFill>
                  <a:schemeClr val="tx1"/>
                </a:solidFill>
                <a:effectLst/>
                <a:latin typeface="+mn-lt"/>
                <a:ea typeface="+mn-ea"/>
                <a:cs typeface="+mn-cs"/>
              </a:rPr>
              <a:t>data scientist </a:t>
            </a:r>
            <a:r>
              <a:rPr lang="en-US" sz="1200" b="0" i="0" kern="1200" baseline="0" dirty="0">
                <a:solidFill>
                  <a:schemeClr val="tx1"/>
                </a:solidFill>
                <a:effectLst/>
                <a:latin typeface="+mn-lt"/>
                <a:ea typeface="+mn-ea"/>
                <a:cs typeface="+mn-cs"/>
              </a:rPr>
              <a:t>analyzes data and helps companies make decisions. They are part mathematician and part computer scientist.</a:t>
            </a:r>
          </a:p>
          <a:p>
            <a:endParaRPr lang="en-US" sz="1200" b="0" i="0" kern="1200" baseline="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DevOps</a:t>
            </a:r>
            <a:r>
              <a:rPr lang="en-US" sz="1200" b="0" i="0" kern="1200" dirty="0">
                <a:solidFill>
                  <a:schemeClr val="tx1"/>
                </a:solidFill>
                <a:effectLst/>
                <a:latin typeface="+mn-lt"/>
                <a:ea typeface="+mn-ea"/>
                <a:cs typeface="+mn-cs"/>
              </a:rPr>
              <a:t> (development and operations) </a:t>
            </a:r>
            <a:r>
              <a:rPr lang="en-US" sz="1200" b="1" i="0" kern="1200" dirty="0">
                <a:solidFill>
                  <a:schemeClr val="tx1"/>
                </a:solidFill>
                <a:effectLst/>
                <a:latin typeface="+mn-lt"/>
                <a:ea typeface="+mn-ea"/>
                <a:cs typeface="+mn-cs"/>
              </a:rPr>
              <a:t>is</a:t>
            </a:r>
            <a:r>
              <a:rPr lang="en-US" sz="1200" b="0" i="0" kern="1200" dirty="0">
                <a:solidFill>
                  <a:schemeClr val="tx1"/>
                </a:solidFill>
                <a:effectLst/>
                <a:latin typeface="+mn-lt"/>
                <a:ea typeface="+mn-ea"/>
                <a:cs typeface="+mn-cs"/>
              </a:rPr>
              <a:t> an enterprise software development phrase used to </a:t>
            </a:r>
            <a:r>
              <a:rPr lang="en-US" sz="1200" b="1" i="0" kern="1200" dirty="0">
                <a:solidFill>
                  <a:schemeClr val="tx1"/>
                </a:solidFill>
                <a:effectLst/>
                <a:latin typeface="+mn-lt"/>
                <a:ea typeface="+mn-ea"/>
                <a:cs typeface="+mn-cs"/>
              </a:rPr>
              <a:t>mean</a:t>
            </a:r>
            <a:r>
              <a:rPr lang="en-US" sz="1200" b="0" i="0" kern="1200" dirty="0">
                <a:solidFill>
                  <a:schemeClr val="tx1"/>
                </a:solidFill>
                <a:effectLst/>
                <a:latin typeface="+mn-lt"/>
                <a:ea typeface="+mn-ea"/>
                <a:cs typeface="+mn-cs"/>
              </a:rPr>
              <a:t> a type of agile relationship between development and IT operations. The goal of </a:t>
            </a:r>
            <a:r>
              <a:rPr lang="en-US" sz="1200" b="1" i="0" kern="1200" dirty="0">
                <a:solidFill>
                  <a:schemeClr val="tx1"/>
                </a:solidFill>
                <a:effectLst/>
                <a:latin typeface="+mn-lt"/>
                <a:ea typeface="+mn-ea"/>
                <a:cs typeface="+mn-cs"/>
              </a:rPr>
              <a:t>DevOps is</a:t>
            </a:r>
            <a:r>
              <a:rPr lang="en-US" sz="1200" b="0" i="0" kern="1200" dirty="0">
                <a:solidFill>
                  <a:schemeClr val="tx1"/>
                </a:solidFill>
                <a:effectLst/>
                <a:latin typeface="+mn-lt"/>
                <a:ea typeface="+mn-ea"/>
                <a:cs typeface="+mn-cs"/>
              </a:rPr>
              <a:t> to change and improve the relationship by advocating better communication and collaboration between these two business units.</a:t>
            </a:r>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A </a:t>
            </a:r>
            <a:r>
              <a:rPr lang="en-US" sz="1200" b="1" i="0" kern="1200" baseline="0" dirty="0">
                <a:solidFill>
                  <a:schemeClr val="tx1"/>
                </a:solidFill>
                <a:effectLst/>
                <a:latin typeface="+mn-lt"/>
                <a:ea typeface="+mn-ea"/>
                <a:cs typeface="+mn-cs"/>
              </a:rPr>
              <a:t>strategy manager</a:t>
            </a:r>
            <a:r>
              <a:rPr lang="en-US" sz="1200" b="0" i="0" kern="1200" baseline="0" dirty="0">
                <a:solidFill>
                  <a:schemeClr val="tx1"/>
                </a:solidFill>
                <a:effectLst/>
                <a:latin typeface="+mn-lt"/>
                <a:ea typeface="+mn-ea"/>
                <a:cs typeface="+mn-cs"/>
              </a:rPr>
              <a:t> could be in any field, but there are many in computer and technology companies. They manage the development of new product features and often need a strong background in computer science.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Number 6 is machine learning Engineer. (Work with data scientists)</a:t>
            </a:r>
          </a:p>
          <a:p>
            <a:r>
              <a:rPr lang="en-US" sz="1200" b="0" i="0" kern="1200" baseline="0" dirty="0">
                <a:solidFill>
                  <a:schemeClr val="tx1"/>
                </a:solidFill>
                <a:effectLst/>
                <a:latin typeface="+mn-lt"/>
                <a:ea typeface="+mn-ea"/>
                <a:cs typeface="+mn-cs"/>
              </a:rPr>
              <a:t>Number 7 is data Engineer. </a:t>
            </a:r>
          </a:p>
          <a:p>
            <a:r>
              <a:rPr lang="en-US" sz="1200" b="0" i="0" kern="1200" baseline="0" dirty="0">
                <a:solidFill>
                  <a:schemeClr val="tx1"/>
                </a:solidFill>
                <a:effectLst/>
                <a:latin typeface="+mn-lt"/>
                <a:ea typeface="+mn-ea"/>
                <a:cs typeface="+mn-cs"/>
              </a:rPr>
              <a:t>Number 8 is software engineer. (general title for someone who develops software.)</a:t>
            </a:r>
            <a:endParaRPr lang="en-US" baseline="0" dirty="0"/>
          </a:p>
        </p:txBody>
      </p:sp>
      <p:sp>
        <p:nvSpPr>
          <p:cNvPr id="4" name="Slide Number Placeholder 3"/>
          <p:cNvSpPr>
            <a:spLocks noGrp="1"/>
          </p:cNvSpPr>
          <p:nvPr>
            <p:ph type="sldNum" sz="quarter" idx="10"/>
          </p:nvPr>
        </p:nvSpPr>
        <p:spPr/>
        <p:txBody>
          <a:bodyPr/>
          <a:lstStyle/>
          <a:p>
            <a:fld id="{7FFFD51F-2C2B-9E40-86B6-19E5372E5CE4}" type="slidenum">
              <a:rPr lang="en-US" smtClean="0"/>
              <a:t>11</a:t>
            </a:fld>
            <a:endParaRPr lang="en-US"/>
          </a:p>
        </p:txBody>
      </p:sp>
    </p:spTree>
    <p:extLst>
      <p:ext uri="{BB962C8B-B14F-4D97-AF65-F5344CB8AC3E}">
        <p14:creationId xmlns:p14="http://schemas.microsoft.com/office/powerpoint/2010/main" val="1798494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12</a:t>
            </a:fld>
            <a:endParaRPr lang="en-US"/>
          </a:p>
        </p:txBody>
      </p:sp>
    </p:spTree>
    <p:extLst>
      <p:ext uri="{BB962C8B-B14F-4D97-AF65-F5344CB8AC3E}">
        <p14:creationId xmlns:p14="http://schemas.microsoft.com/office/powerpoint/2010/main" val="1590349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our alumni and some of the different organizations they have joined. Some are tech companies that you have heard of, like Google and Comcast. Honeywell is a large industrial conglomerate. But you can see that we also have an alum working as a CIO in the LA County Public Defender’s office and another working for on mobile app development for a startup that is a few years old.</a:t>
            </a:r>
          </a:p>
          <a:p>
            <a:endParaRPr lang="en-US" dirty="0"/>
          </a:p>
          <a:p>
            <a:r>
              <a:rPr lang="en-US" dirty="0"/>
              <a:t>Job satisfaction. Giving back to the department and college. </a:t>
            </a:r>
          </a:p>
          <a:p>
            <a:endParaRPr lang="en-US" dirty="0"/>
          </a:p>
          <a:p>
            <a:r>
              <a:rPr lang="en-US" dirty="0"/>
              <a:t>Many of our alumni give back to the department and college by providing gifts or financial support, recruiting our students as interns or new employees, and also by sponsoring senior projects.</a:t>
            </a:r>
          </a:p>
        </p:txBody>
      </p:sp>
      <p:sp>
        <p:nvSpPr>
          <p:cNvPr id="4" name="Slide Number Placeholder 3"/>
          <p:cNvSpPr>
            <a:spLocks noGrp="1"/>
          </p:cNvSpPr>
          <p:nvPr>
            <p:ph type="sldNum" sz="quarter" idx="10"/>
          </p:nvPr>
        </p:nvSpPr>
        <p:spPr/>
        <p:txBody>
          <a:bodyPr/>
          <a:lstStyle/>
          <a:p>
            <a:fld id="{7FFFD51F-2C2B-9E40-86B6-19E5372E5CE4}" type="slidenum">
              <a:rPr lang="en-US" smtClean="0"/>
              <a:t>13</a:t>
            </a:fld>
            <a:endParaRPr lang="en-US"/>
          </a:p>
        </p:txBody>
      </p:sp>
    </p:spTree>
    <p:extLst>
      <p:ext uri="{BB962C8B-B14F-4D97-AF65-F5344CB8AC3E}">
        <p14:creationId xmlns:p14="http://schemas.microsoft.com/office/powerpoint/2010/main" val="3524390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6195" y="2318983"/>
            <a:ext cx="5654749" cy="552380"/>
          </a:xfrm>
        </p:spPr>
        <p:txBody>
          <a:bodyPr>
            <a:noAutofit/>
          </a:bodyPr>
          <a:lstStyle>
            <a:lvl1pPr>
              <a:defRPr sz="2400"/>
            </a:lvl1pPr>
          </a:lstStyle>
          <a:p>
            <a:r>
              <a:rPr lang="en-US" dirty="0"/>
              <a:t>Click to edit Master title style</a:t>
            </a:r>
          </a:p>
        </p:txBody>
      </p:sp>
      <p:sp>
        <p:nvSpPr>
          <p:cNvPr id="3" name="Subtitle 2"/>
          <p:cNvSpPr>
            <a:spLocks noGrp="1"/>
          </p:cNvSpPr>
          <p:nvPr>
            <p:ph type="subTitle" idx="1"/>
          </p:nvPr>
        </p:nvSpPr>
        <p:spPr>
          <a:xfrm>
            <a:off x="1136195" y="2894946"/>
            <a:ext cx="565474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pic>
        <p:nvPicPr>
          <p:cNvPr id="18" name="Picture 17" descr="A close up of a logo&#10;&#10;Description automatically generated">
            <a:extLst>
              <a:ext uri="{FF2B5EF4-FFF2-40B4-BE49-F238E27FC236}">
                <a16:creationId xmlns:a16="http://schemas.microsoft.com/office/drawing/2014/main" id="{D24B268C-D757-234C-A337-CFEB3D4199CC}"/>
              </a:ext>
            </a:extLst>
          </p:cNvPr>
          <p:cNvPicPr>
            <a:picLocks noChangeAspect="1"/>
          </p:cNvPicPr>
          <p:nvPr userDrawn="1"/>
        </p:nvPicPr>
        <p:blipFill>
          <a:blip r:embed="rId2"/>
          <a:stretch>
            <a:fillRect/>
          </a:stretch>
        </p:blipFill>
        <p:spPr>
          <a:xfrm>
            <a:off x="0" y="0"/>
            <a:ext cx="9144000" cy="1262063"/>
          </a:xfrm>
          <a:prstGeom prst="rect">
            <a:avLst/>
          </a:prstGeom>
        </p:spPr>
      </p:pic>
      <p:pic>
        <p:nvPicPr>
          <p:cNvPr id="6" name="Picture 5">
            <a:extLst>
              <a:ext uri="{FF2B5EF4-FFF2-40B4-BE49-F238E27FC236}">
                <a16:creationId xmlns:a16="http://schemas.microsoft.com/office/drawing/2014/main" id="{83A395EF-4307-9C45-A995-09970D74C4D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6847"/>
          <a:stretch/>
        </p:blipFill>
        <p:spPr>
          <a:xfrm>
            <a:off x="299504" y="184149"/>
            <a:ext cx="1819687" cy="1937259"/>
          </a:xfrm>
          <a:prstGeom prst="rect">
            <a:avLst/>
          </a:prstGeom>
        </p:spPr>
      </p:pic>
      <p:pic>
        <p:nvPicPr>
          <p:cNvPr id="20" name="Picture 19" descr="A close up of a logo&#10;&#10;Description automatically generated">
            <a:extLst>
              <a:ext uri="{FF2B5EF4-FFF2-40B4-BE49-F238E27FC236}">
                <a16:creationId xmlns:a16="http://schemas.microsoft.com/office/drawing/2014/main" id="{998402E4-6B09-6C46-9E46-BA6D15131A3C}"/>
              </a:ext>
            </a:extLst>
          </p:cNvPr>
          <p:cNvPicPr>
            <a:picLocks noChangeAspect="1"/>
          </p:cNvPicPr>
          <p:nvPr userDrawn="1"/>
        </p:nvPicPr>
        <p:blipFill>
          <a:blip r:embed="rId4"/>
          <a:stretch>
            <a:fillRect/>
          </a:stretch>
        </p:blipFill>
        <p:spPr>
          <a:xfrm>
            <a:off x="2096677" y="934104"/>
            <a:ext cx="6928451" cy="538523"/>
          </a:xfrm>
          <a:prstGeom prst="rect">
            <a:avLst/>
          </a:prstGeom>
        </p:spPr>
      </p:pic>
      <p:pic>
        <p:nvPicPr>
          <p:cNvPr id="22" name="Picture 21">
            <a:extLst>
              <a:ext uri="{FF2B5EF4-FFF2-40B4-BE49-F238E27FC236}">
                <a16:creationId xmlns:a16="http://schemas.microsoft.com/office/drawing/2014/main" id="{9E9183DE-11EC-A147-BC99-6165131F50F9}"/>
              </a:ext>
            </a:extLst>
          </p:cNvPr>
          <p:cNvPicPr>
            <a:picLocks noChangeAspect="1"/>
          </p:cNvPicPr>
          <p:nvPr userDrawn="1"/>
        </p:nvPicPr>
        <p:blipFill rotWithShape="1">
          <a:blip r:embed="rId5" cstate="print">
            <a:alphaModFix amt="12000"/>
            <a:extLst>
              <a:ext uri="{28A0092B-C50C-407E-A947-70E740481C1C}">
                <a14:useLocalDpi xmlns:a14="http://schemas.microsoft.com/office/drawing/2010/main"/>
              </a:ext>
            </a:extLst>
          </a:blip>
          <a:srcRect l="4752" t="1941" r="-4752" b="51083"/>
          <a:stretch/>
        </p:blipFill>
        <p:spPr>
          <a:xfrm>
            <a:off x="6864096" y="1829521"/>
            <a:ext cx="1924301" cy="3313979"/>
          </a:xfrm>
          <a:prstGeom prst="rect">
            <a:avLst/>
          </a:prstGeom>
          <a:effectLst/>
        </p:spPr>
      </p:pic>
    </p:spTree>
    <p:extLst>
      <p:ext uri="{BB962C8B-B14F-4D97-AF65-F5344CB8AC3E}">
        <p14:creationId xmlns:p14="http://schemas.microsoft.com/office/powerpoint/2010/main" val="1540873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19" name="Picture 18" descr="A group of people posing for the camera&#10;&#10;Description automatically generated">
            <a:extLst>
              <a:ext uri="{FF2B5EF4-FFF2-40B4-BE49-F238E27FC236}">
                <a16:creationId xmlns:a16="http://schemas.microsoft.com/office/drawing/2014/main" id="{64EBAC9A-3243-7948-A0A3-A3D1B55301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9563"/>
            <a:ext cx="5387332" cy="5161997"/>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userDrawn="1"/>
        </p:nvGrpSpPr>
        <p:grpSpPr>
          <a:xfrm rot="10800000">
            <a:off x="2071688" y="-10886"/>
            <a:ext cx="6399490" cy="5143501"/>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userDrawn="1"/>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0D5574A-6B61-024C-83F6-5D3E04686218}"/>
                </a:ext>
              </a:extLst>
            </p:cNvPr>
            <p:cNvSpPr/>
            <p:nvPr userDrawn="1"/>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325E83-2393-6746-A8B1-C032CE56DB65}"/>
              </a:ext>
            </a:extLst>
          </p:cNvPr>
          <p:cNvGrpSpPr/>
          <p:nvPr userDrawn="1"/>
        </p:nvGrpSpPr>
        <p:grpSpPr>
          <a:xfrm rot="10800000">
            <a:off x="2589184" y="-16820"/>
            <a:ext cx="6548803" cy="5169255"/>
            <a:chOff x="-34290" y="0"/>
            <a:chExt cx="6548803" cy="5150732"/>
          </a:xfrm>
        </p:grpSpPr>
        <p:sp>
          <p:nvSpPr>
            <p:cNvPr id="12" name="Rectangle 11">
              <a:extLst>
                <a:ext uri="{FF2B5EF4-FFF2-40B4-BE49-F238E27FC236}">
                  <a16:creationId xmlns:a16="http://schemas.microsoft.com/office/drawing/2014/main" id="{E245CAB9-C4E1-E242-9AC2-52D1BBFC520A}"/>
                </a:ext>
              </a:extLst>
            </p:cNvPr>
            <p:cNvSpPr/>
            <p:nvPr userDrawn="1"/>
          </p:nvSpPr>
          <p:spPr>
            <a:xfrm>
              <a:off x="-34290" y="1"/>
              <a:ext cx="3231326"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151C75D-E4E3-D84F-85A7-6B902D607B44}"/>
                </a:ext>
              </a:extLst>
            </p:cNvPr>
            <p:cNvSpPr/>
            <p:nvPr userDrawn="1"/>
          </p:nvSpPr>
          <p:spPr>
            <a:xfrm rot="5400000">
              <a:off x="228040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5D333F7C-268E-1F49-A2B8-CE0E6D7CB8C3}"/>
              </a:ext>
            </a:extLst>
          </p:cNvPr>
          <p:cNvSpPr/>
          <p:nvPr userDrawn="1"/>
        </p:nvSpPr>
        <p:spPr>
          <a:xfrm rot="12780000">
            <a:off x="4208375" y="-421296"/>
            <a:ext cx="153842" cy="4527614"/>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1" h="4522221">
                <a:moveTo>
                  <a:pt x="10903" y="131585"/>
                </a:moveTo>
                <a:lnTo>
                  <a:pt x="76142" y="0"/>
                </a:lnTo>
                <a:cubicBezTo>
                  <a:pt x="77842" y="1472062"/>
                  <a:pt x="79541" y="2944124"/>
                  <a:pt x="81241" y="4416186"/>
                </a:cubicBezTo>
                <a:cubicBezTo>
                  <a:pt x="14484" y="4497775"/>
                  <a:pt x="27080" y="4486876"/>
                  <a:pt x="0" y="4522221"/>
                </a:cubicBezTo>
                <a:cubicBezTo>
                  <a:pt x="3151" y="3094021"/>
                  <a:pt x="7752" y="1559785"/>
                  <a:pt x="10903"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20564" y="2612014"/>
            <a:ext cx="3592512" cy="1021556"/>
          </a:xfrm>
        </p:spPr>
        <p:txBody>
          <a:bodyPr anchor="t">
            <a:normAutofit/>
          </a:bodyPr>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4520564" y="3633570"/>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3183953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descr="A group of people walking down a street&#10;&#10;Description automatically generated">
            <a:extLst>
              <a:ext uri="{FF2B5EF4-FFF2-40B4-BE49-F238E27FC236}">
                <a16:creationId xmlns:a16="http://schemas.microsoft.com/office/drawing/2014/main" id="{4C3BCBD3-1B37-C444-A54B-35A2627DAFC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62" b="-176"/>
          <a:stretch/>
        </p:blipFill>
        <p:spPr>
          <a:xfrm>
            <a:off x="3369971" y="-17293"/>
            <a:ext cx="5774029" cy="5160793"/>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userDrawn="1"/>
        </p:nvGrpSpPr>
        <p:grpSpPr>
          <a:xfrm>
            <a:off x="439200" y="0"/>
            <a:ext cx="6377353" cy="5154356"/>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userDrawn="1"/>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0D5574A-6B61-024C-83F6-5D3E04686218}"/>
                </a:ext>
              </a:extLst>
            </p:cNvPr>
            <p:cNvSpPr/>
            <p:nvPr userDrawn="1"/>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325E83-2393-6746-A8B1-C032CE56DB65}"/>
              </a:ext>
            </a:extLst>
          </p:cNvPr>
          <p:cNvGrpSpPr/>
          <p:nvPr userDrawn="1"/>
        </p:nvGrpSpPr>
        <p:grpSpPr>
          <a:xfrm>
            <a:off x="-80647" y="-2"/>
            <a:ext cx="6377353" cy="5156081"/>
            <a:chOff x="0" y="0"/>
            <a:chExt cx="6377353" cy="5150732"/>
          </a:xfrm>
        </p:grpSpPr>
        <p:sp>
          <p:nvSpPr>
            <p:cNvPr id="12" name="Rectangle 11">
              <a:extLst>
                <a:ext uri="{FF2B5EF4-FFF2-40B4-BE49-F238E27FC236}">
                  <a16:creationId xmlns:a16="http://schemas.microsoft.com/office/drawing/2014/main" id="{E245CAB9-C4E1-E242-9AC2-52D1BBFC520A}"/>
                </a:ext>
              </a:extLst>
            </p:cNvPr>
            <p:cNvSpPr/>
            <p:nvPr userDrawn="1"/>
          </p:nvSpPr>
          <p:spPr>
            <a:xfrm>
              <a:off x="0" y="0"/>
              <a:ext cx="305987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151C75D-E4E3-D84F-85A7-6B902D607B44}"/>
                </a:ext>
              </a:extLst>
            </p:cNvPr>
            <p:cNvSpPr/>
            <p:nvPr userDrawn="1"/>
          </p:nvSpPr>
          <p:spPr>
            <a:xfrm rot="5400000">
              <a:off x="214324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5D333F7C-268E-1F49-A2B8-CE0E6D7CB8C3}"/>
              </a:ext>
            </a:extLst>
          </p:cNvPr>
          <p:cNvSpPr/>
          <p:nvPr userDrawn="1"/>
        </p:nvSpPr>
        <p:spPr>
          <a:xfrm rot="1956373">
            <a:off x="4575729" y="1038850"/>
            <a:ext cx="133535" cy="4514253"/>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4" h="4514253">
                <a:moveTo>
                  <a:pt x="4066" y="131585"/>
                </a:moveTo>
                <a:lnTo>
                  <a:pt x="69305" y="0"/>
                </a:lnTo>
                <a:cubicBezTo>
                  <a:pt x="71005" y="1472062"/>
                  <a:pt x="72704" y="2944124"/>
                  <a:pt x="74404" y="4416186"/>
                </a:cubicBezTo>
                <a:lnTo>
                  <a:pt x="0" y="4514253"/>
                </a:lnTo>
                <a:cubicBezTo>
                  <a:pt x="3151" y="3086053"/>
                  <a:pt x="915" y="1559785"/>
                  <a:pt x="4066"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1358" y="470882"/>
            <a:ext cx="3592512" cy="1021556"/>
          </a:xfrm>
        </p:spPr>
        <p:txBody>
          <a:bodyPr anchor="t">
            <a:normAutofit/>
          </a:bodyPr>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601358" y="1492438"/>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7404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8" name="Picture 7" descr="A group of people walking down a street next to a building&#10;&#10;Description automatically generated">
            <a:extLst>
              <a:ext uri="{FF2B5EF4-FFF2-40B4-BE49-F238E27FC236}">
                <a16:creationId xmlns:a16="http://schemas.microsoft.com/office/drawing/2014/main" id="{4EF181C8-10ED-D64D-8EDB-E368145339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07449" y="0"/>
            <a:ext cx="4536551" cy="5125355"/>
          </a:xfrm>
          <a:prstGeom prst="rect">
            <a:avLst/>
          </a:prstGeom>
        </p:spPr>
      </p:pic>
      <p:sp>
        <p:nvSpPr>
          <p:cNvPr id="2" name="Title 1"/>
          <p:cNvSpPr>
            <a:spLocks noGrp="1"/>
          </p:cNvSpPr>
          <p:nvPr>
            <p:ph type="title"/>
          </p:nvPr>
        </p:nvSpPr>
        <p:spPr>
          <a:xfrm>
            <a:off x="512001" y="644503"/>
            <a:ext cx="3592512" cy="1021556"/>
          </a:xfrm>
        </p:spPr>
        <p:txBody>
          <a:bodyPr anchor="t">
            <a:normAutofit/>
          </a:bodyPr>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512001" y="1666059"/>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
        <p:nvSpPr>
          <p:cNvPr id="10" name="Freeform 9">
            <a:extLst>
              <a:ext uri="{FF2B5EF4-FFF2-40B4-BE49-F238E27FC236}">
                <a16:creationId xmlns:a16="http://schemas.microsoft.com/office/drawing/2014/main" id="{5D333F7C-268E-1F49-A2B8-CE0E6D7CB8C3}"/>
              </a:ext>
            </a:extLst>
          </p:cNvPr>
          <p:cNvSpPr/>
          <p:nvPr userDrawn="1"/>
        </p:nvSpPr>
        <p:spPr>
          <a:xfrm flipH="1">
            <a:off x="4607449" y="729324"/>
            <a:ext cx="147431" cy="4414176"/>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 h="4414176">
                <a:moveTo>
                  <a:pt x="9454" y="129575"/>
                </a:moveTo>
                <a:lnTo>
                  <a:pt x="79792" y="0"/>
                </a:lnTo>
                <a:lnTo>
                  <a:pt x="79792" y="4414176"/>
                </a:lnTo>
                <a:lnTo>
                  <a:pt x="0" y="4414176"/>
                </a:lnTo>
                <a:cubicBezTo>
                  <a:pt x="3151" y="2985976"/>
                  <a:pt x="6303" y="1557775"/>
                  <a:pt x="9454" y="12957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87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B220BBC-8879-E844-B35B-0F806738ECBE}" type="slidenum">
              <a:rPr lang="en-US" smtClean="0"/>
              <a:t>‹#›</a:t>
            </a:fld>
            <a:endParaRPr lang="en-US"/>
          </a:p>
        </p:txBody>
      </p:sp>
      <p:sp>
        <p:nvSpPr>
          <p:cNvPr id="10" name="Title 1">
            <a:extLst>
              <a:ext uri="{FF2B5EF4-FFF2-40B4-BE49-F238E27FC236}">
                <a16:creationId xmlns:a16="http://schemas.microsoft.com/office/drawing/2014/main" id="{D2C5591F-849C-3B41-A257-FEA33CB57F03}"/>
              </a:ext>
            </a:extLst>
          </p:cNvPr>
          <p:cNvSpPr>
            <a:spLocks noGrp="1"/>
          </p:cNvSpPr>
          <p:nvPr>
            <p:ph type="title" hasCustomPrompt="1"/>
          </p:nvPr>
        </p:nvSpPr>
        <p:spPr>
          <a:xfrm>
            <a:off x="536408" y="237636"/>
            <a:ext cx="8140628" cy="857250"/>
          </a:xfrm>
        </p:spPr>
        <p:txBody>
          <a:bodyPr/>
          <a:lstStyle/>
          <a:p>
            <a:r>
              <a:rPr lang="en-US" dirty="0"/>
              <a:t>CLICK TO EDIT MASTER TITLE STYLE</a:t>
            </a:r>
          </a:p>
        </p:txBody>
      </p:sp>
      <p:pic>
        <p:nvPicPr>
          <p:cNvPr id="12" name="Picture 11" descr="A close up of a logo&#10;&#10;Description automatically generated">
            <a:extLst>
              <a:ext uri="{FF2B5EF4-FFF2-40B4-BE49-F238E27FC236}">
                <a16:creationId xmlns:a16="http://schemas.microsoft.com/office/drawing/2014/main" id="{E5C5502B-A01D-CB4E-9D8E-B5505FD4FE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grpSp>
        <p:nvGrpSpPr>
          <p:cNvPr id="2" name="Group 1">
            <a:extLst>
              <a:ext uri="{FF2B5EF4-FFF2-40B4-BE49-F238E27FC236}">
                <a16:creationId xmlns:a16="http://schemas.microsoft.com/office/drawing/2014/main" id="{4116547D-614F-E549-97A4-850E8651FC57}"/>
              </a:ext>
            </a:extLst>
          </p:cNvPr>
          <p:cNvGrpSpPr/>
          <p:nvPr userDrawn="1"/>
        </p:nvGrpSpPr>
        <p:grpSpPr>
          <a:xfrm>
            <a:off x="182346" y="104249"/>
            <a:ext cx="570006" cy="4473696"/>
            <a:chOff x="182346" y="104249"/>
            <a:chExt cx="570006" cy="4473696"/>
          </a:xfrm>
        </p:grpSpPr>
        <p:pic>
          <p:nvPicPr>
            <p:cNvPr id="13" name="Picture 12" descr="A close up of a logo&#10;&#10;Description automatically generated">
              <a:extLst>
                <a:ext uri="{FF2B5EF4-FFF2-40B4-BE49-F238E27FC236}">
                  <a16:creationId xmlns:a16="http://schemas.microsoft.com/office/drawing/2014/main" id="{EB6B52A0-3685-A54B-B54D-60133004576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4" name="Rectangle 13">
              <a:extLst>
                <a:ext uri="{FF2B5EF4-FFF2-40B4-BE49-F238E27FC236}">
                  <a16:creationId xmlns:a16="http://schemas.microsoft.com/office/drawing/2014/main" id="{E7433753-A008-7742-B793-CE86E61CD2B1}"/>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0515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ader &amp;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B220BBC-8879-E844-B35B-0F806738ECBE}" type="slidenum">
              <a:rPr lang="en-US" smtClean="0"/>
              <a:t>‹#›</a:t>
            </a:fld>
            <a:endParaRPr lang="en-US"/>
          </a:p>
        </p:txBody>
      </p:sp>
      <p:sp>
        <p:nvSpPr>
          <p:cNvPr id="10" name="Title 1">
            <a:extLst>
              <a:ext uri="{FF2B5EF4-FFF2-40B4-BE49-F238E27FC236}">
                <a16:creationId xmlns:a16="http://schemas.microsoft.com/office/drawing/2014/main" id="{D2C5591F-849C-3B41-A257-FEA33CB57F03}"/>
              </a:ext>
            </a:extLst>
          </p:cNvPr>
          <p:cNvSpPr>
            <a:spLocks noGrp="1"/>
          </p:cNvSpPr>
          <p:nvPr>
            <p:ph type="title" hasCustomPrompt="1"/>
          </p:nvPr>
        </p:nvSpPr>
        <p:spPr>
          <a:xfrm>
            <a:off x="536408" y="237636"/>
            <a:ext cx="8140628" cy="857250"/>
          </a:xfrm>
        </p:spPr>
        <p:txBody>
          <a:bodyPr/>
          <a:lstStyle/>
          <a:p>
            <a:r>
              <a:rPr lang="en-US" dirty="0"/>
              <a:t>CLICK TO EDIT MASTER TITLE STYLE</a:t>
            </a:r>
          </a:p>
        </p:txBody>
      </p:sp>
      <p:pic>
        <p:nvPicPr>
          <p:cNvPr id="12" name="Picture 11" descr="A close up of a logo&#10;&#10;Description automatically generated">
            <a:extLst>
              <a:ext uri="{FF2B5EF4-FFF2-40B4-BE49-F238E27FC236}">
                <a16:creationId xmlns:a16="http://schemas.microsoft.com/office/drawing/2014/main" id="{E5C5502B-A01D-CB4E-9D8E-B5505FD4FE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sp>
        <p:nvSpPr>
          <p:cNvPr id="7" name="Text Placeholder 2">
            <a:extLst>
              <a:ext uri="{FF2B5EF4-FFF2-40B4-BE49-F238E27FC236}">
                <a16:creationId xmlns:a16="http://schemas.microsoft.com/office/drawing/2014/main" id="{A6A4B992-B89F-1746-AFCC-EC7631249786}"/>
              </a:ext>
            </a:extLst>
          </p:cNvPr>
          <p:cNvSpPr>
            <a:spLocks noGrp="1"/>
          </p:cNvSpPr>
          <p:nvPr>
            <p:ph type="body" idx="1"/>
          </p:nvPr>
        </p:nvSpPr>
        <p:spPr>
          <a:xfrm>
            <a:off x="536408" y="1146189"/>
            <a:ext cx="8140628"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grpSp>
        <p:nvGrpSpPr>
          <p:cNvPr id="8" name="Group 7">
            <a:extLst>
              <a:ext uri="{FF2B5EF4-FFF2-40B4-BE49-F238E27FC236}">
                <a16:creationId xmlns:a16="http://schemas.microsoft.com/office/drawing/2014/main" id="{CAF38B7F-7A6E-D741-A5F1-754C88A627FC}"/>
              </a:ext>
            </a:extLst>
          </p:cNvPr>
          <p:cNvGrpSpPr/>
          <p:nvPr userDrawn="1"/>
        </p:nvGrpSpPr>
        <p:grpSpPr>
          <a:xfrm>
            <a:off x="182346" y="104249"/>
            <a:ext cx="570006" cy="4473696"/>
            <a:chOff x="182346" y="104249"/>
            <a:chExt cx="570006" cy="4473696"/>
          </a:xfrm>
        </p:grpSpPr>
        <p:pic>
          <p:nvPicPr>
            <p:cNvPr id="9" name="Picture 8" descr="A close up of a logo&#10;&#10;Description automatically generated">
              <a:extLst>
                <a:ext uri="{FF2B5EF4-FFF2-40B4-BE49-F238E27FC236}">
                  <a16:creationId xmlns:a16="http://schemas.microsoft.com/office/drawing/2014/main" id="{CA90C820-AC80-524A-B30C-0F492D7CA18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1" name="Rectangle 10">
              <a:extLst>
                <a:ext uri="{FF2B5EF4-FFF2-40B4-BE49-F238E27FC236}">
                  <a16:creationId xmlns:a16="http://schemas.microsoft.com/office/drawing/2014/main" id="{6AAD71DB-6346-2144-85C6-F4CEF58B34C5}"/>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81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6408" y="237636"/>
            <a:ext cx="8140628" cy="857250"/>
          </a:xfrm>
        </p:spPr>
        <p:txBody>
          <a:bodyPr/>
          <a:lstStyle/>
          <a:p>
            <a:r>
              <a:rPr lang="en-US" dirty="0"/>
              <a:t>CLICK TO EDIT MASTER TITLE STYLE</a:t>
            </a:r>
          </a:p>
        </p:txBody>
      </p:sp>
      <p:sp>
        <p:nvSpPr>
          <p:cNvPr id="3" name="Content Placeholder 2"/>
          <p:cNvSpPr>
            <a:spLocks noGrp="1"/>
          </p:cNvSpPr>
          <p:nvPr>
            <p:ph idx="1"/>
          </p:nvPr>
        </p:nvSpPr>
        <p:spPr>
          <a:xfrm>
            <a:off x="536408" y="1177748"/>
            <a:ext cx="8140628" cy="339447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close up of a logo&#10;&#10;Description automatically generated">
            <a:extLst>
              <a:ext uri="{FF2B5EF4-FFF2-40B4-BE49-F238E27FC236}">
                <a16:creationId xmlns:a16="http://schemas.microsoft.com/office/drawing/2014/main" id="{8521E6B9-4F77-584D-BA4E-D0E7EA0B28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grpSp>
        <p:nvGrpSpPr>
          <p:cNvPr id="8" name="Group 7">
            <a:extLst>
              <a:ext uri="{FF2B5EF4-FFF2-40B4-BE49-F238E27FC236}">
                <a16:creationId xmlns:a16="http://schemas.microsoft.com/office/drawing/2014/main" id="{9C712D0E-A2E0-5842-B6AA-14AF1C23D9BC}"/>
              </a:ext>
            </a:extLst>
          </p:cNvPr>
          <p:cNvGrpSpPr/>
          <p:nvPr userDrawn="1"/>
        </p:nvGrpSpPr>
        <p:grpSpPr>
          <a:xfrm>
            <a:off x="182346" y="104249"/>
            <a:ext cx="570006" cy="4473696"/>
            <a:chOff x="182346" y="104249"/>
            <a:chExt cx="570006" cy="4473696"/>
          </a:xfrm>
        </p:grpSpPr>
        <p:pic>
          <p:nvPicPr>
            <p:cNvPr id="9" name="Picture 8" descr="A close up of a logo&#10;&#10;Description automatically generated">
              <a:extLst>
                <a:ext uri="{FF2B5EF4-FFF2-40B4-BE49-F238E27FC236}">
                  <a16:creationId xmlns:a16="http://schemas.microsoft.com/office/drawing/2014/main" id="{53215066-D693-314A-9B0D-E690BD56D50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0" name="Rectangle 9">
              <a:extLst>
                <a:ext uri="{FF2B5EF4-FFF2-40B4-BE49-F238E27FC236}">
                  <a16:creationId xmlns:a16="http://schemas.microsoft.com/office/drawing/2014/main" id="{7D841E4F-2415-0A4F-8ECD-001D43698B78}"/>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1697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4842687B-E34E-4B47-BB16-2DB39BC0662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2718" y="0"/>
            <a:ext cx="876601" cy="796293"/>
          </a:xfrm>
          <a:prstGeom prst="rect">
            <a:avLst/>
          </a:prstGeom>
        </p:spPr>
      </p:pic>
      <p:grpSp>
        <p:nvGrpSpPr>
          <p:cNvPr id="11" name="Group 10">
            <a:extLst>
              <a:ext uri="{FF2B5EF4-FFF2-40B4-BE49-F238E27FC236}">
                <a16:creationId xmlns:a16="http://schemas.microsoft.com/office/drawing/2014/main" id="{C07CFB3C-9636-0A4F-8178-A1ABF0298AF8}"/>
              </a:ext>
            </a:extLst>
          </p:cNvPr>
          <p:cNvGrpSpPr/>
          <p:nvPr userDrawn="1"/>
        </p:nvGrpSpPr>
        <p:grpSpPr>
          <a:xfrm>
            <a:off x="198023" y="147081"/>
            <a:ext cx="8503920" cy="543191"/>
            <a:chOff x="198023" y="147081"/>
            <a:chExt cx="8700480" cy="543191"/>
          </a:xfrm>
        </p:grpSpPr>
        <p:pic>
          <p:nvPicPr>
            <p:cNvPr id="5" name="Picture 4" descr="A close up of a logo&#10;&#10;Description automatically generated">
              <a:extLst>
                <a:ext uri="{FF2B5EF4-FFF2-40B4-BE49-F238E27FC236}">
                  <a16:creationId xmlns:a16="http://schemas.microsoft.com/office/drawing/2014/main" id="{29D15242-825A-344E-9167-CF27804226C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8023" y="151749"/>
              <a:ext cx="492246" cy="538523"/>
            </a:xfrm>
            <a:prstGeom prst="rect">
              <a:avLst/>
            </a:prstGeom>
          </p:spPr>
        </p:pic>
        <p:sp>
          <p:nvSpPr>
            <p:cNvPr id="7" name="Rectangle 6">
              <a:extLst>
                <a:ext uri="{FF2B5EF4-FFF2-40B4-BE49-F238E27FC236}">
                  <a16:creationId xmlns:a16="http://schemas.microsoft.com/office/drawing/2014/main" id="{7E1567C5-D584-7341-917B-F0C864D6E96C}"/>
                </a:ext>
              </a:extLst>
            </p:cNvPr>
            <p:cNvSpPr/>
            <p:nvPr userDrawn="1"/>
          </p:nvSpPr>
          <p:spPr>
            <a:xfrm>
              <a:off x="690269" y="147081"/>
              <a:ext cx="8208234" cy="64008"/>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itle 1">
            <a:extLst>
              <a:ext uri="{FF2B5EF4-FFF2-40B4-BE49-F238E27FC236}">
                <a16:creationId xmlns:a16="http://schemas.microsoft.com/office/drawing/2014/main" id="{57BD343E-BB60-1846-957C-EF5784C57135}"/>
              </a:ext>
            </a:extLst>
          </p:cNvPr>
          <p:cNvSpPr>
            <a:spLocks noGrp="1"/>
          </p:cNvSpPr>
          <p:nvPr>
            <p:ph type="title" hasCustomPrompt="1"/>
          </p:nvPr>
        </p:nvSpPr>
        <p:spPr>
          <a:xfrm>
            <a:off x="536408" y="229323"/>
            <a:ext cx="8140628" cy="857250"/>
          </a:xfrm>
        </p:spPr>
        <p:txBody>
          <a:bodyPr/>
          <a:lstStyle/>
          <a:p>
            <a:r>
              <a:rPr lang="en-US" dirty="0"/>
              <a:t>CLICK TO EDIT MASTER TITLE STYLE</a:t>
            </a:r>
          </a:p>
        </p:txBody>
      </p:sp>
      <p:sp>
        <p:nvSpPr>
          <p:cNvPr id="15" name="Content Placeholder 2">
            <a:extLst>
              <a:ext uri="{FF2B5EF4-FFF2-40B4-BE49-F238E27FC236}">
                <a16:creationId xmlns:a16="http://schemas.microsoft.com/office/drawing/2014/main" id="{E6F385B3-52AD-1F49-A990-25AE7ABF37B7}"/>
              </a:ext>
            </a:extLst>
          </p:cNvPr>
          <p:cNvSpPr>
            <a:spLocks noGrp="1"/>
          </p:cNvSpPr>
          <p:nvPr>
            <p:ph idx="1"/>
          </p:nvPr>
        </p:nvSpPr>
        <p:spPr>
          <a:xfrm>
            <a:off x="536408" y="1169435"/>
            <a:ext cx="8140628" cy="339447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2353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6408" y="1200151"/>
            <a:ext cx="395939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7408" y="1200151"/>
            <a:ext cx="395939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B220BBC-8879-E844-B35B-0F806738ECBE}" type="slidenum">
              <a:rPr lang="en-US" smtClean="0"/>
              <a:t>‹#›</a:t>
            </a:fld>
            <a:endParaRPr lang="en-US"/>
          </a:p>
        </p:txBody>
      </p:sp>
      <p:sp>
        <p:nvSpPr>
          <p:cNvPr id="6" name="Title 1">
            <a:extLst>
              <a:ext uri="{FF2B5EF4-FFF2-40B4-BE49-F238E27FC236}">
                <a16:creationId xmlns:a16="http://schemas.microsoft.com/office/drawing/2014/main" id="{4F3610E8-A726-8449-8F78-DA2F7ACC9820}"/>
              </a:ext>
            </a:extLst>
          </p:cNvPr>
          <p:cNvSpPr>
            <a:spLocks noGrp="1"/>
          </p:cNvSpPr>
          <p:nvPr>
            <p:ph type="title" hasCustomPrompt="1"/>
          </p:nvPr>
        </p:nvSpPr>
        <p:spPr>
          <a:xfrm>
            <a:off x="536408" y="237636"/>
            <a:ext cx="8140628" cy="857250"/>
          </a:xfrm>
        </p:spPr>
        <p:txBody>
          <a:bodyPr/>
          <a:lstStyle/>
          <a:p>
            <a:r>
              <a:rPr lang="en-US" dirty="0"/>
              <a:t>CLICK TO EDIT MASTER TITLE STYLE</a:t>
            </a:r>
          </a:p>
        </p:txBody>
      </p:sp>
      <p:pic>
        <p:nvPicPr>
          <p:cNvPr id="9" name="Picture 8" descr="A close up of a logo&#10;&#10;Description automatically generated">
            <a:extLst>
              <a:ext uri="{FF2B5EF4-FFF2-40B4-BE49-F238E27FC236}">
                <a16:creationId xmlns:a16="http://schemas.microsoft.com/office/drawing/2014/main" id="{4418BBB7-7D3A-EF42-ADCA-F5DFC970C29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grpSp>
        <p:nvGrpSpPr>
          <p:cNvPr id="12" name="Group 11">
            <a:extLst>
              <a:ext uri="{FF2B5EF4-FFF2-40B4-BE49-F238E27FC236}">
                <a16:creationId xmlns:a16="http://schemas.microsoft.com/office/drawing/2014/main" id="{C6BB865F-C183-4546-9810-D99750BE1204}"/>
              </a:ext>
            </a:extLst>
          </p:cNvPr>
          <p:cNvGrpSpPr/>
          <p:nvPr userDrawn="1"/>
        </p:nvGrpSpPr>
        <p:grpSpPr>
          <a:xfrm>
            <a:off x="182346" y="104249"/>
            <a:ext cx="570006" cy="4473696"/>
            <a:chOff x="182346" y="104249"/>
            <a:chExt cx="570006" cy="4473696"/>
          </a:xfrm>
        </p:grpSpPr>
        <p:pic>
          <p:nvPicPr>
            <p:cNvPr id="13" name="Picture 12" descr="A close up of a logo&#10;&#10;Description automatically generated">
              <a:extLst>
                <a:ext uri="{FF2B5EF4-FFF2-40B4-BE49-F238E27FC236}">
                  <a16:creationId xmlns:a16="http://schemas.microsoft.com/office/drawing/2014/main" id="{C1326A71-8846-1644-B377-66996DE3D09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4" name="Rectangle 13">
              <a:extLst>
                <a:ext uri="{FF2B5EF4-FFF2-40B4-BE49-F238E27FC236}">
                  <a16:creationId xmlns:a16="http://schemas.microsoft.com/office/drawing/2014/main" id="{C45CE7F6-2C34-3740-9B4C-56FD5B3EA2FC}"/>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7088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6408" y="1151335"/>
            <a:ext cx="3960980" cy="479822"/>
          </a:xfrm>
        </p:spPr>
        <p:txBody>
          <a:bodyPr anchor="b"/>
          <a:lstStyle>
            <a:lvl1pPr marL="0" indent="0">
              <a:buNone/>
              <a:defRPr sz="1800" b="1">
                <a:solidFill>
                  <a:srgbClr val="FCC90A"/>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36408" y="1631156"/>
            <a:ext cx="396098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24265" y="1151335"/>
            <a:ext cx="3962536" cy="479822"/>
          </a:xfrm>
        </p:spPr>
        <p:txBody>
          <a:bodyPr anchor="b"/>
          <a:lstStyle>
            <a:lvl1pPr marL="0" indent="0">
              <a:buNone/>
              <a:defRPr sz="1800" b="1">
                <a:solidFill>
                  <a:srgbClr val="FCC90A"/>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724265" y="1631156"/>
            <a:ext cx="396253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B220BBC-8879-E844-B35B-0F806738ECBE}" type="slidenum">
              <a:rPr lang="en-US" smtClean="0"/>
              <a:t>‹#›</a:t>
            </a:fld>
            <a:endParaRPr lang="en-US"/>
          </a:p>
        </p:txBody>
      </p:sp>
      <p:sp>
        <p:nvSpPr>
          <p:cNvPr id="10" name="Title 1">
            <a:extLst>
              <a:ext uri="{FF2B5EF4-FFF2-40B4-BE49-F238E27FC236}">
                <a16:creationId xmlns:a16="http://schemas.microsoft.com/office/drawing/2014/main" id="{84E2CA30-05C0-3D47-841D-BC4D8B15AD74}"/>
              </a:ext>
            </a:extLst>
          </p:cNvPr>
          <p:cNvSpPr>
            <a:spLocks noGrp="1"/>
          </p:cNvSpPr>
          <p:nvPr>
            <p:ph type="title" hasCustomPrompt="1"/>
          </p:nvPr>
        </p:nvSpPr>
        <p:spPr>
          <a:xfrm>
            <a:off x="536408" y="237636"/>
            <a:ext cx="8140628" cy="857250"/>
          </a:xfrm>
        </p:spPr>
        <p:txBody>
          <a:bodyPr/>
          <a:lstStyle/>
          <a:p>
            <a:r>
              <a:rPr lang="en-US" dirty="0"/>
              <a:t>CLICK TO EDIT MASTER TITLE STYLE</a:t>
            </a:r>
          </a:p>
        </p:txBody>
      </p:sp>
      <p:pic>
        <p:nvPicPr>
          <p:cNvPr id="11" name="Picture 10" descr="A close up of a logo&#10;&#10;Description automatically generated">
            <a:extLst>
              <a:ext uri="{FF2B5EF4-FFF2-40B4-BE49-F238E27FC236}">
                <a16:creationId xmlns:a16="http://schemas.microsoft.com/office/drawing/2014/main" id="{E0435E06-3DC2-2841-B93E-196B9DC38BF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grpSp>
        <p:nvGrpSpPr>
          <p:cNvPr id="14" name="Group 13">
            <a:extLst>
              <a:ext uri="{FF2B5EF4-FFF2-40B4-BE49-F238E27FC236}">
                <a16:creationId xmlns:a16="http://schemas.microsoft.com/office/drawing/2014/main" id="{1ECD72CA-61EB-4A4C-8093-436A3464D051}"/>
              </a:ext>
            </a:extLst>
          </p:cNvPr>
          <p:cNvGrpSpPr/>
          <p:nvPr userDrawn="1"/>
        </p:nvGrpSpPr>
        <p:grpSpPr>
          <a:xfrm>
            <a:off x="182346" y="104249"/>
            <a:ext cx="570006" cy="4473696"/>
            <a:chOff x="182346" y="104249"/>
            <a:chExt cx="570006" cy="4473696"/>
          </a:xfrm>
        </p:grpSpPr>
        <p:pic>
          <p:nvPicPr>
            <p:cNvPr id="15" name="Picture 14" descr="A close up of a logo&#10;&#10;Description automatically generated">
              <a:extLst>
                <a:ext uri="{FF2B5EF4-FFF2-40B4-BE49-F238E27FC236}">
                  <a16:creationId xmlns:a16="http://schemas.microsoft.com/office/drawing/2014/main" id="{F88AF9A5-C125-F347-97C5-E074CF5BD09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6" name="Rectangle 15">
              <a:extLst>
                <a:ext uri="{FF2B5EF4-FFF2-40B4-BE49-F238E27FC236}">
                  <a16:creationId xmlns:a16="http://schemas.microsoft.com/office/drawing/2014/main" id="{9C3EEEA6-D6CD-7F4A-89B6-5F1C74A362F6}"/>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9695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330450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userDrawn="1"/>
        </p:nvSpPr>
        <p:spPr>
          <a:xfrm>
            <a:off x="4683760" y="9004"/>
            <a:ext cx="4460240" cy="5134496"/>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large white building&#10;&#10;Description automatically generated">
            <a:extLst>
              <a:ext uri="{FF2B5EF4-FFF2-40B4-BE49-F238E27FC236}">
                <a16:creationId xmlns:a16="http://schemas.microsoft.com/office/drawing/2014/main" id="{1CD372BA-776F-414E-A75F-E041CFEFFF2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75000"/>
                    </a14:imgEffect>
                  </a14:imgLayer>
                </a14:imgProps>
              </a:ext>
              <a:ext uri="{28A0092B-C50C-407E-A947-70E740481C1C}">
                <a14:useLocalDpi xmlns:a14="http://schemas.microsoft.com/office/drawing/2010/main"/>
              </a:ext>
            </a:extLst>
          </a:blip>
          <a:srcRect/>
          <a:stretch/>
        </p:blipFill>
        <p:spPr>
          <a:xfrm>
            <a:off x="4976603" y="556528"/>
            <a:ext cx="4167397" cy="4586971"/>
          </a:xfrm>
          <a:prstGeom prst="rect">
            <a:avLst/>
          </a:prstGeom>
          <a:effectLst>
            <a:outerShdw dir="5400000" algn="ctr" rotWithShape="0">
              <a:srgbClr val="000000">
                <a:alpha val="43137"/>
              </a:srgbClr>
            </a:outerShdw>
            <a:softEdge rad="12700"/>
          </a:effectLst>
        </p:spPr>
      </p:pic>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318901" y="1224321"/>
            <a:ext cx="400925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b="6847"/>
          <a:stretch/>
        </p:blipFill>
        <p:spPr>
          <a:xfrm>
            <a:off x="7713518" y="2762"/>
            <a:ext cx="1407332" cy="1498261"/>
          </a:xfrm>
          <a:prstGeom prst="rect">
            <a:avLst/>
          </a:prstGeom>
        </p:spPr>
      </p:pic>
      <p:pic>
        <p:nvPicPr>
          <p:cNvPr id="19" name="Picture 18" descr="A close up of a logo&#10;&#10;Description automatically generated">
            <a:extLst>
              <a:ext uri="{FF2B5EF4-FFF2-40B4-BE49-F238E27FC236}">
                <a16:creationId xmlns:a16="http://schemas.microsoft.com/office/drawing/2014/main" id="{CDC26C18-1799-5F49-909E-3517C5CB130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b="19854"/>
          <a:stretch/>
        </p:blipFill>
        <p:spPr>
          <a:xfrm>
            <a:off x="4840586" y="2791962"/>
            <a:ext cx="818534" cy="2200843"/>
          </a:xfrm>
          <a:prstGeom prst="rect">
            <a:avLst/>
          </a:prstGeom>
        </p:spPr>
      </p:pic>
      <p:pic>
        <p:nvPicPr>
          <p:cNvPr id="21" name="Picture 20" descr="A picture containing baseball&#10;&#10;Description automatically generated">
            <a:extLst>
              <a:ext uri="{FF2B5EF4-FFF2-40B4-BE49-F238E27FC236}">
                <a16:creationId xmlns:a16="http://schemas.microsoft.com/office/drawing/2014/main" id="{1BF39851-6DA6-7841-BDB1-EA22069EECE7}"/>
              </a:ext>
            </a:extLst>
          </p:cNvPr>
          <p:cNvPicPr>
            <a:picLocks noChangeAspect="1"/>
          </p:cNvPicPr>
          <p:nvPr userDrawn="1"/>
        </p:nvPicPr>
        <p:blipFill>
          <a:blip r:embed="rId6"/>
          <a:stretch>
            <a:fillRect/>
          </a:stretch>
        </p:blipFill>
        <p:spPr>
          <a:xfrm>
            <a:off x="6606209" y="1407073"/>
            <a:ext cx="1332108" cy="877805"/>
          </a:xfrm>
          <a:prstGeom prst="rect">
            <a:avLst/>
          </a:prstGeom>
        </p:spPr>
      </p:pic>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04816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2037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userDrawn="1"/>
        </p:nvSpPr>
        <p:spPr>
          <a:xfrm>
            <a:off x="5332353" y="9004"/>
            <a:ext cx="3788497" cy="5134496"/>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 large white building&#10;&#10;Description automatically generated">
            <a:extLst>
              <a:ext uri="{FF2B5EF4-FFF2-40B4-BE49-F238E27FC236}">
                <a16:creationId xmlns:a16="http://schemas.microsoft.com/office/drawing/2014/main" id="{1CD372BA-776F-414E-A75F-E041CFEFFF2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75000"/>
                    </a14:imgEffect>
                  </a14:imgLayer>
                </a14:imgProps>
              </a:ext>
              <a:ext uri="{28A0092B-C50C-407E-A947-70E740481C1C}">
                <a14:useLocalDpi xmlns:a14="http://schemas.microsoft.com/office/drawing/2010/main"/>
              </a:ext>
            </a:extLst>
          </a:blip>
          <a:srcRect r="16119"/>
          <a:stretch/>
        </p:blipFill>
        <p:spPr>
          <a:xfrm>
            <a:off x="5625197" y="556528"/>
            <a:ext cx="3495654" cy="4586971"/>
          </a:xfrm>
          <a:prstGeom prst="rect">
            <a:avLst/>
          </a:prstGeom>
          <a:effectLst>
            <a:outerShdw dir="5400000" algn="ctr" rotWithShape="0">
              <a:srgbClr val="000000">
                <a:alpha val="43137"/>
              </a:srgbClr>
            </a:outerShdw>
            <a:softEdge rad="12700"/>
          </a:effectLst>
        </p:spPr>
      </p:pic>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318901" y="1224321"/>
            <a:ext cx="400925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b="6847"/>
          <a:stretch/>
        </p:blipFill>
        <p:spPr>
          <a:xfrm>
            <a:off x="7713518" y="2762"/>
            <a:ext cx="1407332" cy="1498261"/>
          </a:xfrm>
          <a:prstGeom prst="rect">
            <a:avLst/>
          </a:prstGeom>
        </p:spPr>
      </p:pic>
      <p:pic>
        <p:nvPicPr>
          <p:cNvPr id="19" name="Picture 18" descr="A close up of a logo&#10;&#10;Description automatically generated">
            <a:extLst>
              <a:ext uri="{FF2B5EF4-FFF2-40B4-BE49-F238E27FC236}">
                <a16:creationId xmlns:a16="http://schemas.microsoft.com/office/drawing/2014/main" id="{CDC26C18-1799-5F49-909E-3517C5CB130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b="19854"/>
          <a:stretch/>
        </p:blipFill>
        <p:spPr>
          <a:xfrm>
            <a:off x="5489179" y="2791962"/>
            <a:ext cx="818534" cy="2200843"/>
          </a:xfrm>
          <a:prstGeom prst="rect">
            <a:avLst/>
          </a:prstGeom>
        </p:spPr>
      </p:pic>
      <p:pic>
        <p:nvPicPr>
          <p:cNvPr id="21" name="Picture 20" descr="A picture containing baseball&#10;&#10;Description automatically generated">
            <a:extLst>
              <a:ext uri="{FF2B5EF4-FFF2-40B4-BE49-F238E27FC236}">
                <a16:creationId xmlns:a16="http://schemas.microsoft.com/office/drawing/2014/main" id="{1BF39851-6DA6-7841-BDB1-EA22069EECE7}"/>
              </a:ext>
            </a:extLst>
          </p:cNvPr>
          <p:cNvPicPr>
            <a:picLocks noChangeAspect="1"/>
          </p:cNvPicPr>
          <p:nvPr userDrawn="1"/>
        </p:nvPicPr>
        <p:blipFill>
          <a:blip r:embed="rId6"/>
          <a:stretch>
            <a:fillRect/>
          </a:stretch>
        </p:blipFill>
        <p:spPr>
          <a:xfrm>
            <a:off x="7254802" y="1407073"/>
            <a:ext cx="1332108" cy="877805"/>
          </a:xfrm>
          <a:prstGeom prst="rect">
            <a:avLst/>
          </a:prstGeom>
        </p:spPr>
      </p:pic>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45360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userDrawn="1"/>
        </p:nvSpPr>
        <p:spPr>
          <a:xfrm>
            <a:off x="4683760" y="9004"/>
            <a:ext cx="4460240" cy="5134496"/>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318901" y="1224321"/>
            <a:ext cx="400925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dirty="0"/>
              <a:t>Click to edit Master title style</a:t>
            </a:r>
          </a:p>
        </p:txBody>
      </p:sp>
      <p:pic>
        <p:nvPicPr>
          <p:cNvPr id="10" name="Picture 9" descr="A tree lined street&#10;&#10;Description automatically generated">
            <a:extLst>
              <a:ext uri="{FF2B5EF4-FFF2-40B4-BE49-F238E27FC236}">
                <a16:creationId xmlns:a16="http://schemas.microsoft.com/office/drawing/2014/main" id="{43FCBB59-884B-D241-A30C-1EB82F8BEC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83760" y="702216"/>
            <a:ext cx="3865880" cy="4450287"/>
          </a:xfrm>
          <a:prstGeom prst="rect">
            <a:avLst/>
          </a:prstGeom>
        </p:spPr>
      </p:pic>
      <p:sp>
        <p:nvSpPr>
          <p:cNvPr id="11" name="Freeform 10">
            <a:extLst>
              <a:ext uri="{FF2B5EF4-FFF2-40B4-BE49-F238E27FC236}">
                <a16:creationId xmlns:a16="http://schemas.microsoft.com/office/drawing/2014/main" id="{2330FA8F-24E2-1046-8F3F-5CEA52CA6025}"/>
              </a:ext>
            </a:extLst>
          </p:cNvPr>
          <p:cNvSpPr/>
          <p:nvPr userDrawn="1"/>
        </p:nvSpPr>
        <p:spPr>
          <a:xfrm flipH="1">
            <a:off x="4683073" y="720320"/>
            <a:ext cx="199495" cy="4414176"/>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 h="4414176">
                <a:moveTo>
                  <a:pt x="9454" y="129575"/>
                </a:moveTo>
                <a:lnTo>
                  <a:pt x="79792" y="0"/>
                </a:lnTo>
                <a:lnTo>
                  <a:pt x="79792" y="4414176"/>
                </a:lnTo>
                <a:lnTo>
                  <a:pt x="0" y="4414176"/>
                </a:lnTo>
                <a:cubicBezTo>
                  <a:pt x="3151" y="2985976"/>
                  <a:pt x="6303" y="1557775"/>
                  <a:pt x="9454" y="12957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6847"/>
          <a:stretch/>
        </p:blipFill>
        <p:spPr>
          <a:xfrm>
            <a:off x="7736668" y="9004"/>
            <a:ext cx="1407332" cy="1498261"/>
          </a:xfrm>
          <a:prstGeom prst="rect">
            <a:avLst/>
          </a:prstGeom>
        </p:spPr>
      </p:pic>
    </p:spTree>
    <p:extLst>
      <p:ext uri="{BB962C8B-B14F-4D97-AF65-F5344CB8AC3E}">
        <p14:creationId xmlns:p14="http://schemas.microsoft.com/office/powerpoint/2010/main" val="343098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18" name="Picture 17" descr="A tree lined street&#10;&#10;Description automatically generated">
            <a:extLst>
              <a:ext uri="{FF2B5EF4-FFF2-40B4-BE49-F238E27FC236}">
                <a16:creationId xmlns:a16="http://schemas.microsoft.com/office/drawing/2014/main" id="{A20A685D-D3DD-1E41-9703-9693AA53E89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836" y="0"/>
            <a:ext cx="4536037" cy="5143500"/>
          </a:xfrm>
          <a:prstGeom prst="rect">
            <a:avLst/>
          </a:prstGeom>
        </p:spPr>
      </p:pic>
      <p:sp>
        <p:nvSpPr>
          <p:cNvPr id="2" name="Title 1"/>
          <p:cNvSpPr>
            <a:spLocks noGrp="1"/>
          </p:cNvSpPr>
          <p:nvPr>
            <p:ph type="title"/>
          </p:nvPr>
        </p:nvSpPr>
        <p:spPr>
          <a:xfrm>
            <a:off x="4791393" y="644503"/>
            <a:ext cx="3592512" cy="1021556"/>
          </a:xfrm>
        </p:spPr>
        <p:txBody>
          <a:bodyPr anchor="t">
            <a:normAutofit/>
          </a:bodyPr>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4791393" y="1666059"/>
            <a:ext cx="3592512" cy="344090"/>
          </a:xfrm>
        </p:spPr>
        <p:txBody>
          <a:bodyPr anchor="b">
            <a:noAutofit/>
          </a:bodyPr>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
        <p:nvSpPr>
          <p:cNvPr id="10" name="Freeform 9">
            <a:extLst>
              <a:ext uri="{FF2B5EF4-FFF2-40B4-BE49-F238E27FC236}">
                <a16:creationId xmlns:a16="http://schemas.microsoft.com/office/drawing/2014/main" id="{5D333F7C-268E-1F49-A2B8-CE0E6D7CB8C3}"/>
              </a:ext>
            </a:extLst>
          </p:cNvPr>
          <p:cNvSpPr/>
          <p:nvPr userDrawn="1"/>
        </p:nvSpPr>
        <p:spPr>
          <a:xfrm>
            <a:off x="4427668" y="729324"/>
            <a:ext cx="143205" cy="4414176"/>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 h="4414176">
                <a:moveTo>
                  <a:pt x="9454" y="129575"/>
                </a:moveTo>
                <a:lnTo>
                  <a:pt x="79792" y="0"/>
                </a:lnTo>
                <a:lnTo>
                  <a:pt x="79792" y="4414176"/>
                </a:lnTo>
                <a:lnTo>
                  <a:pt x="0" y="4414176"/>
                </a:lnTo>
                <a:cubicBezTo>
                  <a:pt x="3151" y="2985976"/>
                  <a:pt x="6303" y="1557775"/>
                  <a:pt x="9454" y="12957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37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userDrawn="1"/>
        </p:nvSpPr>
        <p:spPr>
          <a:xfrm>
            <a:off x="4683760" y="9004"/>
            <a:ext cx="4460240" cy="5134496"/>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group of palm trees on the side of a building&#10;&#10;Description automatically generated">
            <a:extLst>
              <a:ext uri="{FF2B5EF4-FFF2-40B4-BE49-F238E27FC236}">
                <a16:creationId xmlns:a16="http://schemas.microsoft.com/office/drawing/2014/main" id="{8E7532AB-4B30-E042-8D7B-78C8B9D48D8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86"/>
          <a:stretch/>
        </p:blipFill>
        <p:spPr>
          <a:xfrm>
            <a:off x="4677507" y="914401"/>
            <a:ext cx="4466494" cy="4229100"/>
          </a:xfrm>
          <a:prstGeom prst="rect">
            <a:avLst/>
          </a:prstGeom>
        </p:spPr>
      </p:pic>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318901" y="1224321"/>
            <a:ext cx="400925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19" name="Picture 18" descr="A close up of a logo&#10;&#10;Description automatically generated">
            <a:extLst>
              <a:ext uri="{FF2B5EF4-FFF2-40B4-BE49-F238E27FC236}">
                <a16:creationId xmlns:a16="http://schemas.microsoft.com/office/drawing/2014/main" id="{CDC26C18-1799-5F49-909E-3517C5CB130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19854"/>
          <a:stretch/>
        </p:blipFill>
        <p:spPr>
          <a:xfrm rot="12748497">
            <a:off x="5255191" y="465522"/>
            <a:ext cx="930293" cy="2422736"/>
          </a:xfrm>
          <a:prstGeom prst="rect">
            <a:avLst/>
          </a:prstGeom>
        </p:spPr>
      </p:pic>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dirty="0"/>
              <a:t>Click to edit Master title style</a:t>
            </a:r>
          </a:p>
        </p:txBody>
      </p:sp>
      <p:sp>
        <p:nvSpPr>
          <p:cNvPr id="14" name="Rectangle 13">
            <a:extLst>
              <a:ext uri="{FF2B5EF4-FFF2-40B4-BE49-F238E27FC236}">
                <a16:creationId xmlns:a16="http://schemas.microsoft.com/office/drawing/2014/main" id="{63ABF1A3-412D-2E41-A382-E44849C8EAE8}"/>
              </a:ext>
            </a:extLst>
          </p:cNvPr>
          <p:cNvSpPr/>
          <p:nvPr userDrawn="1"/>
        </p:nvSpPr>
        <p:spPr>
          <a:xfrm>
            <a:off x="4677505" y="0"/>
            <a:ext cx="4466495" cy="914400"/>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b="6847"/>
          <a:stretch/>
        </p:blipFill>
        <p:spPr>
          <a:xfrm>
            <a:off x="7713518" y="2762"/>
            <a:ext cx="1407332" cy="1498261"/>
          </a:xfrm>
          <a:prstGeom prst="rect">
            <a:avLst/>
          </a:prstGeom>
        </p:spPr>
      </p:pic>
    </p:spTree>
    <p:extLst>
      <p:ext uri="{BB962C8B-B14F-4D97-AF65-F5344CB8AC3E}">
        <p14:creationId xmlns:p14="http://schemas.microsoft.com/office/powerpoint/2010/main" val="393429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AB08A533-6574-A540-92FF-907EE5DBE4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2058" y="2670664"/>
            <a:ext cx="804339" cy="810773"/>
          </a:xfrm>
          <a:prstGeom prst="rect">
            <a:avLst/>
          </a:prstGeom>
        </p:spPr>
      </p:pic>
      <p:sp>
        <p:nvSpPr>
          <p:cNvPr id="2" name="Title 1"/>
          <p:cNvSpPr>
            <a:spLocks noGrp="1"/>
          </p:cNvSpPr>
          <p:nvPr>
            <p:ph type="ctrTitle" hasCustomPrompt="1"/>
          </p:nvPr>
        </p:nvSpPr>
        <p:spPr>
          <a:xfrm>
            <a:off x="330905" y="295171"/>
            <a:ext cx="2249504" cy="551260"/>
          </a:xfrm>
        </p:spPr>
        <p:txBody>
          <a:bodyPr>
            <a:noAutofit/>
          </a:bodyPr>
          <a:lstStyle>
            <a:lvl1pPr>
              <a:defRPr sz="2400"/>
            </a:lvl1pPr>
          </a:lstStyle>
          <a:p>
            <a:r>
              <a:rPr lang="en-US" dirty="0"/>
              <a:t>CONTENTS</a:t>
            </a:r>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pic>
        <p:nvPicPr>
          <p:cNvPr id="5" name="Picture 4" descr="A close up of a logo&#10;&#10;Description automatically generated">
            <a:extLst>
              <a:ext uri="{FF2B5EF4-FFF2-40B4-BE49-F238E27FC236}">
                <a16:creationId xmlns:a16="http://schemas.microsoft.com/office/drawing/2014/main" id="{CF59A3BB-7934-8E4E-90BB-53AADD295E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15433" y="642359"/>
            <a:ext cx="804339" cy="810773"/>
          </a:xfrm>
          <a:prstGeom prst="rect">
            <a:avLst/>
          </a:prstGeom>
        </p:spPr>
      </p:pic>
      <p:pic>
        <p:nvPicPr>
          <p:cNvPr id="10" name="Picture 9" descr="A close up of a logo&#10;&#10;Description automatically generated">
            <a:extLst>
              <a:ext uri="{FF2B5EF4-FFF2-40B4-BE49-F238E27FC236}">
                <a16:creationId xmlns:a16="http://schemas.microsoft.com/office/drawing/2014/main" id="{C534658D-14AC-8C43-A3A9-7A2B3642ADB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15433" y="1660176"/>
            <a:ext cx="804339" cy="810773"/>
          </a:xfrm>
          <a:prstGeom prst="rect">
            <a:avLst/>
          </a:prstGeom>
        </p:spPr>
      </p:pic>
      <p:sp>
        <p:nvSpPr>
          <p:cNvPr id="11" name="TextBox 10">
            <a:extLst>
              <a:ext uri="{FF2B5EF4-FFF2-40B4-BE49-F238E27FC236}">
                <a16:creationId xmlns:a16="http://schemas.microsoft.com/office/drawing/2014/main" id="{55A705A7-C575-794C-AE0C-A8B106BB2FC8}"/>
              </a:ext>
            </a:extLst>
          </p:cNvPr>
          <p:cNvSpPr txBox="1"/>
          <p:nvPr userDrawn="1"/>
        </p:nvSpPr>
        <p:spPr>
          <a:xfrm>
            <a:off x="3163311" y="665781"/>
            <a:ext cx="673331" cy="646331"/>
          </a:xfrm>
          <a:prstGeom prst="rect">
            <a:avLst/>
          </a:prstGeom>
          <a:noFill/>
        </p:spPr>
        <p:txBody>
          <a:bodyPr wrap="square" rtlCol="0">
            <a:spAutoFit/>
          </a:bodyPr>
          <a:lstStyle/>
          <a:p>
            <a:r>
              <a:rPr lang="en-US" sz="3600" b="1" dirty="0">
                <a:solidFill>
                  <a:srgbClr val="898989"/>
                </a:solidFill>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EBA61812-6D7B-FB4E-926E-525E53ACD10E}"/>
              </a:ext>
            </a:extLst>
          </p:cNvPr>
          <p:cNvSpPr txBox="1"/>
          <p:nvPr userDrawn="1"/>
        </p:nvSpPr>
        <p:spPr>
          <a:xfrm>
            <a:off x="3186250" y="1700688"/>
            <a:ext cx="673331" cy="646331"/>
          </a:xfrm>
          <a:prstGeom prst="rect">
            <a:avLst/>
          </a:prstGeom>
          <a:noFill/>
        </p:spPr>
        <p:txBody>
          <a:bodyPr wrap="square" rtlCol="0">
            <a:spAutoFit/>
          </a:bodyPr>
          <a:lstStyle/>
          <a:p>
            <a:r>
              <a:rPr lang="en-US" sz="3600" b="1" dirty="0">
                <a:solidFill>
                  <a:srgbClr val="898989"/>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78257B0D-51C9-A749-8EBE-5E43EA58581E}"/>
              </a:ext>
            </a:extLst>
          </p:cNvPr>
          <p:cNvSpPr txBox="1"/>
          <p:nvPr userDrawn="1"/>
        </p:nvSpPr>
        <p:spPr>
          <a:xfrm>
            <a:off x="3194563" y="2706528"/>
            <a:ext cx="673331" cy="646331"/>
          </a:xfrm>
          <a:prstGeom prst="rect">
            <a:avLst/>
          </a:prstGeom>
          <a:noFill/>
        </p:spPr>
        <p:txBody>
          <a:bodyPr wrap="square" rtlCol="0">
            <a:spAutoFit/>
          </a:bodyPr>
          <a:lstStyle/>
          <a:p>
            <a:r>
              <a:rPr lang="en-US" sz="3600" b="1" dirty="0">
                <a:solidFill>
                  <a:srgbClr val="898989"/>
                </a:solidFill>
                <a:latin typeface="Arial" panose="020B0604020202020204" pitchFamily="34" charset="0"/>
                <a:cs typeface="Arial" panose="020B0604020202020204" pitchFamily="34" charset="0"/>
              </a:rPr>
              <a:t>3</a:t>
            </a:r>
          </a:p>
        </p:txBody>
      </p:sp>
      <p:pic>
        <p:nvPicPr>
          <p:cNvPr id="18" name="Picture 17" descr="A close up of a logo&#10;&#10;Description automatically generated">
            <a:extLst>
              <a:ext uri="{FF2B5EF4-FFF2-40B4-BE49-F238E27FC236}">
                <a16:creationId xmlns:a16="http://schemas.microsoft.com/office/drawing/2014/main" id="{57BAB96F-2F85-204B-B203-D0A9157E7B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23746" y="3663543"/>
            <a:ext cx="804339" cy="810773"/>
          </a:xfrm>
          <a:prstGeom prst="rect">
            <a:avLst/>
          </a:prstGeom>
        </p:spPr>
      </p:pic>
      <p:sp>
        <p:nvSpPr>
          <p:cNvPr id="19" name="TextBox 18">
            <a:extLst>
              <a:ext uri="{FF2B5EF4-FFF2-40B4-BE49-F238E27FC236}">
                <a16:creationId xmlns:a16="http://schemas.microsoft.com/office/drawing/2014/main" id="{C74C7958-7000-3C4E-A7F1-AFD335A05DA4}"/>
              </a:ext>
            </a:extLst>
          </p:cNvPr>
          <p:cNvSpPr txBox="1"/>
          <p:nvPr userDrawn="1"/>
        </p:nvSpPr>
        <p:spPr>
          <a:xfrm>
            <a:off x="3186250" y="3704055"/>
            <a:ext cx="673331" cy="646331"/>
          </a:xfrm>
          <a:prstGeom prst="rect">
            <a:avLst/>
          </a:prstGeom>
          <a:noFill/>
        </p:spPr>
        <p:txBody>
          <a:bodyPr wrap="square" rtlCol="0">
            <a:spAutoFit/>
          </a:bodyPr>
          <a:lstStyle/>
          <a:p>
            <a:r>
              <a:rPr lang="en-US" sz="3600" b="1" dirty="0">
                <a:solidFill>
                  <a:srgbClr val="898989"/>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39843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4" name="Picture 13" descr="A group of palm trees on the side of a building&#10;&#10;Description automatically generated">
            <a:extLst>
              <a:ext uri="{FF2B5EF4-FFF2-40B4-BE49-F238E27FC236}">
                <a16:creationId xmlns:a16="http://schemas.microsoft.com/office/drawing/2014/main" id="{7127EAD5-8285-D940-8CC3-E78991F226C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86"/>
          <a:stretch/>
        </p:blipFill>
        <p:spPr>
          <a:xfrm>
            <a:off x="-26057" y="-9562"/>
            <a:ext cx="5432223" cy="5143500"/>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userDrawn="1"/>
        </p:nvGrpSpPr>
        <p:grpSpPr>
          <a:xfrm rot="10800000">
            <a:off x="2071688" y="-10886"/>
            <a:ext cx="6399490" cy="5143501"/>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userDrawn="1"/>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0D5574A-6B61-024C-83F6-5D3E04686218}"/>
                </a:ext>
              </a:extLst>
            </p:cNvPr>
            <p:cNvSpPr/>
            <p:nvPr userDrawn="1"/>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325E83-2393-6746-A8B1-C032CE56DB65}"/>
              </a:ext>
            </a:extLst>
          </p:cNvPr>
          <p:cNvGrpSpPr/>
          <p:nvPr userDrawn="1"/>
        </p:nvGrpSpPr>
        <p:grpSpPr>
          <a:xfrm rot="10800000">
            <a:off x="2589184" y="-16820"/>
            <a:ext cx="6548803" cy="5169255"/>
            <a:chOff x="-34290" y="0"/>
            <a:chExt cx="6548803" cy="5150732"/>
          </a:xfrm>
        </p:grpSpPr>
        <p:sp>
          <p:nvSpPr>
            <p:cNvPr id="12" name="Rectangle 11">
              <a:extLst>
                <a:ext uri="{FF2B5EF4-FFF2-40B4-BE49-F238E27FC236}">
                  <a16:creationId xmlns:a16="http://schemas.microsoft.com/office/drawing/2014/main" id="{E245CAB9-C4E1-E242-9AC2-52D1BBFC520A}"/>
                </a:ext>
              </a:extLst>
            </p:cNvPr>
            <p:cNvSpPr/>
            <p:nvPr userDrawn="1"/>
          </p:nvSpPr>
          <p:spPr>
            <a:xfrm>
              <a:off x="-34290" y="1"/>
              <a:ext cx="3231326"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151C75D-E4E3-D84F-85A7-6B902D607B44}"/>
                </a:ext>
              </a:extLst>
            </p:cNvPr>
            <p:cNvSpPr/>
            <p:nvPr userDrawn="1"/>
          </p:nvSpPr>
          <p:spPr>
            <a:xfrm rot="5400000">
              <a:off x="228040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5D333F7C-268E-1F49-A2B8-CE0E6D7CB8C3}"/>
              </a:ext>
            </a:extLst>
          </p:cNvPr>
          <p:cNvSpPr/>
          <p:nvPr userDrawn="1"/>
        </p:nvSpPr>
        <p:spPr>
          <a:xfrm rot="12780000">
            <a:off x="4208375" y="-421296"/>
            <a:ext cx="153842" cy="4527614"/>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1" h="4522221">
                <a:moveTo>
                  <a:pt x="10903" y="131585"/>
                </a:moveTo>
                <a:lnTo>
                  <a:pt x="76142" y="0"/>
                </a:lnTo>
                <a:cubicBezTo>
                  <a:pt x="77842" y="1472062"/>
                  <a:pt x="79541" y="2944124"/>
                  <a:pt x="81241" y="4416186"/>
                </a:cubicBezTo>
                <a:cubicBezTo>
                  <a:pt x="14484" y="4497775"/>
                  <a:pt x="27080" y="4486876"/>
                  <a:pt x="0" y="4522221"/>
                </a:cubicBezTo>
                <a:cubicBezTo>
                  <a:pt x="3151" y="3094021"/>
                  <a:pt x="7752" y="1559785"/>
                  <a:pt x="10903"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20564" y="2612014"/>
            <a:ext cx="3592512" cy="1021556"/>
          </a:xfrm>
        </p:spPr>
        <p:txBody>
          <a:bodyPr anchor="t">
            <a:normAutofit/>
          </a:bodyPr>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4520564" y="3633570"/>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2724732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DF064E63-0BE7-CC46-8B5A-DB42D6CACF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193" t="295" r="2532" b="-295"/>
          <a:stretch/>
        </p:blipFill>
        <p:spPr>
          <a:xfrm>
            <a:off x="1793311" y="0"/>
            <a:ext cx="7350689" cy="5143500"/>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userDrawn="1"/>
        </p:nvGrpSpPr>
        <p:grpSpPr>
          <a:xfrm>
            <a:off x="439200" y="0"/>
            <a:ext cx="6377353" cy="5154356"/>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userDrawn="1"/>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0D5574A-6B61-024C-83F6-5D3E04686218}"/>
                </a:ext>
              </a:extLst>
            </p:cNvPr>
            <p:cNvSpPr/>
            <p:nvPr userDrawn="1"/>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325E83-2393-6746-A8B1-C032CE56DB65}"/>
              </a:ext>
            </a:extLst>
          </p:cNvPr>
          <p:cNvGrpSpPr/>
          <p:nvPr userDrawn="1"/>
        </p:nvGrpSpPr>
        <p:grpSpPr>
          <a:xfrm>
            <a:off x="-80647" y="-2"/>
            <a:ext cx="6377353" cy="5156081"/>
            <a:chOff x="0" y="0"/>
            <a:chExt cx="6377353" cy="5150732"/>
          </a:xfrm>
        </p:grpSpPr>
        <p:sp>
          <p:nvSpPr>
            <p:cNvPr id="12" name="Rectangle 11">
              <a:extLst>
                <a:ext uri="{FF2B5EF4-FFF2-40B4-BE49-F238E27FC236}">
                  <a16:creationId xmlns:a16="http://schemas.microsoft.com/office/drawing/2014/main" id="{E245CAB9-C4E1-E242-9AC2-52D1BBFC520A}"/>
                </a:ext>
              </a:extLst>
            </p:cNvPr>
            <p:cNvSpPr/>
            <p:nvPr userDrawn="1"/>
          </p:nvSpPr>
          <p:spPr>
            <a:xfrm>
              <a:off x="0" y="0"/>
              <a:ext cx="305987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151C75D-E4E3-D84F-85A7-6B902D607B44}"/>
                </a:ext>
              </a:extLst>
            </p:cNvPr>
            <p:cNvSpPr/>
            <p:nvPr userDrawn="1"/>
          </p:nvSpPr>
          <p:spPr>
            <a:xfrm rot="5400000">
              <a:off x="214324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5D333F7C-268E-1F49-A2B8-CE0E6D7CB8C3}"/>
              </a:ext>
            </a:extLst>
          </p:cNvPr>
          <p:cNvSpPr/>
          <p:nvPr userDrawn="1"/>
        </p:nvSpPr>
        <p:spPr>
          <a:xfrm rot="1956373">
            <a:off x="4575729" y="1038850"/>
            <a:ext cx="133535" cy="4514253"/>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4" h="4514253">
                <a:moveTo>
                  <a:pt x="4066" y="131585"/>
                </a:moveTo>
                <a:lnTo>
                  <a:pt x="69305" y="0"/>
                </a:lnTo>
                <a:cubicBezTo>
                  <a:pt x="71005" y="1472062"/>
                  <a:pt x="72704" y="2944124"/>
                  <a:pt x="74404" y="4416186"/>
                </a:cubicBezTo>
                <a:lnTo>
                  <a:pt x="0" y="4514253"/>
                </a:lnTo>
                <a:cubicBezTo>
                  <a:pt x="3151" y="3086053"/>
                  <a:pt x="915" y="1559785"/>
                  <a:pt x="4066"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1358" y="470882"/>
            <a:ext cx="3592512" cy="1021556"/>
          </a:xfrm>
        </p:spPr>
        <p:txBody>
          <a:bodyPr anchor="t">
            <a:normAutofit/>
          </a:bodyPr>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601358" y="1492438"/>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219157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70261"/>
            <a:ext cx="8769096"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126999"/>
            <a:ext cx="8769096"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75564" y="4826111"/>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FC1F7AE-D849-6747-AC2F-07C188C11FA6}" type="slidenum">
              <a:rPr lang="en-US" smtClean="0"/>
              <a:pPr/>
              <a:t>‹#›</a:t>
            </a:fld>
            <a:endParaRPr lang="en-US" dirty="0"/>
          </a:p>
        </p:txBody>
      </p:sp>
      <p:pic>
        <p:nvPicPr>
          <p:cNvPr id="8" name="Picture 7">
            <a:extLst>
              <a:ext uri="{FF2B5EF4-FFF2-40B4-BE49-F238E27FC236}">
                <a16:creationId xmlns:a16="http://schemas.microsoft.com/office/drawing/2014/main" id="{FBEC4FA4-4568-9343-B71F-2B1283623F2C}"/>
              </a:ext>
            </a:extLst>
          </p:cNvPr>
          <p:cNvPicPr>
            <a:picLocks noChangeAspect="1"/>
          </p:cNvPicPr>
          <p:nvPr userDrawn="1"/>
        </p:nvPicPr>
        <p:blipFill rotWithShape="1">
          <a:blip r:embed="rId22" cstate="print">
            <a:extLst>
              <a:ext uri="{28A0092B-C50C-407E-A947-70E740481C1C}">
                <a14:useLocalDpi xmlns:a14="http://schemas.microsoft.com/office/drawing/2010/main"/>
              </a:ext>
            </a:extLst>
          </a:blip>
          <a:srcRect/>
          <a:stretch/>
        </p:blipFill>
        <p:spPr>
          <a:xfrm>
            <a:off x="80509" y="4720046"/>
            <a:ext cx="320286" cy="340980"/>
          </a:xfrm>
          <a:prstGeom prst="rect">
            <a:avLst/>
          </a:prstGeom>
        </p:spPr>
      </p:pic>
      <p:sp>
        <p:nvSpPr>
          <p:cNvPr id="9" name="TextBox 8">
            <a:extLst>
              <a:ext uri="{FF2B5EF4-FFF2-40B4-BE49-F238E27FC236}">
                <a16:creationId xmlns:a16="http://schemas.microsoft.com/office/drawing/2014/main" id="{770223E0-54EE-634F-BECA-9B4238B46D6E}"/>
              </a:ext>
            </a:extLst>
          </p:cNvPr>
          <p:cNvSpPr txBox="1"/>
          <p:nvPr userDrawn="1"/>
        </p:nvSpPr>
        <p:spPr>
          <a:xfrm>
            <a:off x="357250" y="4806164"/>
            <a:ext cx="2673331" cy="184666"/>
          </a:xfrm>
          <a:prstGeom prst="rect">
            <a:avLst/>
          </a:prstGeom>
          <a:noFill/>
        </p:spPr>
        <p:txBody>
          <a:bodyPr wrap="square" rtlCol="0">
            <a:spAutoFit/>
          </a:bodyPr>
          <a:lstStyle/>
          <a:p>
            <a:r>
              <a:rPr lang="en-US" sz="600" spc="100" baseline="0" dirty="0">
                <a:latin typeface="Arial" panose="020B0604020202020204" pitchFamily="34" charset="0"/>
                <a:cs typeface="Arial" panose="020B0604020202020204" pitchFamily="34" charset="0"/>
              </a:rPr>
              <a:t>CAL STATE LA </a:t>
            </a:r>
            <a:r>
              <a:rPr lang="en-US" sz="600" spc="100" baseline="0" dirty="0">
                <a:solidFill>
                  <a:srgbClr val="FCC90A"/>
                </a:solidFill>
                <a:latin typeface="Arial" panose="020B0604020202020204" pitchFamily="34" charset="0"/>
                <a:cs typeface="Arial" panose="020B0604020202020204" pitchFamily="34" charset="0"/>
              </a:rPr>
              <a:t> |   </a:t>
            </a:r>
            <a:r>
              <a:rPr lang="en-US" sz="600" spc="100" baseline="0" dirty="0">
                <a:latin typeface="Arial" panose="020B0604020202020204" pitchFamily="34" charset="0"/>
                <a:cs typeface="Arial" panose="020B0604020202020204" pitchFamily="34" charset="0"/>
              </a:rPr>
              <a:t>Department of Computer Science</a:t>
            </a:r>
          </a:p>
        </p:txBody>
      </p:sp>
    </p:spTree>
    <p:extLst>
      <p:ext uri="{BB962C8B-B14F-4D97-AF65-F5344CB8AC3E}">
        <p14:creationId xmlns:p14="http://schemas.microsoft.com/office/powerpoint/2010/main" val="3677370207"/>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9" r:id="rId3"/>
    <p:sldLayoutId id="2147483668" r:id="rId4"/>
    <p:sldLayoutId id="2147483651" r:id="rId5"/>
    <p:sldLayoutId id="2147483667" r:id="rId6"/>
    <p:sldLayoutId id="2147483658" r:id="rId7"/>
    <p:sldLayoutId id="2147483660" r:id="rId8"/>
    <p:sldLayoutId id="2147483659" r:id="rId9"/>
    <p:sldLayoutId id="2147483665" r:id="rId10"/>
    <p:sldLayoutId id="2147483664" r:id="rId11"/>
    <p:sldLayoutId id="2147483663" r:id="rId12"/>
    <p:sldLayoutId id="2147483654" r:id="rId13"/>
    <p:sldLayoutId id="2147483662" r:id="rId14"/>
    <p:sldLayoutId id="2147483661" r:id="rId15"/>
    <p:sldLayoutId id="2147483650" r:id="rId16"/>
    <p:sldLayoutId id="2147483652" r:id="rId17"/>
    <p:sldLayoutId id="2147483653" r:id="rId18"/>
    <p:sldLayoutId id="2147483655" r:id="rId19"/>
    <p:sldLayoutId id="2147483670" r:id="rId20"/>
  </p:sldLayoutIdLst>
  <p:hf hdr="0" ftr="0" dt="0"/>
  <p:txStyles>
    <p:titleStyle>
      <a:lvl1pPr algn="l" defTabSz="342900" rtl="0" eaLnBrk="1" latinLnBrk="0" hangingPunct="1">
        <a:spcBef>
          <a:spcPct val="0"/>
        </a:spcBef>
        <a:buNone/>
        <a:defRPr sz="2200" b="1" i="0" kern="1200">
          <a:solidFill>
            <a:schemeClr val="tx1"/>
          </a:solidFill>
          <a:latin typeface="Arial"/>
          <a:ea typeface="+mj-ea"/>
          <a:cs typeface="Arial"/>
        </a:defRPr>
      </a:lvl1pPr>
    </p:titleStyle>
    <p:bodyStyle>
      <a:lvl1pPr marL="0" indent="0" algn="l" defTabSz="342900" rtl="0" eaLnBrk="1" latinLnBrk="0" hangingPunct="1">
        <a:spcBef>
          <a:spcPct val="20000"/>
        </a:spcBef>
        <a:buFont typeface="Arial"/>
        <a:buNone/>
        <a:defRPr sz="1700" kern="1200">
          <a:solidFill>
            <a:schemeClr val="tx1"/>
          </a:solidFill>
          <a:latin typeface="Arial"/>
          <a:ea typeface="+mn-ea"/>
          <a:cs typeface="Arial"/>
        </a:defRPr>
      </a:lvl1pPr>
      <a:lvl2pPr marL="685800" indent="-342900" algn="l" defTabSz="342900" rtl="0" eaLnBrk="1" latinLnBrk="0" hangingPunct="1">
        <a:spcBef>
          <a:spcPct val="20000"/>
        </a:spcBef>
        <a:buFont typeface="Arial" panose="020B0604020202020204" pitchFamily="34" charset="0"/>
        <a:buChar char="•"/>
        <a:defRPr sz="1500" kern="1200">
          <a:solidFill>
            <a:schemeClr val="tx1"/>
          </a:solidFill>
          <a:latin typeface="Arial"/>
          <a:ea typeface="+mn-ea"/>
          <a:cs typeface="Arial"/>
        </a:defRPr>
      </a:lvl2pPr>
      <a:lvl3pPr marL="971550" indent="-285750" algn="l" defTabSz="342900" rtl="0" eaLnBrk="1" latinLnBrk="0" hangingPunct="1">
        <a:spcBef>
          <a:spcPct val="20000"/>
        </a:spcBef>
        <a:buFont typeface="Courier New" panose="02070309020205020404" pitchFamily="49" charset="0"/>
        <a:buChar char="o"/>
        <a:defRPr sz="14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200" kern="1200">
          <a:solidFill>
            <a:schemeClr val="tx1">
              <a:lumMod val="50000"/>
              <a:lumOff val="50000"/>
            </a:schemeClr>
          </a:solidFill>
          <a:latin typeface="Arial"/>
          <a:ea typeface="+mn-ea"/>
          <a:cs typeface="Arial"/>
        </a:defRPr>
      </a:lvl4pPr>
      <a:lvl5pPr marL="1543050" indent="-171450" algn="l" defTabSz="342900" rtl="0" eaLnBrk="1" latinLnBrk="0" hangingPunct="1">
        <a:spcBef>
          <a:spcPct val="20000"/>
        </a:spcBef>
        <a:buFont typeface="Arial"/>
        <a:buChar char="»"/>
        <a:defRPr sz="1000" kern="1200">
          <a:solidFill>
            <a:schemeClr val="tx1">
              <a:lumMod val="50000"/>
              <a:lumOff val="50000"/>
            </a:schemeClr>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1.tiff"/></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14.xml.rels><?xml version="1.0" encoding="UTF-8" standalone="yes"?>
<Relationships xmlns="http://schemas.openxmlformats.org/package/2006/relationships"><Relationship Id="rId3" Type="http://schemas.openxmlformats.org/officeDocument/2006/relationships/hyperlink" Target="https://csns.calstatela.edu/department/cs/projects"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https://www.calstatela.edu/ecst/cs/curriculum-requirements" TargetMode="External"/><Relationship Id="rId2" Type="http://schemas.openxmlformats.org/officeDocument/2006/relationships/hyperlink" Target="https://www.calstatela.edu/ecst/cs" TargetMode="Externa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www.youtube.com/watch?v=QhN4wBfQ9y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6195" y="1744910"/>
            <a:ext cx="5654749" cy="1126453"/>
          </a:xfrm>
        </p:spPr>
        <p:txBody>
          <a:bodyPr/>
          <a:lstStyle/>
          <a:p>
            <a:pPr algn="ctr"/>
            <a:r>
              <a:rPr lang="en-US" sz="3600" dirty="0" err="1" smtClean="0"/>
              <a:t>EagleFest</a:t>
            </a:r>
            <a:endParaRPr lang="en-US" sz="3600" dirty="0"/>
          </a:p>
        </p:txBody>
      </p:sp>
      <p:sp>
        <p:nvSpPr>
          <p:cNvPr id="3" name="Subtitle 2">
            <a:extLst>
              <a:ext uri="{FF2B5EF4-FFF2-40B4-BE49-F238E27FC236}">
                <a16:creationId xmlns:a16="http://schemas.microsoft.com/office/drawing/2014/main" id="{029658BF-450A-4884-B594-EFDEED365865}"/>
              </a:ext>
            </a:extLst>
          </p:cNvPr>
          <p:cNvSpPr>
            <a:spLocks noGrp="1"/>
          </p:cNvSpPr>
          <p:nvPr>
            <p:ph type="subTitle" idx="1"/>
          </p:nvPr>
        </p:nvSpPr>
        <p:spPr/>
        <p:txBody>
          <a:bodyPr/>
          <a:lstStyle/>
          <a:p>
            <a:pPr algn="ctr"/>
            <a:r>
              <a:rPr lang="en-US" altLang="en-US" dirty="0" smtClean="0">
                <a:solidFill>
                  <a:schemeClr val="tx1"/>
                </a:solidFill>
              </a:rPr>
              <a:t>November 5</a:t>
            </a:r>
            <a:r>
              <a:rPr lang="en-US" altLang="en-US" baseline="30000" dirty="0" smtClean="0">
                <a:solidFill>
                  <a:schemeClr val="tx1"/>
                </a:solidFill>
              </a:rPr>
              <a:t>th</a:t>
            </a:r>
            <a:r>
              <a:rPr lang="en-US" altLang="en-US" dirty="0" smtClean="0">
                <a:solidFill>
                  <a:schemeClr val="tx1"/>
                </a:solidFill>
              </a:rPr>
              <a:t>, 2022</a:t>
            </a:r>
            <a:endParaRPr lang="en-US" altLang="en-US" dirty="0">
              <a:solidFill>
                <a:schemeClr val="tx1"/>
              </a:solidFill>
            </a:endParaRPr>
          </a:p>
          <a:p>
            <a:pPr algn="ctr"/>
            <a:endParaRPr lang="en-US" dirty="0"/>
          </a:p>
          <a:p>
            <a:pPr algn="ctr"/>
            <a:r>
              <a:rPr lang="en-US" dirty="0"/>
              <a:t>Department of Computer Science</a:t>
            </a:r>
          </a:p>
          <a:p>
            <a:endParaRPr lang="en-US" dirty="0"/>
          </a:p>
        </p:txBody>
      </p:sp>
      <p:sp>
        <p:nvSpPr>
          <p:cNvPr id="4" name="Slide Number Placeholder 3">
            <a:extLst>
              <a:ext uri="{FF2B5EF4-FFF2-40B4-BE49-F238E27FC236}">
                <a16:creationId xmlns:a16="http://schemas.microsoft.com/office/drawing/2014/main" id="{5559B718-7A98-43EB-9A36-DE3C7BCF96FA}"/>
              </a:ext>
            </a:extLst>
          </p:cNvPr>
          <p:cNvSpPr>
            <a:spLocks noGrp="1"/>
          </p:cNvSpPr>
          <p:nvPr>
            <p:ph type="sldNum" sz="quarter" idx="4"/>
          </p:nvPr>
        </p:nvSpPr>
        <p:spPr/>
        <p:txBody>
          <a:bodyPr/>
          <a:lstStyle/>
          <a:p>
            <a:fld id="{BB220BBC-8879-E844-B35B-0F806738ECBE}" type="slidenum">
              <a:rPr lang="en-US" smtClean="0"/>
              <a:t>1</a:t>
            </a:fld>
            <a:endParaRPr lang="en-US"/>
          </a:p>
        </p:txBody>
      </p:sp>
    </p:spTree>
    <p:extLst>
      <p:ext uri="{BB962C8B-B14F-4D97-AF65-F5344CB8AC3E}">
        <p14:creationId xmlns:p14="http://schemas.microsoft.com/office/powerpoint/2010/main" val="2391694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 y="237636"/>
            <a:ext cx="8140628" cy="857250"/>
          </a:xfrm>
        </p:spPr>
        <p:txBody>
          <a:bodyPr/>
          <a:lstStyle/>
          <a:p>
            <a:r>
              <a:rPr lang="en-US" altLang="zh-TW" dirty="0"/>
              <a:t>Best Jobs 2022 (Based on Prospects and Satisfaction)</a:t>
            </a:r>
            <a:endParaRPr lang="en-US" dirty="0"/>
          </a:p>
        </p:txBody>
      </p:sp>
      <p:sp>
        <p:nvSpPr>
          <p:cNvPr id="5" name="Content Placeholder 7">
            <a:extLst>
              <a:ext uri="{FF2B5EF4-FFF2-40B4-BE49-F238E27FC236}">
                <a16:creationId xmlns:a16="http://schemas.microsoft.com/office/drawing/2014/main" id="{64E59C28-7A45-F340-9B44-9BA2BA454764}"/>
              </a:ext>
            </a:extLst>
          </p:cNvPr>
          <p:cNvSpPr>
            <a:spLocks noGrp="1"/>
          </p:cNvSpPr>
          <p:nvPr>
            <p:ph idx="1"/>
          </p:nvPr>
        </p:nvSpPr>
        <p:spPr>
          <a:xfrm>
            <a:off x="536408" y="1177748"/>
            <a:ext cx="8140628" cy="3394472"/>
          </a:xfrm>
        </p:spPr>
        <p:txBody>
          <a:bodyPr/>
          <a:lstStyle/>
          <a:p>
            <a:pPr lvl="1"/>
            <a:r>
              <a:rPr lang="en-US" dirty="0"/>
              <a:t>#1 Information Security Analyst</a:t>
            </a:r>
          </a:p>
        </p:txBody>
      </p:sp>
      <p:pic>
        <p:nvPicPr>
          <p:cNvPr id="3" name="Picture 2">
            <a:extLst>
              <a:ext uri="{FF2B5EF4-FFF2-40B4-BE49-F238E27FC236}">
                <a16:creationId xmlns:a16="http://schemas.microsoft.com/office/drawing/2014/main" id="{54363023-39B4-C746-8AE1-FD56AED884E8}"/>
              </a:ext>
            </a:extLst>
          </p:cNvPr>
          <p:cNvPicPr>
            <a:picLocks noChangeAspect="1"/>
          </p:cNvPicPr>
          <p:nvPr/>
        </p:nvPicPr>
        <p:blipFill>
          <a:blip r:embed="rId3"/>
          <a:stretch>
            <a:fillRect/>
          </a:stretch>
        </p:blipFill>
        <p:spPr>
          <a:xfrm>
            <a:off x="6621476" y="1393933"/>
            <a:ext cx="1683142" cy="1490675"/>
          </a:xfrm>
          <a:prstGeom prst="rect">
            <a:avLst/>
          </a:prstGeom>
        </p:spPr>
      </p:pic>
      <p:pic>
        <p:nvPicPr>
          <p:cNvPr id="4" name="Picture 3">
            <a:extLst>
              <a:ext uri="{FF2B5EF4-FFF2-40B4-BE49-F238E27FC236}">
                <a16:creationId xmlns:a16="http://schemas.microsoft.com/office/drawing/2014/main" id="{6785E3A1-A8E4-EC44-AA46-5F41E9362C0C}"/>
              </a:ext>
            </a:extLst>
          </p:cNvPr>
          <p:cNvPicPr>
            <a:picLocks noChangeAspect="1"/>
          </p:cNvPicPr>
          <p:nvPr/>
        </p:nvPicPr>
        <p:blipFill>
          <a:blip r:embed="rId4"/>
          <a:stretch>
            <a:fillRect/>
          </a:stretch>
        </p:blipFill>
        <p:spPr>
          <a:xfrm>
            <a:off x="6221199" y="2884608"/>
            <a:ext cx="2653167" cy="1522732"/>
          </a:xfrm>
          <a:prstGeom prst="rect">
            <a:avLst/>
          </a:prstGeom>
        </p:spPr>
      </p:pic>
      <p:sp>
        <p:nvSpPr>
          <p:cNvPr id="9" name="Slide Number Placeholder 1">
            <a:extLst>
              <a:ext uri="{FF2B5EF4-FFF2-40B4-BE49-F238E27FC236}">
                <a16:creationId xmlns:a16="http://schemas.microsoft.com/office/drawing/2014/main" id="{5AE1D477-F6B9-7F41-887A-BA7410F56596}"/>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10</a:t>
            </a:fld>
            <a:endParaRPr lang="en-US"/>
          </a:p>
        </p:txBody>
      </p:sp>
      <p:pic>
        <p:nvPicPr>
          <p:cNvPr id="11" name="Picture 10" descr="Graphical user interface, application, website&#10;&#10;Description automatically generated">
            <a:extLst>
              <a:ext uri="{FF2B5EF4-FFF2-40B4-BE49-F238E27FC236}">
                <a16:creationId xmlns:a16="http://schemas.microsoft.com/office/drawing/2014/main" id="{B33B7EE3-84A3-4F8F-A134-1FD1043E9DE3}"/>
              </a:ext>
            </a:extLst>
          </p:cNvPr>
          <p:cNvPicPr>
            <a:picLocks noChangeAspect="1"/>
          </p:cNvPicPr>
          <p:nvPr/>
        </p:nvPicPr>
        <p:blipFill>
          <a:blip r:embed="rId5"/>
          <a:stretch>
            <a:fillRect/>
          </a:stretch>
        </p:blipFill>
        <p:spPr>
          <a:xfrm>
            <a:off x="946446" y="1515418"/>
            <a:ext cx="3749710" cy="3139664"/>
          </a:xfrm>
          <a:prstGeom prst="rect">
            <a:avLst/>
          </a:prstGeom>
        </p:spPr>
      </p:pic>
      <p:pic>
        <p:nvPicPr>
          <p:cNvPr id="7" name="Picture 6"/>
          <p:cNvPicPr>
            <a:picLocks noChangeAspect="1"/>
          </p:cNvPicPr>
          <p:nvPr/>
        </p:nvPicPr>
        <p:blipFill>
          <a:blip r:embed="rId6"/>
          <a:stretch>
            <a:fillRect/>
          </a:stretch>
        </p:blipFill>
        <p:spPr>
          <a:xfrm>
            <a:off x="4879294" y="1094886"/>
            <a:ext cx="1341905" cy="1212565"/>
          </a:xfrm>
          <a:prstGeom prst="rect">
            <a:avLst/>
          </a:prstGeom>
        </p:spPr>
      </p:pic>
    </p:spTree>
    <p:extLst>
      <p:ext uri="{BB962C8B-B14F-4D97-AF65-F5344CB8AC3E}">
        <p14:creationId xmlns:p14="http://schemas.microsoft.com/office/powerpoint/2010/main" val="3039670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 y="237636"/>
            <a:ext cx="8140628" cy="857250"/>
          </a:xfrm>
        </p:spPr>
        <p:txBody>
          <a:bodyPr/>
          <a:lstStyle/>
          <a:p>
            <a:r>
              <a:rPr lang="en-US" altLang="zh-TW"/>
              <a:t>Best Jobs 2022 (Based on Salary and Satisfaction)</a:t>
            </a:r>
            <a:endParaRPr lang="en-US"/>
          </a:p>
        </p:txBody>
      </p:sp>
      <p:pic>
        <p:nvPicPr>
          <p:cNvPr id="15" name="Content Placeholder 14" descr="Table&#10;&#10;Description automatically generated">
            <a:extLst>
              <a:ext uri="{FF2B5EF4-FFF2-40B4-BE49-F238E27FC236}">
                <a16:creationId xmlns:a16="http://schemas.microsoft.com/office/drawing/2014/main" id="{4F1FE66E-8683-4F88-B10E-945E0BCEE04C}"/>
              </a:ext>
            </a:extLst>
          </p:cNvPr>
          <p:cNvPicPr>
            <a:picLocks noGrp="1" noChangeAspect="1"/>
          </p:cNvPicPr>
          <p:nvPr>
            <p:ph idx="1"/>
          </p:nvPr>
        </p:nvPicPr>
        <p:blipFill>
          <a:blip r:embed="rId3"/>
          <a:stretch>
            <a:fillRect/>
          </a:stretch>
        </p:blipFill>
        <p:spPr>
          <a:xfrm>
            <a:off x="839381" y="1172564"/>
            <a:ext cx="5045051" cy="3394075"/>
          </a:xfrm>
        </p:spPr>
      </p:pic>
      <p:pic>
        <p:nvPicPr>
          <p:cNvPr id="6" name="Picture 5">
            <a:extLst>
              <a:ext uri="{FF2B5EF4-FFF2-40B4-BE49-F238E27FC236}">
                <a16:creationId xmlns:a16="http://schemas.microsoft.com/office/drawing/2014/main" id="{39515A7B-AC16-964A-82C1-9AE0591BB342}"/>
              </a:ext>
            </a:extLst>
          </p:cNvPr>
          <p:cNvPicPr>
            <a:picLocks noChangeAspect="1"/>
          </p:cNvPicPr>
          <p:nvPr/>
        </p:nvPicPr>
        <p:blipFill rotWithShape="1">
          <a:blip r:embed="rId4"/>
          <a:srcRect t="34093" b="36639"/>
          <a:stretch/>
        </p:blipFill>
        <p:spPr>
          <a:xfrm>
            <a:off x="2907385" y="747044"/>
            <a:ext cx="1699337" cy="497366"/>
          </a:xfrm>
          <a:prstGeom prst="rect">
            <a:avLst/>
          </a:prstGeom>
        </p:spPr>
      </p:pic>
      <p:sp>
        <p:nvSpPr>
          <p:cNvPr id="8" name="Slide Number Placeholder 1">
            <a:extLst>
              <a:ext uri="{FF2B5EF4-FFF2-40B4-BE49-F238E27FC236}">
                <a16:creationId xmlns:a16="http://schemas.microsoft.com/office/drawing/2014/main" id="{5162EBF7-3801-0B4E-846F-25A41442292F}"/>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11</a:t>
            </a:fld>
            <a:endParaRPr lang="en-US"/>
          </a:p>
        </p:txBody>
      </p:sp>
      <p:pic>
        <p:nvPicPr>
          <p:cNvPr id="11" name="Picture 10">
            <a:extLst>
              <a:ext uri="{FF2B5EF4-FFF2-40B4-BE49-F238E27FC236}">
                <a16:creationId xmlns:a16="http://schemas.microsoft.com/office/drawing/2014/main" id="{D642ECC9-6DE7-D243-938C-2F0538E00632}"/>
              </a:ext>
            </a:extLst>
          </p:cNvPr>
          <p:cNvPicPr>
            <a:picLocks noChangeAspect="1"/>
          </p:cNvPicPr>
          <p:nvPr/>
        </p:nvPicPr>
        <p:blipFill>
          <a:blip r:embed="rId5"/>
          <a:stretch>
            <a:fillRect/>
          </a:stretch>
        </p:blipFill>
        <p:spPr>
          <a:xfrm>
            <a:off x="6621476" y="1393933"/>
            <a:ext cx="1683142" cy="1490675"/>
          </a:xfrm>
          <a:prstGeom prst="rect">
            <a:avLst/>
          </a:prstGeom>
        </p:spPr>
      </p:pic>
      <p:pic>
        <p:nvPicPr>
          <p:cNvPr id="12" name="Picture 11">
            <a:extLst>
              <a:ext uri="{FF2B5EF4-FFF2-40B4-BE49-F238E27FC236}">
                <a16:creationId xmlns:a16="http://schemas.microsoft.com/office/drawing/2014/main" id="{65965EEA-4125-6D47-978A-8ADEDC35F961}"/>
              </a:ext>
            </a:extLst>
          </p:cNvPr>
          <p:cNvPicPr>
            <a:picLocks noChangeAspect="1"/>
          </p:cNvPicPr>
          <p:nvPr/>
        </p:nvPicPr>
        <p:blipFill>
          <a:blip r:embed="rId6"/>
          <a:stretch>
            <a:fillRect/>
          </a:stretch>
        </p:blipFill>
        <p:spPr>
          <a:xfrm>
            <a:off x="6221199" y="2884608"/>
            <a:ext cx="2653167" cy="1522732"/>
          </a:xfrm>
          <a:prstGeom prst="rect">
            <a:avLst/>
          </a:prstGeom>
        </p:spPr>
      </p:pic>
    </p:spTree>
    <p:extLst>
      <p:ext uri="{BB962C8B-B14F-4D97-AF65-F5344CB8AC3E}">
        <p14:creationId xmlns:p14="http://schemas.microsoft.com/office/powerpoint/2010/main" val="531560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2400" kern="0" dirty="0">
                <a:solidFill>
                  <a:srgbClr val="000000"/>
                </a:solidFill>
                <a:ea typeface="PMingLiU" pitchFamily="18" charset="-120"/>
              </a:rPr>
              <a:t>Job Satisfaction of our Alumni</a:t>
            </a:r>
            <a:endParaRPr lang="en-US" dirty="0"/>
          </a:p>
        </p:txBody>
      </p:sp>
      <p:sp>
        <p:nvSpPr>
          <p:cNvPr id="5" name="Content Placeholder 2">
            <a:extLst>
              <a:ext uri="{FF2B5EF4-FFF2-40B4-BE49-F238E27FC236}">
                <a16:creationId xmlns:a16="http://schemas.microsoft.com/office/drawing/2014/main" id="{7EE46CB0-1F00-6648-8E94-B1FF22A66CEF}"/>
              </a:ext>
            </a:extLst>
          </p:cNvPr>
          <p:cNvSpPr>
            <a:spLocks noGrp="1" noChangeAspect="1"/>
          </p:cNvSpPr>
          <p:nvPr>
            <p:ph idx="1"/>
          </p:nvPr>
        </p:nvSpPr>
        <p:spPr>
          <a:xfrm>
            <a:off x="621102" y="1013605"/>
            <a:ext cx="8229600" cy="3566160"/>
          </a:xfrm>
          <a:ln>
            <a:noFill/>
          </a:ln>
        </p:spPr>
        <p:style>
          <a:lnRef idx="2">
            <a:schemeClr val="accent1"/>
          </a:lnRef>
          <a:fillRef idx="1">
            <a:schemeClr val="lt1"/>
          </a:fillRef>
          <a:effectRef idx="0">
            <a:schemeClr val="accent1"/>
          </a:effectRef>
          <a:fontRef idx="minor">
            <a:schemeClr val="dk1"/>
          </a:fontRef>
        </p:style>
        <p:txBody>
          <a:bodyPr/>
          <a:lstStyle/>
          <a:p>
            <a:endParaRPr lang="en-US" dirty="0"/>
          </a:p>
        </p:txBody>
      </p:sp>
      <p:graphicFrame>
        <p:nvGraphicFramePr>
          <p:cNvPr id="8" name="Chart 7">
            <a:extLst>
              <a:ext uri="{FF2B5EF4-FFF2-40B4-BE49-F238E27FC236}">
                <a16:creationId xmlns:a16="http://schemas.microsoft.com/office/drawing/2014/main" id="{1922C483-1D66-884B-A26A-F4BCAC023A78}"/>
              </a:ext>
            </a:extLst>
          </p:cNvPr>
          <p:cNvGraphicFramePr>
            <a:graphicFrameLocks noChangeAspect="1"/>
          </p:cNvGraphicFramePr>
          <p:nvPr>
            <p:extLst>
              <p:ext uri="{D42A27DB-BD31-4B8C-83A1-F6EECF244321}">
                <p14:modId xmlns:p14="http://schemas.microsoft.com/office/powerpoint/2010/main" val="414295558"/>
              </p:ext>
            </p:extLst>
          </p:nvPr>
        </p:nvGraphicFramePr>
        <p:xfrm>
          <a:off x="1306902" y="1089805"/>
          <a:ext cx="7391400" cy="3438797"/>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1">
            <a:extLst>
              <a:ext uri="{FF2B5EF4-FFF2-40B4-BE49-F238E27FC236}">
                <a16:creationId xmlns:a16="http://schemas.microsoft.com/office/drawing/2014/main" id="{CA3A1316-9BD5-6B43-A6CE-DEDD5CBD82EA}"/>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12</a:t>
            </a:fld>
            <a:endParaRPr lang="en-US" dirty="0"/>
          </a:p>
        </p:txBody>
      </p:sp>
    </p:spTree>
    <p:extLst>
      <p:ext uri="{BB962C8B-B14F-4D97-AF65-F5344CB8AC3E}">
        <p14:creationId xmlns:p14="http://schemas.microsoft.com/office/powerpoint/2010/main" val="167118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 y="237636"/>
            <a:ext cx="8140628" cy="857250"/>
          </a:xfrm>
        </p:spPr>
        <p:txBody>
          <a:bodyPr/>
          <a:lstStyle/>
          <a:p>
            <a:r>
              <a:rPr lang="en-US" altLang="zh-TW" sz="2400" kern="0">
                <a:solidFill>
                  <a:srgbClr val="000000"/>
                </a:solidFill>
                <a:ea typeface="PMingLiU" pitchFamily="18" charset="-120"/>
              </a:rPr>
              <a:t>Alumni Profiles</a:t>
            </a:r>
            <a:endParaRPr lang="en-US"/>
          </a:p>
        </p:txBody>
      </p:sp>
      <p:pic>
        <p:nvPicPr>
          <p:cNvPr id="3" name="Picture 2">
            <a:extLst>
              <a:ext uri="{FF2B5EF4-FFF2-40B4-BE49-F238E27FC236}">
                <a16:creationId xmlns:a16="http://schemas.microsoft.com/office/drawing/2014/main" id="{73B81E6E-2760-8142-9E35-7E5937F66C09}"/>
              </a:ext>
            </a:extLst>
          </p:cNvPr>
          <p:cNvPicPr>
            <a:picLocks noChangeAspect="1"/>
          </p:cNvPicPr>
          <p:nvPr/>
        </p:nvPicPr>
        <p:blipFill>
          <a:blip r:embed="rId3"/>
          <a:stretch>
            <a:fillRect/>
          </a:stretch>
        </p:blipFill>
        <p:spPr>
          <a:xfrm>
            <a:off x="734816" y="991374"/>
            <a:ext cx="1270000" cy="1270000"/>
          </a:xfrm>
          <a:prstGeom prst="rect">
            <a:avLst/>
          </a:prstGeom>
        </p:spPr>
      </p:pic>
      <p:sp>
        <p:nvSpPr>
          <p:cNvPr id="4" name="Rectangle 3">
            <a:extLst>
              <a:ext uri="{FF2B5EF4-FFF2-40B4-BE49-F238E27FC236}">
                <a16:creationId xmlns:a16="http://schemas.microsoft.com/office/drawing/2014/main" id="{116510BC-9F83-3846-9217-DC467D96F705}"/>
              </a:ext>
            </a:extLst>
          </p:cNvPr>
          <p:cNvSpPr/>
          <p:nvPr/>
        </p:nvSpPr>
        <p:spPr>
          <a:xfrm>
            <a:off x="448573" y="2261374"/>
            <a:ext cx="2044460" cy="646331"/>
          </a:xfrm>
          <a:prstGeom prst="rect">
            <a:avLst/>
          </a:prstGeom>
        </p:spPr>
        <p:txBody>
          <a:bodyPr wrap="square">
            <a:spAutoFit/>
          </a:bodyPr>
          <a:lstStyle/>
          <a:p>
            <a:r>
              <a:rPr lang="en-US" sz="1200" err="1"/>
              <a:t>Phu</a:t>
            </a:r>
            <a:r>
              <a:rPr lang="en-US" sz="1200"/>
              <a:t> </a:t>
            </a:r>
            <a:r>
              <a:rPr lang="en-US" sz="1200" err="1"/>
              <a:t>Kieu</a:t>
            </a:r>
            <a:r>
              <a:rPr lang="en-US" sz="1200"/>
              <a:t> (Class of 2012) </a:t>
            </a:r>
          </a:p>
          <a:p>
            <a:r>
              <a:rPr lang="en-US" sz="1200"/>
              <a:t>Senior Software Engineer </a:t>
            </a:r>
          </a:p>
          <a:p>
            <a:r>
              <a:rPr lang="en-US" sz="1200"/>
              <a:t>Google</a:t>
            </a:r>
          </a:p>
        </p:txBody>
      </p:sp>
      <p:sp>
        <p:nvSpPr>
          <p:cNvPr id="9" name="Rectangle 8">
            <a:extLst>
              <a:ext uri="{FF2B5EF4-FFF2-40B4-BE49-F238E27FC236}">
                <a16:creationId xmlns:a16="http://schemas.microsoft.com/office/drawing/2014/main" id="{DB82D85C-C105-1945-B079-1E9E74CE8BBA}"/>
              </a:ext>
            </a:extLst>
          </p:cNvPr>
          <p:cNvSpPr/>
          <p:nvPr/>
        </p:nvSpPr>
        <p:spPr>
          <a:xfrm>
            <a:off x="3249274" y="2267132"/>
            <a:ext cx="2754710" cy="646331"/>
          </a:xfrm>
          <a:prstGeom prst="rect">
            <a:avLst/>
          </a:prstGeom>
        </p:spPr>
        <p:txBody>
          <a:bodyPr wrap="square">
            <a:spAutoFit/>
          </a:bodyPr>
          <a:lstStyle/>
          <a:p>
            <a:r>
              <a:rPr lang="en-US" sz="1200"/>
              <a:t>Vignesh Saravanan (Class of 2018) </a:t>
            </a:r>
          </a:p>
          <a:p>
            <a:r>
              <a:rPr lang="en-US" sz="1200"/>
              <a:t>Software Engineer </a:t>
            </a:r>
          </a:p>
          <a:p>
            <a:r>
              <a:rPr lang="en-US" sz="1200"/>
              <a:t>Comcast</a:t>
            </a:r>
          </a:p>
        </p:txBody>
      </p:sp>
      <p:pic>
        <p:nvPicPr>
          <p:cNvPr id="6" name="Picture 5">
            <a:extLst>
              <a:ext uri="{FF2B5EF4-FFF2-40B4-BE49-F238E27FC236}">
                <a16:creationId xmlns:a16="http://schemas.microsoft.com/office/drawing/2014/main" id="{54CEF0C5-FC16-0B44-8065-72639B25E646}"/>
              </a:ext>
            </a:extLst>
          </p:cNvPr>
          <p:cNvPicPr>
            <a:picLocks noChangeAspect="1"/>
          </p:cNvPicPr>
          <p:nvPr/>
        </p:nvPicPr>
        <p:blipFill>
          <a:blip r:embed="rId4"/>
          <a:stretch>
            <a:fillRect/>
          </a:stretch>
        </p:blipFill>
        <p:spPr>
          <a:xfrm>
            <a:off x="3636505" y="991374"/>
            <a:ext cx="1270000" cy="1270000"/>
          </a:xfrm>
          <a:prstGeom prst="rect">
            <a:avLst/>
          </a:prstGeom>
        </p:spPr>
      </p:pic>
      <p:sp>
        <p:nvSpPr>
          <p:cNvPr id="10" name="Rectangle 9">
            <a:extLst>
              <a:ext uri="{FF2B5EF4-FFF2-40B4-BE49-F238E27FC236}">
                <a16:creationId xmlns:a16="http://schemas.microsoft.com/office/drawing/2014/main" id="{9D36014F-05D4-754B-8D54-85A1B60FEE4D}"/>
              </a:ext>
            </a:extLst>
          </p:cNvPr>
          <p:cNvSpPr/>
          <p:nvPr/>
        </p:nvSpPr>
        <p:spPr>
          <a:xfrm>
            <a:off x="6118993" y="2290139"/>
            <a:ext cx="2754710" cy="646331"/>
          </a:xfrm>
          <a:prstGeom prst="rect">
            <a:avLst/>
          </a:prstGeom>
        </p:spPr>
        <p:txBody>
          <a:bodyPr wrap="square">
            <a:spAutoFit/>
          </a:bodyPr>
          <a:lstStyle/>
          <a:p>
            <a:r>
              <a:rPr lang="en-US" sz="1200"/>
              <a:t>Mark Sargent (Class of 2015) </a:t>
            </a:r>
          </a:p>
          <a:p>
            <a:r>
              <a:rPr lang="en-US" sz="1200"/>
              <a:t>Software Engineer </a:t>
            </a:r>
          </a:p>
          <a:p>
            <a:r>
              <a:rPr lang="en-US" sz="1200"/>
              <a:t>Google</a:t>
            </a:r>
          </a:p>
        </p:txBody>
      </p:sp>
      <p:pic>
        <p:nvPicPr>
          <p:cNvPr id="12" name="Picture 11">
            <a:extLst>
              <a:ext uri="{FF2B5EF4-FFF2-40B4-BE49-F238E27FC236}">
                <a16:creationId xmlns:a16="http://schemas.microsoft.com/office/drawing/2014/main" id="{3CB3F0EA-AFE8-0049-8708-FE715C66DD2C}"/>
              </a:ext>
            </a:extLst>
          </p:cNvPr>
          <p:cNvPicPr>
            <a:picLocks noChangeAspect="1"/>
          </p:cNvPicPr>
          <p:nvPr/>
        </p:nvPicPr>
        <p:blipFill>
          <a:blip r:embed="rId5"/>
          <a:stretch>
            <a:fillRect/>
          </a:stretch>
        </p:blipFill>
        <p:spPr>
          <a:xfrm>
            <a:off x="6463094" y="982750"/>
            <a:ext cx="1270000" cy="1270000"/>
          </a:xfrm>
          <a:prstGeom prst="rect">
            <a:avLst/>
          </a:prstGeom>
        </p:spPr>
      </p:pic>
      <p:pic>
        <p:nvPicPr>
          <p:cNvPr id="13" name="Picture 12">
            <a:extLst>
              <a:ext uri="{FF2B5EF4-FFF2-40B4-BE49-F238E27FC236}">
                <a16:creationId xmlns:a16="http://schemas.microsoft.com/office/drawing/2014/main" id="{36777016-3B45-6F46-9863-BF683BEBC45F}"/>
              </a:ext>
            </a:extLst>
          </p:cNvPr>
          <p:cNvPicPr>
            <a:picLocks noChangeAspect="1"/>
          </p:cNvPicPr>
          <p:nvPr/>
        </p:nvPicPr>
        <p:blipFill>
          <a:blip r:embed="rId6"/>
          <a:stretch>
            <a:fillRect/>
          </a:stretch>
        </p:blipFill>
        <p:spPr>
          <a:xfrm>
            <a:off x="734816" y="2945096"/>
            <a:ext cx="1270000" cy="1270000"/>
          </a:xfrm>
          <a:prstGeom prst="rect">
            <a:avLst/>
          </a:prstGeom>
        </p:spPr>
      </p:pic>
      <p:sp>
        <p:nvSpPr>
          <p:cNvPr id="15" name="Rectangle 14">
            <a:extLst>
              <a:ext uri="{FF2B5EF4-FFF2-40B4-BE49-F238E27FC236}">
                <a16:creationId xmlns:a16="http://schemas.microsoft.com/office/drawing/2014/main" id="{CB6F3276-E034-144C-A8BA-384DD674DEEA}"/>
              </a:ext>
            </a:extLst>
          </p:cNvPr>
          <p:cNvSpPr/>
          <p:nvPr/>
        </p:nvSpPr>
        <p:spPr>
          <a:xfrm>
            <a:off x="448572" y="4167804"/>
            <a:ext cx="2455645" cy="646331"/>
          </a:xfrm>
          <a:prstGeom prst="rect">
            <a:avLst/>
          </a:prstGeom>
        </p:spPr>
        <p:txBody>
          <a:bodyPr wrap="square">
            <a:spAutoFit/>
          </a:bodyPr>
          <a:lstStyle/>
          <a:p>
            <a:r>
              <a:rPr lang="en-US" sz="1200"/>
              <a:t>Mohammed Al </a:t>
            </a:r>
            <a:r>
              <a:rPr lang="en-US" sz="1200" err="1"/>
              <a:t>Rawi</a:t>
            </a:r>
            <a:r>
              <a:rPr lang="en-US" sz="1200"/>
              <a:t> (Class of 2018) </a:t>
            </a:r>
          </a:p>
          <a:p>
            <a:r>
              <a:rPr lang="en-US" sz="1200"/>
              <a:t>Chief Information Officer</a:t>
            </a:r>
          </a:p>
          <a:p>
            <a:r>
              <a:rPr lang="en-US" sz="1200"/>
              <a:t>LA County Public Defender</a:t>
            </a:r>
          </a:p>
        </p:txBody>
      </p:sp>
      <p:pic>
        <p:nvPicPr>
          <p:cNvPr id="16" name="Picture 15">
            <a:extLst>
              <a:ext uri="{FF2B5EF4-FFF2-40B4-BE49-F238E27FC236}">
                <a16:creationId xmlns:a16="http://schemas.microsoft.com/office/drawing/2014/main" id="{21B5B229-FDA5-3A40-A331-AFEE5CF6407F}"/>
              </a:ext>
            </a:extLst>
          </p:cNvPr>
          <p:cNvPicPr>
            <a:picLocks noChangeAspect="1"/>
          </p:cNvPicPr>
          <p:nvPr/>
        </p:nvPicPr>
        <p:blipFill>
          <a:blip r:embed="rId7"/>
          <a:stretch>
            <a:fillRect/>
          </a:stretch>
        </p:blipFill>
        <p:spPr>
          <a:xfrm>
            <a:off x="3643391" y="2915060"/>
            <a:ext cx="1273490" cy="1273490"/>
          </a:xfrm>
          <a:prstGeom prst="rect">
            <a:avLst/>
          </a:prstGeom>
        </p:spPr>
      </p:pic>
      <p:sp>
        <p:nvSpPr>
          <p:cNvPr id="17" name="Rectangle 16">
            <a:extLst>
              <a:ext uri="{FF2B5EF4-FFF2-40B4-BE49-F238E27FC236}">
                <a16:creationId xmlns:a16="http://schemas.microsoft.com/office/drawing/2014/main" id="{A7F8942A-D46E-2F42-981C-8E7B5471F2AE}"/>
              </a:ext>
            </a:extLst>
          </p:cNvPr>
          <p:cNvSpPr/>
          <p:nvPr/>
        </p:nvSpPr>
        <p:spPr>
          <a:xfrm>
            <a:off x="3275152" y="4173558"/>
            <a:ext cx="2455645" cy="646331"/>
          </a:xfrm>
          <a:prstGeom prst="rect">
            <a:avLst/>
          </a:prstGeom>
        </p:spPr>
        <p:txBody>
          <a:bodyPr wrap="square">
            <a:spAutoFit/>
          </a:bodyPr>
          <a:lstStyle/>
          <a:p>
            <a:r>
              <a:rPr lang="en-US" sz="1200" err="1"/>
              <a:t>Sweta</a:t>
            </a:r>
            <a:r>
              <a:rPr lang="en-US" sz="1200"/>
              <a:t> Shinde (Class of 2010) </a:t>
            </a:r>
          </a:p>
          <a:p>
            <a:r>
              <a:rPr lang="en-US" sz="1200"/>
              <a:t>Lead Engineer (Mobile App Dev.)</a:t>
            </a:r>
          </a:p>
          <a:p>
            <a:r>
              <a:rPr lang="en-US" sz="1200" err="1"/>
              <a:t>AutoGravity</a:t>
            </a:r>
            <a:endParaRPr lang="en-US" sz="1200"/>
          </a:p>
        </p:txBody>
      </p:sp>
      <p:pic>
        <p:nvPicPr>
          <p:cNvPr id="19" name="Picture 18">
            <a:extLst>
              <a:ext uri="{FF2B5EF4-FFF2-40B4-BE49-F238E27FC236}">
                <a16:creationId xmlns:a16="http://schemas.microsoft.com/office/drawing/2014/main" id="{A6A44477-3EE3-7C47-A6CA-82A7D9487EC7}"/>
              </a:ext>
            </a:extLst>
          </p:cNvPr>
          <p:cNvPicPr>
            <a:picLocks noChangeAspect="1"/>
          </p:cNvPicPr>
          <p:nvPr/>
        </p:nvPicPr>
        <p:blipFill rotWithShape="1">
          <a:blip r:embed="rId8"/>
          <a:srcRect l="53463" t="38265" r="36362" b="46331"/>
          <a:stretch/>
        </p:blipFill>
        <p:spPr>
          <a:xfrm>
            <a:off x="6431455" y="2915060"/>
            <a:ext cx="1263115" cy="1273490"/>
          </a:xfrm>
          <a:prstGeom prst="rect">
            <a:avLst/>
          </a:prstGeom>
        </p:spPr>
      </p:pic>
      <p:sp>
        <p:nvSpPr>
          <p:cNvPr id="20" name="Rectangle 19">
            <a:extLst>
              <a:ext uri="{FF2B5EF4-FFF2-40B4-BE49-F238E27FC236}">
                <a16:creationId xmlns:a16="http://schemas.microsoft.com/office/drawing/2014/main" id="{775B3A41-8269-074F-A859-DED8701BDD9A}"/>
              </a:ext>
            </a:extLst>
          </p:cNvPr>
          <p:cNvSpPr/>
          <p:nvPr/>
        </p:nvSpPr>
        <p:spPr>
          <a:xfrm>
            <a:off x="6141549" y="4188550"/>
            <a:ext cx="2455645" cy="646331"/>
          </a:xfrm>
          <a:prstGeom prst="rect">
            <a:avLst/>
          </a:prstGeom>
        </p:spPr>
        <p:txBody>
          <a:bodyPr wrap="square">
            <a:spAutoFit/>
          </a:bodyPr>
          <a:lstStyle/>
          <a:p>
            <a:r>
              <a:rPr lang="en-US" sz="1200"/>
              <a:t>Stacey O'Malley (Class of 2008) </a:t>
            </a:r>
          </a:p>
          <a:p>
            <a:r>
              <a:rPr lang="en-US" sz="1200"/>
              <a:t>Lead Engineer </a:t>
            </a:r>
          </a:p>
          <a:p>
            <a:r>
              <a:rPr lang="en-US" sz="1200"/>
              <a:t>Honeywell</a:t>
            </a:r>
          </a:p>
        </p:txBody>
      </p:sp>
      <p:sp>
        <p:nvSpPr>
          <p:cNvPr id="18" name="Slide Number Placeholder 1">
            <a:extLst>
              <a:ext uri="{FF2B5EF4-FFF2-40B4-BE49-F238E27FC236}">
                <a16:creationId xmlns:a16="http://schemas.microsoft.com/office/drawing/2014/main" id="{56106DFC-60F0-6E42-A8ED-C555FEB3918B}"/>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13</a:t>
            </a:fld>
            <a:endParaRPr lang="en-US"/>
          </a:p>
        </p:txBody>
      </p:sp>
    </p:spTree>
    <p:extLst>
      <p:ext uri="{BB962C8B-B14F-4D97-AF65-F5344CB8AC3E}">
        <p14:creationId xmlns:p14="http://schemas.microsoft.com/office/powerpoint/2010/main" val="3680745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 y="237636"/>
            <a:ext cx="8607592" cy="857250"/>
          </a:xfrm>
        </p:spPr>
        <p:txBody>
          <a:bodyPr>
            <a:normAutofit/>
          </a:bodyPr>
          <a:lstStyle/>
          <a:p>
            <a:r>
              <a:rPr lang="en-US" altLang="zh-TW" sz="2400" dirty="0">
                <a:ea typeface="PMingLiU" pitchFamily="18" charset="-120"/>
              </a:rPr>
              <a:t>Senior Design Capstone Project</a:t>
            </a:r>
            <a:endParaRPr lang="en-US" sz="2400" dirty="0"/>
          </a:p>
        </p:txBody>
      </p:sp>
      <p:sp>
        <p:nvSpPr>
          <p:cNvPr id="3" name="Content Placeholder 2"/>
          <p:cNvSpPr>
            <a:spLocks noGrp="1"/>
          </p:cNvSpPr>
          <p:nvPr>
            <p:ph idx="1"/>
          </p:nvPr>
        </p:nvSpPr>
        <p:spPr>
          <a:xfrm>
            <a:off x="536407" y="1177748"/>
            <a:ext cx="4504541" cy="3394472"/>
          </a:xfrm>
        </p:spPr>
        <p:txBody>
          <a:bodyPr/>
          <a:lstStyle/>
          <a:p>
            <a:pPr marL="285750" indent="-285750">
              <a:buFont typeface="Arial" panose="020B0604020202020204" pitchFamily="34" charset="0"/>
              <a:buChar char="•"/>
              <a:defRPr/>
            </a:pPr>
            <a:r>
              <a:rPr lang="en-US" altLang="zh-TW" sz="1400" dirty="0">
                <a:ea typeface="PMingLiU" pitchFamily="18" charset="-120"/>
              </a:rPr>
              <a:t>Projects sponsored by</a:t>
            </a:r>
          </a:p>
          <a:p>
            <a:pPr marL="631825" lvl="1">
              <a:defRPr/>
            </a:pPr>
            <a:r>
              <a:rPr lang="en-US" altLang="zh-TW" sz="1200" dirty="0">
                <a:ea typeface="PMingLiU" pitchFamily="18" charset="-120"/>
              </a:rPr>
              <a:t>Businesses: large and small, local and global </a:t>
            </a:r>
          </a:p>
          <a:p>
            <a:pPr marL="631825" lvl="1">
              <a:defRPr/>
            </a:pPr>
            <a:r>
              <a:rPr lang="en-US" altLang="zh-TW" sz="1200" dirty="0">
                <a:ea typeface="PMingLiU" pitchFamily="18" charset="-120"/>
              </a:rPr>
              <a:t>Government: city, county, state, federal (e.g., Govt. printing office, DoD)</a:t>
            </a:r>
          </a:p>
          <a:p>
            <a:pPr marL="631825" lvl="1">
              <a:defRPr/>
            </a:pPr>
            <a:r>
              <a:rPr lang="en-US" altLang="zh-TW" sz="1200" dirty="0">
                <a:ea typeface="PMingLiU" pitchFamily="18" charset="-120"/>
              </a:rPr>
              <a:t>The university: other departments, colleges, etc.</a:t>
            </a:r>
          </a:p>
          <a:p>
            <a:pPr marL="631825" lvl="1">
              <a:defRPr/>
            </a:pPr>
            <a:r>
              <a:rPr lang="en-US" altLang="zh-TW" sz="1200" dirty="0">
                <a:ea typeface="PMingLiU" pitchFamily="18" charset="-120"/>
              </a:rPr>
              <a:t>Public-service organizations: </a:t>
            </a:r>
            <a:r>
              <a:rPr lang="en-US" altLang="zh-TW" sz="1200" i="1" dirty="0">
                <a:ea typeface="PMingLiU" pitchFamily="18" charset="-120"/>
              </a:rPr>
              <a:t>Engagement, Service, and the Public good</a:t>
            </a:r>
            <a:r>
              <a:rPr lang="en-US" altLang="zh-TW" sz="1200" dirty="0">
                <a:ea typeface="PMingLiU" pitchFamily="18" charset="-120"/>
              </a:rPr>
              <a:t> (e.g., hospitals, libraries)</a:t>
            </a:r>
          </a:p>
          <a:p>
            <a:pPr marL="285750" indent="-285750">
              <a:spcAft>
                <a:spcPts val="1200"/>
              </a:spcAft>
              <a:buFont typeface="Arial" panose="020B0604020202020204" pitchFamily="34" charset="0"/>
              <a:buChar char="•"/>
              <a:defRPr/>
            </a:pPr>
            <a:r>
              <a:rPr lang="en-US" altLang="zh-TW" sz="1400" dirty="0">
                <a:ea typeface="PMingLiU" pitchFamily="18" charset="-120"/>
              </a:rPr>
              <a:t>Year long group </a:t>
            </a:r>
            <a:r>
              <a:rPr lang="en-US" altLang="zh-TW" sz="1400" dirty="0" smtClean="0">
                <a:ea typeface="PMingLiU" pitchFamily="18" charset="-120"/>
              </a:rPr>
              <a:t>projects</a:t>
            </a:r>
          </a:p>
          <a:p>
            <a:pPr marL="285750" indent="-285750">
              <a:spcAft>
                <a:spcPts val="1200"/>
              </a:spcAft>
              <a:buFont typeface="Arial" panose="020B0604020202020204" pitchFamily="34" charset="0"/>
              <a:buChar char="•"/>
              <a:defRPr/>
            </a:pPr>
            <a:r>
              <a:rPr lang="en-US" altLang="en-US" sz="1400" dirty="0" smtClean="0"/>
              <a:t>Provide </a:t>
            </a:r>
            <a:r>
              <a:rPr lang="en-US" altLang="en-US" sz="1400" dirty="0"/>
              <a:t>students with a capstone experience in which they apply their theoretical knowledge to real-world </a:t>
            </a:r>
            <a:r>
              <a:rPr lang="en-US" altLang="en-US" sz="1400" dirty="0" smtClean="0"/>
              <a:t>applications.</a:t>
            </a:r>
          </a:p>
          <a:p>
            <a:pPr marL="285750" indent="-285750">
              <a:spcAft>
                <a:spcPts val="1200"/>
              </a:spcAft>
              <a:buFont typeface="Arial" panose="020B0604020202020204" pitchFamily="34" charset="0"/>
              <a:buChar char="•"/>
              <a:defRPr/>
            </a:pPr>
            <a:r>
              <a:rPr lang="en-US" sz="1400" dirty="0" smtClean="0"/>
              <a:t>Improve </a:t>
            </a:r>
            <a:r>
              <a:rPr lang="en-US" sz="1400" dirty="0"/>
              <a:t>students’ resumes and job prospects</a:t>
            </a:r>
          </a:p>
          <a:p>
            <a:pPr marL="171450" indent="-171450">
              <a:spcAft>
                <a:spcPts val="1200"/>
              </a:spcAft>
              <a:buFont typeface="Arial" panose="020B0604020202020204" pitchFamily="34" charset="0"/>
              <a:buChar char="•"/>
              <a:defRPr/>
            </a:pPr>
            <a:r>
              <a:rPr lang="en-US" altLang="zh-TW" sz="1200" dirty="0" smtClean="0">
                <a:ea typeface="PMingLiU" pitchFamily="18" charset="-120"/>
                <a:hlinkClick r:id="rId3"/>
              </a:rPr>
              <a:t>https</a:t>
            </a:r>
            <a:r>
              <a:rPr lang="en-US" altLang="zh-TW" sz="1200" dirty="0">
                <a:ea typeface="PMingLiU" pitchFamily="18" charset="-120"/>
                <a:hlinkClick r:id="rId3"/>
              </a:rPr>
              <a:t>://csns.calstatela.edu/department/cs/projects</a:t>
            </a:r>
            <a:r>
              <a:rPr lang="en-US" altLang="zh-TW" sz="1200" dirty="0">
                <a:ea typeface="PMingLiU" pitchFamily="18" charset="-120"/>
              </a:rPr>
              <a:t> </a:t>
            </a:r>
          </a:p>
          <a:p>
            <a:pPr marL="171450" indent="-171450">
              <a:buFont typeface="Arial" panose="020B0604020202020204" pitchFamily="34" charset="0"/>
              <a:buChar char="•"/>
            </a:pPr>
            <a:endParaRPr lang="en-US" sz="1050" dirty="0"/>
          </a:p>
        </p:txBody>
      </p:sp>
      <p:sp>
        <p:nvSpPr>
          <p:cNvPr id="4" name="Slide Number Placeholder 1">
            <a:extLst>
              <a:ext uri="{FF2B5EF4-FFF2-40B4-BE49-F238E27FC236}">
                <a16:creationId xmlns:a16="http://schemas.microsoft.com/office/drawing/2014/main" id="{9D6954B0-5EC1-F04D-AF3E-1E6E6C02D974}"/>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14</a:t>
            </a:fld>
            <a:endParaRPr lang="en-US" dirty="0"/>
          </a:p>
        </p:txBody>
      </p:sp>
      <p:pic>
        <p:nvPicPr>
          <p:cNvPr id="5" name="Picture 4"/>
          <p:cNvPicPr>
            <a:picLocks noChangeAspect="1"/>
          </p:cNvPicPr>
          <p:nvPr/>
        </p:nvPicPr>
        <p:blipFill>
          <a:blip r:embed="rId4"/>
          <a:stretch>
            <a:fillRect/>
          </a:stretch>
        </p:blipFill>
        <p:spPr>
          <a:xfrm>
            <a:off x="5275690" y="1094886"/>
            <a:ext cx="3633569" cy="2871168"/>
          </a:xfrm>
          <a:prstGeom prst="rect">
            <a:avLst/>
          </a:prstGeom>
        </p:spPr>
      </p:pic>
    </p:spTree>
    <p:extLst>
      <p:ext uri="{BB962C8B-B14F-4D97-AF65-F5344CB8AC3E}">
        <p14:creationId xmlns:p14="http://schemas.microsoft.com/office/powerpoint/2010/main" val="1398514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 y="237636"/>
            <a:ext cx="8413192" cy="857250"/>
          </a:xfrm>
        </p:spPr>
        <p:txBody>
          <a:bodyPr/>
          <a:lstStyle/>
          <a:p>
            <a:r>
              <a:rPr lang="en-US" altLang="zh-TW" sz="2400" dirty="0">
                <a:ea typeface="PMingLiU" pitchFamily="18" charset="-120"/>
              </a:rPr>
              <a:t>Sample Projects: Activity Monitoring with Smart Glasses</a:t>
            </a:r>
            <a:endParaRPr lang="en-US" dirty="0"/>
          </a:p>
        </p:txBody>
      </p:sp>
      <p:sp>
        <p:nvSpPr>
          <p:cNvPr id="28" name="Slide Number Placeholder 14">
            <a:extLst>
              <a:ext uri="{FF2B5EF4-FFF2-40B4-BE49-F238E27FC236}">
                <a16:creationId xmlns:a16="http://schemas.microsoft.com/office/drawing/2014/main" id="{A80A929D-9A46-DE4A-A1E7-50BD426E58CC}"/>
              </a:ext>
            </a:extLst>
          </p:cNvPr>
          <p:cNvSpPr txBox="1">
            <a:spLocks noGrp="1"/>
          </p:cNvSpPr>
          <p:nvPr/>
        </p:nvSpPr>
        <p:spPr bwMode="auto">
          <a:xfrm>
            <a:off x="6781800" y="632618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ea typeface="MS PGothic"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FontTx/>
              <a:buNone/>
            </a:pPr>
            <a:r>
              <a:rPr lang="en-US" altLang="x-none" sz="1200" dirty="0">
                <a:solidFill>
                  <a:srgbClr val="898989"/>
                </a:solidFill>
              </a:rPr>
              <a:t>45</a:t>
            </a:r>
          </a:p>
        </p:txBody>
      </p:sp>
      <p:sp>
        <p:nvSpPr>
          <p:cNvPr id="3" name="Rectangle 2">
            <a:extLst>
              <a:ext uri="{FF2B5EF4-FFF2-40B4-BE49-F238E27FC236}">
                <a16:creationId xmlns:a16="http://schemas.microsoft.com/office/drawing/2014/main" id="{20B72F48-E669-5C40-8653-31AF7657C3F7}"/>
              </a:ext>
            </a:extLst>
          </p:cNvPr>
          <p:cNvSpPr>
            <a:spLocks noChangeArrowheads="1"/>
          </p:cNvSpPr>
          <p:nvPr/>
        </p:nvSpPr>
        <p:spPr bwMode="auto">
          <a:xfrm>
            <a:off x="813600" y="169123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Slide Number Placeholder 1">
            <a:extLst>
              <a:ext uri="{FF2B5EF4-FFF2-40B4-BE49-F238E27FC236}">
                <a16:creationId xmlns:a16="http://schemas.microsoft.com/office/drawing/2014/main" id="{CBFC492A-FDD7-1E4B-9AE2-80081A31076A}"/>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15</a:t>
            </a:fld>
            <a:endParaRPr lang="en-US" dirty="0"/>
          </a:p>
        </p:txBody>
      </p:sp>
      <p:pic>
        <p:nvPicPr>
          <p:cNvPr id="4" name="Picture 3"/>
          <p:cNvPicPr>
            <a:picLocks noChangeAspect="1"/>
          </p:cNvPicPr>
          <p:nvPr/>
        </p:nvPicPr>
        <p:blipFill>
          <a:blip r:embed="rId3"/>
          <a:stretch>
            <a:fillRect/>
          </a:stretch>
        </p:blipFill>
        <p:spPr>
          <a:xfrm>
            <a:off x="1440315" y="1214886"/>
            <a:ext cx="5842227" cy="3062633"/>
          </a:xfrm>
          <a:prstGeom prst="rect">
            <a:avLst/>
          </a:prstGeom>
        </p:spPr>
      </p:pic>
    </p:spTree>
    <p:extLst>
      <p:ext uri="{BB962C8B-B14F-4D97-AF65-F5344CB8AC3E}">
        <p14:creationId xmlns:p14="http://schemas.microsoft.com/office/powerpoint/2010/main" val="26195927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2400" dirty="0">
                <a:ea typeface="PMingLiU" pitchFamily="18" charset="-120"/>
              </a:rPr>
              <a:t>Sample Projects: Smart </a:t>
            </a:r>
            <a:r>
              <a:rPr lang="en-US" altLang="zh-TW" sz="2400" dirty="0" err="1">
                <a:ea typeface="PMingLiU" pitchFamily="18" charset="-120"/>
              </a:rPr>
              <a:t>EyeDrops</a:t>
            </a:r>
            <a:endParaRPr lang="en-US" dirty="0"/>
          </a:p>
        </p:txBody>
      </p:sp>
      <p:sp>
        <p:nvSpPr>
          <p:cNvPr id="28" name="Slide Number Placeholder 14">
            <a:extLst>
              <a:ext uri="{FF2B5EF4-FFF2-40B4-BE49-F238E27FC236}">
                <a16:creationId xmlns:a16="http://schemas.microsoft.com/office/drawing/2014/main" id="{A80A929D-9A46-DE4A-A1E7-50BD426E58CC}"/>
              </a:ext>
            </a:extLst>
          </p:cNvPr>
          <p:cNvSpPr txBox="1">
            <a:spLocks noGrp="1"/>
          </p:cNvSpPr>
          <p:nvPr/>
        </p:nvSpPr>
        <p:spPr bwMode="auto">
          <a:xfrm>
            <a:off x="6781800" y="632618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ea typeface="MS PGothic"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FontTx/>
              <a:buNone/>
            </a:pPr>
            <a:r>
              <a:rPr lang="en-US" altLang="x-none" sz="1200" dirty="0">
                <a:solidFill>
                  <a:srgbClr val="898989"/>
                </a:solidFill>
              </a:rPr>
              <a:t>45</a:t>
            </a:r>
          </a:p>
        </p:txBody>
      </p:sp>
      <p:sp>
        <p:nvSpPr>
          <p:cNvPr id="20" name="Slide Number Placeholder 1">
            <a:extLst>
              <a:ext uri="{FF2B5EF4-FFF2-40B4-BE49-F238E27FC236}">
                <a16:creationId xmlns:a16="http://schemas.microsoft.com/office/drawing/2014/main" id="{4708131B-8F58-7E4E-AEE8-F8E476EFBC64}"/>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16</a:t>
            </a:fld>
            <a:endParaRPr lang="en-US" dirty="0"/>
          </a:p>
        </p:txBody>
      </p:sp>
      <p:pic>
        <p:nvPicPr>
          <p:cNvPr id="3" name="Picture 2"/>
          <p:cNvPicPr>
            <a:picLocks noChangeAspect="1"/>
          </p:cNvPicPr>
          <p:nvPr/>
        </p:nvPicPr>
        <p:blipFill>
          <a:blip r:embed="rId3"/>
          <a:stretch>
            <a:fillRect/>
          </a:stretch>
        </p:blipFill>
        <p:spPr>
          <a:xfrm>
            <a:off x="1669943" y="1021408"/>
            <a:ext cx="5514629" cy="3522481"/>
          </a:xfrm>
          <a:prstGeom prst="rect">
            <a:avLst/>
          </a:prstGeom>
        </p:spPr>
      </p:pic>
    </p:spTree>
    <p:extLst>
      <p:ext uri="{BB962C8B-B14F-4D97-AF65-F5344CB8AC3E}">
        <p14:creationId xmlns:p14="http://schemas.microsoft.com/office/powerpoint/2010/main" val="865320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Text Placeholder 1">
            <a:extLst>
              <a:ext uri="{FF2B5EF4-FFF2-40B4-BE49-F238E27FC236}">
                <a16:creationId xmlns:a16="http://schemas.microsoft.com/office/drawing/2014/main" id="{72DB8192-1F31-40D0-AD0E-047760365F2B}"/>
              </a:ext>
            </a:extLst>
          </p:cNvPr>
          <p:cNvSpPr>
            <a:spLocks noGrp="1"/>
          </p:cNvSpPr>
          <p:nvPr>
            <p:ph type="body" idx="1"/>
          </p:nvPr>
        </p:nvSpPr>
        <p:spPr>
          <a:xfrm>
            <a:off x="380274" y="1244237"/>
            <a:ext cx="8481576" cy="337533"/>
          </a:xfrm>
          <a:gradFill flip="none" rotWithShape="1">
            <a:gsLst>
              <a:gs pos="0">
                <a:schemeClr val="accent1">
                  <a:lumMod val="0"/>
                  <a:lumOff val="100000"/>
                </a:schemeClr>
              </a:gs>
              <a:gs pos="38000">
                <a:schemeClr val="accent1">
                  <a:lumMod val="0"/>
                  <a:lumOff val="100000"/>
                </a:schemeClr>
              </a:gs>
              <a:gs pos="100000">
                <a:schemeClr val="accent1">
                  <a:lumMod val="100000"/>
                </a:schemeClr>
              </a:gs>
            </a:gsLst>
            <a:path path="circle">
              <a:fillToRect l="50000" t="-80000" r="50000" b="180000"/>
            </a:path>
            <a:tileRect/>
          </a:gradFill>
        </p:spPr>
        <p:txBody>
          <a:bodyPr/>
          <a:lstStyle/>
          <a:p>
            <a:pPr algn="ctr">
              <a:spcBef>
                <a:spcPts val="0"/>
              </a:spcBef>
              <a:spcAft>
                <a:spcPts val="0"/>
              </a:spcAft>
            </a:pPr>
            <a:r>
              <a:rPr lang="en-US" dirty="0">
                <a:solidFill>
                  <a:schemeClr val="tx1"/>
                </a:solidFill>
                <a:latin typeface="Arial" panose="020B0604020202020204" pitchFamily="34" charset="0"/>
                <a:cs typeface="Arial" panose="020B0604020202020204" pitchFamily="34" charset="0"/>
                <a:sym typeface="Old Standard TT"/>
              </a:rPr>
              <a:t>Internet of Things (IoT) -based Solution</a:t>
            </a:r>
            <a:endParaRPr lang="en-US" dirty="0">
              <a:solidFill>
                <a:schemeClr val="tx1"/>
              </a:solidFill>
              <a:latin typeface="Arial" panose="020B0604020202020204" pitchFamily="34" charset="0"/>
              <a:cs typeface="Arial" panose="020B0604020202020204" pitchFamily="34" charset="0"/>
            </a:endParaRPr>
          </a:p>
        </p:txBody>
      </p:sp>
      <p:pic>
        <p:nvPicPr>
          <p:cNvPr id="7" name="Google Shape;75;p15">
            <a:extLst>
              <a:ext uri="{FF2B5EF4-FFF2-40B4-BE49-F238E27FC236}">
                <a16:creationId xmlns:a16="http://schemas.microsoft.com/office/drawing/2014/main" id="{F44DB16F-9495-487C-88FE-74EA391069F6}"/>
              </a:ext>
            </a:extLst>
          </p:cNvPr>
          <p:cNvPicPr preferRelativeResize="0"/>
          <p:nvPr/>
        </p:nvPicPr>
        <p:blipFill rotWithShape="1">
          <a:blip r:embed="rId3"/>
          <a:srcRect l="14390" r="5083" b="4"/>
          <a:stretch/>
        </p:blipFill>
        <p:spPr>
          <a:xfrm>
            <a:off x="354999" y="2100323"/>
            <a:ext cx="3654940" cy="2277625"/>
          </a:xfrm>
          <a:prstGeom prst="rect">
            <a:avLst/>
          </a:prstGeom>
          <a:noFill/>
        </p:spPr>
      </p:pic>
      <p:sp>
        <p:nvSpPr>
          <p:cNvPr id="40" name="Slide Number Placeholder 5">
            <a:extLst>
              <a:ext uri="{FF2B5EF4-FFF2-40B4-BE49-F238E27FC236}">
                <a16:creationId xmlns:a16="http://schemas.microsoft.com/office/drawing/2014/main" id="{946E534C-18A0-4687-A1BD-3AB6FFECF5C3}"/>
              </a:ext>
            </a:extLst>
          </p:cNvPr>
          <p:cNvSpPr>
            <a:spLocks noGrp="1"/>
          </p:cNvSpPr>
          <p:nvPr>
            <p:ph type="sldNum" sz="quarter" idx="12"/>
          </p:nvPr>
        </p:nvSpPr>
        <p:spPr>
          <a:xfrm>
            <a:off x="6975564" y="4826111"/>
            <a:ext cx="2133600" cy="273844"/>
          </a:xfrm>
        </p:spPr>
        <p:txBody>
          <a:bodyPr/>
          <a:lstStyle/>
          <a:p>
            <a:pPr>
              <a:spcAft>
                <a:spcPts val="600"/>
              </a:spcAft>
            </a:pPr>
            <a:fld id="{BB220BBC-8879-E844-B35B-0F806738ECBE}" type="slidenum">
              <a:rPr lang="en-US" smtClean="0"/>
              <a:pPr>
                <a:spcAft>
                  <a:spcPts val="600"/>
                </a:spcAft>
              </a:pPr>
              <a:t>17</a:t>
            </a:fld>
            <a:endParaRPr lang="en-US"/>
          </a:p>
        </p:txBody>
      </p:sp>
      <p:sp>
        <p:nvSpPr>
          <p:cNvPr id="2" name="Title 1"/>
          <p:cNvSpPr>
            <a:spLocks noGrp="1"/>
          </p:cNvSpPr>
          <p:nvPr>
            <p:ph type="title"/>
          </p:nvPr>
        </p:nvSpPr>
        <p:spPr>
          <a:xfrm>
            <a:off x="536408" y="237636"/>
            <a:ext cx="8140628" cy="857250"/>
          </a:xfrm>
        </p:spPr>
        <p:txBody>
          <a:bodyPr anchor="ctr">
            <a:normAutofit/>
          </a:bodyPr>
          <a:lstStyle/>
          <a:p>
            <a:r>
              <a:rPr lang="en-US" altLang="zh-TW" dirty="0"/>
              <a:t>Sample Projects: Robots for Sidewalk Slope Measuring</a:t>
            </a:r>
            <a:endParaRPr lang="en-US" dirty="0"/>
          </a:p>
        </p:txBody>
      </p:sp>
      <p:sp>
        <p:nvSpPr>
          <p:cNvPr id="28" name="Slide Number Placeholder 14">
            <a:extLst>
              <a:ext uri="{FF2B5EF4-FFF2-40B4-BE49-F238E27FC236}">
                <a16:creationId xmlns:a16="http://schemas.microsoft.com/office/drawing/2014/main" id="{A80A929D-9A46-DE4A-A1E7-50BD426E58CC}"/>
              </a:ext>
            </a:extLst>
          </p:cNvPr>
          <p:cNvSpPr txBox="1">
            <a:spLocks noGrp="1"/>
          </p:cNvSpPr>
          <p:nvPr/>
        </p:nvSpPr>
        <p:spPr bwMode="auto">
          <a:xfrm>
            <a:off x="6781800" y="632618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ea typeface="MS PGothic"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spcAft>
                <a:spcPts val="600"/>
              </a:spcAft>
              <a:buFontTx/>
              <a:buNone/>
            </a:pPr>
            <a:r>
              <a:rPr lang="en-US" altLang="x-none" sz="1200">
                <a:solidFill>
                  <a:srgbClr val="898989"/>
                </a:solidFill>
              </a:rPr>
              <a:t>45</a:t>
            </a:r>
          </a:p>
        </p:txBody>
      </p:sp>
      <p:grpSp>
        <p:nvGrpSpPr>
          <p:cNvPr id="13" name="Group 12">
            <a:extLst>
              <a:ext uri="{FF2B5EF4-FFF2-40B4-BE49-F238E27FC236}">
                <a16:creationId xmlns:a16="http://schemas.microsoft.com/office/drawing/2014/main" id="{68315D8D-FF0D-478E-9DCE-5A7B4C38453D}"/>
              </a:ext>
            </a:extLst>
          </p:cNvPr>
          <p:cNvGrpSpPr/>
          <p:nvPr/>
        </p:nvGrpSpPr>
        <p:grpSpPr>
          <a:xfrm>
            <a:off x="4114799" y="1663262"/>
            <a:ext cx="4994363" cy="3247703"/>
            <a:chOff x="2875280" y="528320"/>
            <a:chExt cx="9357360" cy="6238052"/>
          </a:xfrm>
        </p:grpSpPr>
        <p:grpSp>
          <p:nvGrpSpPr>
            <p:cNvPr id="14" name="Group 13">
              <a:extLst>
                <a:ext uri="{FF2B5EF4-FFF2-40B4-BE49-F238E27FC236}">
                  <a16:creationId xmlns:a16="http://schemas.microsoft.com/office/drawing/2014/main" id="{C50B60E0-5370-4192-9AC1-EE92F5346DA1}"/>
                </a:ext>
              </a:extLst>
            </p:cNvPr>
            <p:cNvGrpSpPr/>
            <p:nvPr/>
          </p:nvGrpSpPr>
          <p:grpSpPr>
            <a:xfrm>
              <a:off x="2875280" y="528320"/>
              <a:ext cx="9357360" cy="6238052"/>
              <a:chOff x="4382762" y="652476"/>
              <a:chExt cx="7746409" cy="5837262"/>
            </a:xfrm>
          </p:grpSpPr>
          <p:grpSp>
            <p:nvGrpSpPr>
              <p:cNvPr id="16" name="Group 15">
                <a:extLst>
                  <a:ext uri="{FF2B5EF4-FFF2-40B4-BE49-F238E27FC236}">
                    <a16:creationId xmlns:a16="http://schemas.microsoft.com/office/drawing/2014/main" id="{A92C1873-F602-43E3-9A7E-0D57D8E0E969}"/>
                  </a:ext>
                </a:extLst>
              </p:cNvPr>
              <p:cNvGrpSpPr/>
              <p:nvPr/>
            </p:nvGrpSpPr>
            <p:grpSpPr>
              <a:xfrm>
                <a:off x="4382762" y="1380721"/>
                <a:ext cx="7746409" cy="5109017"/>
                <a:chOff x="4382762" y="1380721"/>
                <a:chExt cx="7746409" cy="5109017"/>
              </a:xfrm>
            </p:grpSpPr>
            <p:pic>
              <p:nvPicPr>
                <p:cNvPr id="24" name="Picture 23" descr="A close up of a device&#10;&#10;Description automatically generated">
                  <a:extLst>
                    <a:ext uri="{FF2B5EF4-FFF2-40B4-BE49-F238E27FC236}">
                      <a16:creationId xmlns:a16="http://schemas.microsoft.com/office/drawing/2014/main" id="{EEBC938D-D123-409F-8385-0B832AB9EE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82762" y="1380721"/>
                  <a:ext cx="7362704" cy="4141521"/>
                </a:xfrm>
                <a:prstGeom prst="rect">
                  <a:avLst/>
                </a:prstGeom>
              </p:spPr>
            </p:pic>
            <p:cxnSp>
              <p:nvCxnSpPr>
                <p:cNvPr id="25" name="Straight Arrow Connector 24">
                  <a:extLst>
                    <a:ext uri="{FF2B5EF4-FFF2-40B4-BE49-F238E27FC236}">
                      <a16:creationId xmlns:a16="http://schemas.microsoft.com/office/drawing/2014/main" id="{D3B7F51A-F1F4-4DAD-BC43-9D643605EC7F}"/>
                    </a:ext>
                  </a:extLst>
                </p:cNvPr>
                <p:cNvCxnSpPr>
                  <a:cxnSpLocks/>
                </p:cNvCxnSpPr>
                <p:nvPr/>
              </p:nvCxnSpPr>
              <p:spPr>
                <a:xfrm flipV="1">
                  <a:off x="5750207" y="5026222"/>
                  <a:ext cx="4765357" cy="150490"/>
                </a:xfrm>
                <a:prstGeom prst="straightConnector1">
                  <a:avLst/>
                </a:prstGeom>
                <a:ln w="254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1519D5F9-4417-4397-A635-48913C5557C7}"/>
                    </a:ext>
                  </a:extLst>
                </p:cNvPr>
                <p:cNvSpPr txBox="1"/>
                <p:nvPr/>
              </p:nvSpPr>
              <p:spPr>
                <a:xfrm rot="21363931">
                  <a:off x="7806762" y="5092137"/>
                  <a:ext cx="927408" cy="445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2020104020203"/>
                      <a:ea typeface="+mn-ea"/>
                      <a:cs typeface="+mn-cs"/>
                    </a:rPr>
                    <a:t>26”</a:t>
                  </a:r>
                </a:p>
              </p:txBody>
            </p:sp>
            <p:cxnSp>
              <p:nvCxnSpPr>
                <p:cNvPr id="27" name="Straight Arrow Connector 26">
                  <a:extLst>
                    <a:ext uri="{FF2B5EF4-FFF2-40B4-BE49-F238E27FC236}">
                      <a16:creationId xmlns:a16="http://schemas.microsoft.com/office/drawing/2014/main" id="{C6842820-37FB-49B2-A18F-CE17B535A3E0}"/>
                    </a:ext>
                  </a:extLst>
                </p:cNvPr>
                <p:cNvCxnSpPr>
                  <a:cxnSpLocks/>
                </p:cNvCxnSpPr>
                <p:nvPr/>
              </p:nvCxnSpPr>
              <p:spPr>
                <a:xfrm flipH="1" flipV="1">
                  <a:off x="10514842" y="1687150"/>
                  <a:ext cx="234438" cy="3149011"/>
                </a:xfrm>
                <a:prstGeom prst="straightConnector1">
                  <a:avLst/>
                </a:prstGeom>
                <a:ln w="254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B4221BD5-01FC-49B9-8446-CB41FEFB7993}"/>
                    </a:ext>
                  </a:extLst>
                </p:cNvPr>
                <p:cNvSpPr txBox="1"/>
                <p:nvPr/>
              </p:nvSpPr>
              <p:spPr>
                <a:xfrm rot="15995110">
                  <a:off x="10404249" y="2908188"/>
                  <a:ext cx="927409" cy="4043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Book" panose="020B0502020104020203"/>
                      <a:ea typeface="+mn-ea"/>
                      <a:cs typeface="+mn-cs"/>
                    </a:rPr>
                    <a:t>24”</a:t>
                  </a:r>
                </a:p>
              </p:txBody>
            </p:sp>
            <p:sp>
              <p:nvSpPr>
                <p:cNvPr id="30" name="TextBox 29">
                  <a:extLst>
                    <a:ext uri="{FF2B5EF4-FFF2-40B4-BE49-F238E27FC236}">
                      <a16:creationId xmlns:a16="http://schemas.microsoft.com/office/drawing/2014/main" id="{F16AC189-60F7-424B-BAB6-8A31FDCDA904}"/>
                    </a:ext>
                  </a:extLst>
                </p:cNvPr>
                <p:cNvSpPr txBox="1"/>
                <p:nvPr/>
              </p:nvSpPr>
              <p:spPr>
                <a:xfrm>
                  <a:off x="10914308" y="3658381"/>
                  <a:ext cx="1214863" cy="693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Book" panose="020B0502020104020203"/>
                      <a:ea typeface="+mn-ea"/>
                      <a:cs typeface="+mn-cs"/>
                    </a:rPr>
                    <a:t>Motor Controller</a:t>
                  </a:r>
                </a:p>
              </p:txBody>
            </p:sp>
            <p:cxnSp>
              <p:nvCxnSpPr>
                <p:cNvPr id="31" name="Straight Arrow Connector 30">
                  <a:extLst>
                    <a:ext uri="{FF2B5EF4-FFF2-40B4-BE49-F238E27FC236}">
                      <a16:creationId xmlns:a16="http://schemas.microsoft.com/office/drawing/2014/main" id="{CB11C9E9-5064-480F-9AC3-8F3F308D64EC}"/>
                    </a:ext>
                  </a:extLst>
                </p:cNvPr>
                <p:cNvCxnSpPr>
                  <a:cxnSpLocks/>
                </p:cNvCxnSpPr>
                <p:nvPr/>
              </p:nvCxnSpPr>
              <p:spPr>
                <a:xfrm flipH="1">
                  <a:off x="9984811" y="4079237"/>
                  <a:ext cx="940046" cy="50963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AAE3B33-F28C-4192-8338-4699D03C58C4}"/>
                    </a:ext>
                  </a:extLst>
                </p:cNvPr>
                <p:cNvSpPr txBox="1"/>
                <p:nvPr/>
              </p:nvSpPr>
              <p:spPr>
                <a:xfrm>
                  <a:off x="10830560" y="2621281"/>
                  <a:ext cx="1073374" cy="4459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2020104020203"/>
                      <a:ea typeface="+mn-ea"/>
                      <a:cs typeface="+mn-cs"/>
                    </a:rPr>
                    <a:t>Camera</a:t>
                  </a:r>
                </a:p>
              </p:txBody>
            </p:sp>
            <p:cxnSp>
              <p:nvCxnSpPr>
                <p:cNvPr id="34" name="Straight Arrow Connector 33">
                  <a:extLst>
                    <a:ext uri="{FF2B5EF4-FFF2-40B4-BE49-F238E27FC236}">
                      <a16:creationId xmlns:a16="http://schemas.microsoft.com/office/drawing/2014/main" id="{92C9A556-F821-4FCF-836F-8BED6E4D3E74}"/>
                    </a:ext>
                  </a:extLst>
                </p:cNvPr>
                <p:cNvCxnSpPr>
                  <a:cxnSpLocks/>
                </p:cNvCxnSpPr>
                <p:nvPr/>
              </p:nvCxnSpPr>
              <p:spPr>
                <a:xfrm flipH="1" flipV="1">
                  <a:off x="8173833" y="3066234"/>
                  <a:ext cx="768039" cy="273663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3149FC9-A7F4-475E-A763-7BFBC6660AAB}"/>
                    </a:ext>
                  </a:extLst>
                </p:cNvPr>
                <p:cNvSpPr txBox="1"/>
                <p:nvPr/>
              </p:nvSpPr>
              <p:spPr>
                <a:xfrm>
                  <a:off x="8516501" y="5796047"/>
                  <a:ext cx="1629444" cy="445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2020104020203"/>
                      <a:ea typeface="+mn-ea"/>
                      <a:cs typeface="+mn-cs"/>
                    </a:rPr>
                    <a:t>Digital leveler</a:t>
                  </a:r>
                </a:p>
              </p:txBody>
            </p:sp>
            <p:cxnSp>
              <p:nvCxnSpPr>
                <p:cNvPr id="41" name="Straight Arrow Connector 40">
                  <a:extLst>
                    <a:ext uri="{FF2B5EF4-FFF2-40B4-BE49-F238E27FC236}">
                      <a16:creationId xmlns:a16="http://schemas.microsoft.com/office/drawing/2014/main" id="{75E57FF5-B22D-4D24-AEFA-0075CD162531}"/>
                    </a:ext>
                  </a:extLst>
                </p:cNvPr>
                <p:cNvCxnSpPr>
                  <a:cxnSpLocks/>
                </p:cNvCxnSpPr>
                <p:nvPr/>
              </p:nvCxnSpPr>
              <p:spPr>
                <a:xfrm flipV="1">
                  <a:off x="4693616" y="2741662"/>
                  <a:ext cx="1270495" cy="300543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593B887-4BC0-4B8D-90F8-B085113FA108}"/>
                    </a:ext>
                  </a:extLst>
                </p:cNvPr>
                <p:cNvSpPr txBox="1"/>
                <p:nvPr/>
              </p:nvSpPr>
              <p:spPr>
                <a:xfrm>
                  <a:off x="6909501" y="5796046"/>
                  <a:ext cx="1656080" cy="693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Franklin Gothic Book" panose="020B0502020104020203"/>
                    </a:rPr>
                    <a:t>RS232-UART converter</a:t>
                  </a:r>
                </a:p>
              </p:txBody>
            </p:sp>
            <p:cxnSp>
              <p:nvCxnSpPr>
                <p:cNvPr id="43" name="Straight Arrow Connector 42">
                  <a:extLst>
                    <a:ext uri="{FF2B5EF4-FFF2-40B4-BE49-F238E27FC236}">
                      <a16:creationId xmlns:a16="http://schemas.microsoft.com/office/drawing/2014/main" id="{C25574CD-3F71-4F77-B86E-551B01345CAD}"/>
                    </a:ext>
                  </a:extLst>
                </p:cNvPr>
                <p:cNvCxnSpPr>
                  <a:cxnSpLocks/>
                </p:cNvCxnSpPr>
                <p:nvPr/>
              </p:nvCxnSpPr>
              <p:spPr>
                <a:xfrm flipV="1">
                  <a:off x="7672845" y="2534695"/>
                  <a:ext cx="233811" cy="32681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ED2AECD-7195-45E6-8C0B-38AB9EB5CDB4}"/>
                    </a:ext>
                  </a:extLst>
                </p:cNvPr>
                <p:cNvSpPr txBox="1"/>
                <p:nvPr/>
              </p:nvSpPr>
              <p:spPr>
                <a:xfrm>
                  <a:off x="4412645" y="5704435"/>
                  <a:ext cx="1198343" cy="693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Book" panose="020B0502020104020203"/>
                      <a:ea typeface="+mn-ea"/>
                      <a:cs typeface="+mn-cs"/>
                    </a:rPr>
                    <a:t>GPS Module</a:t>
                  </a:r>
                </a:p>
              </p:txBody>
            </p:sp>
            <p:cxnSp>
              <p:nvCxnSpPr>
                <p:cNvPr id="45" name="Straight Arrow Connector 44">
                  <a:extLst>
                    <a:ext uri="{FF2B5EF4-FFF2-40B4-BE49-F238E27FC236}">
                      <a16:creationId xmlns:a16="http://schemas.microsoft.com/office/drawing/2014/main" id="{E5D27163-0FC7-4023-A3A9-3DDC061E4D75}"/>
                    </a:ext>
                  </a:extLst>
                </p:cNvPr>
                <p:cNvCxnSpPr>
                  <a:cxnSpLocks/>
                </p:cNvCxnSpPr>
                <p:nvPr/>
              </p:nvCxnSpPr>
              <p:spPr>
                <a:xfrm flipV="1">
                  <a:off x="6273530" y="2977830"/>
                  <a:ext cx="382445" cy="281821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81F582E-A593-4DE3-8E2B-10C7E05399FF}"/>
                    </a:ext>
                  </a:extLst>
                </p:cNvPr>
                <p:cNvSpPr txBox="1"/>
                <p:nvPr/>
              </p:nvSpPr>
              <p:spPr>
                <a:xfrm>
                  <a:off x="5790464" y="5763944"/>
                  <a:ext cx="941529" cy="4211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Book" panose="020B0502020104020203"/>
                      <a:ea typeface="+mn-ea"/>
                      <a:cs typeface="+mn-cs"/>
                    </a:rPr>
                    <a:t>Battery</a:t>
                  </a:r>
                </a:p>
              </p:txBody>
            </p:sp>
          </p:grpSp>
          <p:grpSp>
            <p:nvGrpSpPr>
              <p:cNvPr id="17" name="Group 16">
                <a:extLst>
                  <a:ext uri="{FF2B5EF4-FFF2-40B4-BE49-F238E27FC236}">
                    <a16:creationId xmlns:a16="http://schemas.microsoft.com/office/drawing/2014/main" id="{AB5DF2F1-3F25-4BF6-96DF-F72547BD280A}"/>
                  </a:ext>
                </a:extLst>
              </p:cNvPr>
              <p:cNvGrpSpPr/>
              <p:nvPr/>
            </p:nvGrpSpPr>
            <p:grpSpPr>
              <a:xfrm>
                <a:off x="4700041" y="652476"/>
                <a:ext cx="5989097" cy="2407830"/>
                <a:chOff x="4700041" y="652476"/>
                <a:chExt cx="5989097" cy="2407830"/>
              </a:xfrm>
            </p:grpSpPr>
            <p:cxnSp>
              <p:nvCxnSpPr>
                <p:cNvPr id="18" name="Straight Arrow Connector 17">
                  <a:extLst>
                    <a:ext uri="{FF2B5EF4-FFF2-40B4-BE49-F238E27FC236}">
                      <a16:creationId xmlns:a16="http://schemas.microsoft.com/office/drawing/2014/main" id="{EF864EE1-8909-4635-9946-2C1AAC2AE591}"/>
                    </a:ext>
                  </a:extLst>
                </p:cNvPr>
                <p:cNvCxnSpPr>
                  <a:cxnSpLocks/>
                </p:cNvCxnSpPr>
                <p:nvPr/>
              </p:nvCxnSpPr>
              <p:spPr>
                <a:xfrm flipH="1">
                  <a:off x="9025693" y="1058798"/>
                  <a:ext cx="481318" cy="200150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E7ECE85-7209-414E-BAD1-6391FAF76C0C}"/>
                    </a:ext>
                  </a:extLst>
                </p:cNvPr>
                <p:cNvSpPr txBox="1"/>
                <p:nvPr/>
              </p:nvSpPr>
              <p:spPr>
                <a:xfrm>
                  <a:off x="9037530" y="652476"/>
                  <a:ext cx="1651608" cy="4211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Book" panose="020B0502020104020203"/>
                      <a:ea typeface="+mn-ea"/>
                      <a:cs typeface="+mn-cs"/>
                    </a:rPr>
                    <a:t>Raspberry Pi 3 </a:t>
                  </a:r>
                </a:p>
              </p:txBody>
            </p:sp>
            <p:cxnSp>
              <p:nvCxnSpPr>
                <p:cNvPr id="20" name="Straight Arrow Connector 19">
                  <a:extLst>
                    <a:ext uri="{FF2B5EF4-FFF2-40B4-BE49-F238E27FC236}">
                      <a16:creationId xmlns:a16="http://schemas.microsoft.com/office/drawing/2014/main" id="{A43A3430-B1F6-46C1-B658-FC210ECABD1E}"/>
                    </a:ext>
                  </a:extLst>
                </p:cNvPr>
                <p:cNvCxnSpPr>
                  <a:cxnSpLocks/>
                </p:cNvCxnSpPr>
                <p:nvPr/>
              </p:nvCxnSpPr>
              <p:spPr>
                <a:xfrm>
                  <a:off x="8270466" y="1058798"/>
                  <a:ext cx="1010367" cy="126451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A7A759F-3855-48E6-BBDD-B49C2B142B32}"/>
                    </a:ext>
                  </a:extLst>
                </p:cNvPr>
                <p:cNvSpPr txBox="1"/>
                <p:nvPr/>
              </p:nvSpPr>
              <p:spPr>
                <a:xfrm>
                  <a:off x="7444661" y="657317"/>
                  <a:ext cx="1651608" cy="4211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Book" panose="020B0502020104020203"/>
                      <a:ea typeface="+mn-ea"/>
                      <a:cs typeface="+mn-cs"/>
                    </a:rPr>
                    <a:t>Accelerometer</a:t>
                  </a:r>
                </a:p>
              </p:txBody>
            </p:sp>
            <p:cxnSp>
              <p:nvCxnSpPr>
                <p:cNvPr id="22" name="Straight Arrow Connector 21">
                  <a:extLst>
                    <a:ext uri="{FF2B5EF4-FFF2-40B4-BE49-F238E27FC236}">
                      <a16:creationId xmlns:a16="http://schemas.microsoft.com/office/drawing/2014/main" id="{B9F11865-E2D2-4576-8311-01C13D1261ED}"/>
                    </a:ext>
                  </a:extLst>
                </p:cNvPr>
                <p:cNvCxnSpPr>
                  <a:cxnSpLocks/>
                </p:cNvCxnSpPr>
                <p:nvPr/>
              </p:nvCxnSpPr>
              <p:spPr>
                <a:xfrm flipH="1">
                  <a:off x="5334750" y="1125805"/>
                  <a:ext cx="48192" cy="11226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05F84DC-8BEF-40B5-BBDD-4EE30F8B5025}"/>
                    </a:ext>
                  </a:extLst>
                </p:cNvPr>
                <p:cNvSpPr txBox="1"/>
                <p:nvPr/>
              </p:nvSpPr>
              <p:spPr>
                <a:xfrm>
                  <a:off x="4700041" y="694556"/>
                  <a:ext cx="1461505" cy="408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Franklin Gothic Book" panose="020B0502020104020203"/>
                      <a:ea typeface="+mn-ea"/>
                      <a:cs typeface="+mn-cs"/>
                    </a:rPr>
                    <a:t>Screen Cover</a:t>
                  </a:r>
                </a:p>
              </p:txBody>
            </p:sp>
          </p:grpSp>
        </p:grpSp>
        <p:cxnSp>
          <p:nvCxnSpPr>
            <p:cNvPr id="15" name="Straight Arrow Connector 14">
              <a:extLst>
                <a:ext uri="{FF2B5EF4-FFF2-40B4-BE49-F238E27FC236}">
                  <a16:creationId xmlns:a16="http://schemas.microsoft.com/office/drawing/2014/main" id="{A31519EE-512A-4285-AAC7-A9DC2F79EC89}"/>
                </a:ext>
              </a:extLst>
            </p:cNvPr>
            <p:cNvCxnSpPr>
              <a:cxnSpLocks/>
            </p:cNvCxnSpPr>
            <p:nvPr/>
          </p:nvCxnSpPr>
          <p:spPr>
            <a:xfrm flipH="1">
              <a:off x="10023582" y="2851107"/>
              <a:ext cx="640387" cy="4009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47148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27A0-1B1C-421D-89AB-643B37E3BF0E}"/>
              </a:ext>
            </a:extLst>
          </p:cNvPr>
          <p:cNvSpPr>
            <a:spLocks noGrp="1"/>
          </p:cNvSpPr>
          <p:nvPr>
            <p:ph type="title"/>
          </p:nvPr>
        </p:nvSpPr>
        <p:spPr>
          <a:xfrm>
            <a:off x="536408" y="237636"/>
            <a:ext cx="8140628" cy="857250"/>
          </a:xfrm>
        </p:spPr>
        <p:txBody>
          <a:bodyPr anchor="ctr">
            <a:normAutofit/>
          </a:bodyPr>
          <a:lstStyle/>
          <a:p>
            <a:r>
              <a:rPr lang="en-US" dirty="0"/>
              <a:t>Sample Projects: LA County Fleet Management System</a:t>
            </a:r>
          </a:p>
        </p:txBody>
      </p:sp>
      <p:pic>
        <p:nvPicPr>
          <p:cNvPr id="4" name="Content Placeholder 3" descr="A screenshot of a video game&#10;&#10;Description automatically generated">
            <a:extLst>
              <a:ext uri="{FF2B5EF4-FFF2-40B4-BE49-F238E27FC236}">
                <a16:creationId xmlns:a16="http://schemas.microsoft.com/office/drawing/2014/main" id="{0B5D24D1-E88F-4F58-9098-2929C9D48EF3}"/>
              </a:ext>
            </a:extLst>
          </p:cNvPr>
          <p:cNvPicPr>
            <a:picLocks noGrp="1" noChangeAspect="1"/>
          </p:cNvPicPr>
          <p:nvPr>
            <p:ph idx="1"/>
          </p:nvPr>
        </p:nvPicPr>
        <p:blipFill rotWithShape="1">
          <a:blip r:embed="rId2"/>
          <a:srcRect t="10826" r="2" b="4078"/>
          <a:stretch/>
        </p:blipFill>
        <p:spPr>
          <a:xfrm>
            <a:off x="536408" y="1626212"/>
            <a:ext cx="7065119" cy="2946007"/>
          </a:xfrm>
          <a:prstGeom prst="rect">
            <a:avLst/>
          </a:prstGeom>
          <a:noFill/>
        </p:spPr>
      </p:pic>
      <p:sp>
        <p:nvSpPr>
          <p:cNvPr id="5" name="Text Placeholder 1">
            <a:extLst>
              <a:ext uri="{FF2B5EF4-FFF2-40B4-BE49-F238E27FC236}">
                <a16:creationId xmlns:a16="http://schemas.microsoft.com/office/drawing/2014/main" id="{640ED951-4CF1-4914-A32E-1D8DCE50DD11}"/>
              </a:ext>
            </a:extLst>
          </p:cNvPr>
          <p:cNvSpPr txBox="1">
            <a:spLocks/>
          </p:cNvSpPr>
          <p:nvPr/>
        </p:nvSpPr>
        <p:spPr>
          <a:xfrm>
            <a:off x="1237674" y="1244237"/>
            <a:ext cx="6363854" cy="337533"/>
          </a:xfrm>
          <a:prstGeom prst="rect">
            <a:avLst/>
          </a:prstGeom>
          <a:gradFill flip="none" rotWithShape="1">
            <a:gsLst>
              <a:gs pos="0">
                <a:schemeClr val="accent1">
                  <a:lumMod val="0"/>
                  <a:lumOff val="100000"/>
                </a:schemeClr>
              </a:gs>
              <a:gs pos="38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Autofit/>
          </a:bodyPr>
          <a:lstStyle>
            <a:lvl1pPr marL="0" indent="0" algn="l" defTabSz="342900" rtl="0" eaLnBrk="1" latinLnBrk="0" hangingPunct="1">
              <a:spcBef>
                <a:spcPct val="20000"/>
              </a:spcBef>
              <a:buFont typeface="Arial"/>
              <a:buNone/>
              <a:defRPr sz="1700" kern="1200">
                <a:solidFill>
                  <a:schemeClr val="tx1"/>
                </a:solidFill>
                <a:latin typeface="Arial"/>
                <a:ea typeface="+mn-ea"/>
                <a:cs typeface="Arial"/>
              </a:defRPr>
            </a:lvl1pPr>
            <a:lvl2pPr marL="685800" indent="-342900" algn="l" defTabSz="342900" rtl="0" eaLnBrk="1" latinLnBrk="0" hangingPunct="1">
              <a:spcBef>
                <a:spcPct val="20000"/>
              </a:spcBef>
              <a:buFont typeface="Arial" panose="020B0604020202020204" pitchFamily="34" charset="0"/>
              <a:buChar char="•"/>
              <a:defRPr sz="1500" kern="1200">
                <a:solidFill>
                  <a:schemeClr val="tx1"/>
                </a:solidFill>
                <a:latin typeface="Arial"/>
                <a:ea typeface="+mn-ea"/>
                <a:cs typeface="Arial"/>
              </a:defRPr>
            </a:lvl2pPr>
            <a:lvl3pPr marL="971550" indent="-285750" algn="l" defTabSz="342900" rtl="0" eaLnBrk="1" latinLnBrk="0" hangingPunct="1">
              <a:spcBef>
                <a:spcPct val="20000"/>
              </a:spcBef>
              <a:buFont typeface="Courier New" panose="02070309020205020404" pitchFamily="49" charset="0"/>
              <a:buChar char="o"/>
              <a:defRPr sz="14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200" kern="1200">
                <a:solidFill>
                  <a:schemeClr val="tx1">
                    <a:lumMod val="50000"/>
                    <a:lumOff val="50000"/>
                  </a:schemeClr>
                </a:solidFill>
                <a:latin typeface="Arial"/>
                <a:ea typeface="+mn-ea"/>
                <a:cs typeface="Arial"/>
              </a:defRPr>
            </a:lvl4pPr>
            <a:lvl5pPr marL="1543050" indent="-171450" algn="l" defTabSz="342900" rtl="0" eaLnBrk="1" latinLnBrk="0" hangingPunct="1">
              <a:spcBef>
                <a:spcPct val="20000"/>
              </a:spcBef>
              <a:buFont typeface="Arial"/>
              <a:buChar char="»"/>
              <a:defRPr sz="1000" kern="1200">
                <a:solidFill>
                  <a:schemeClr val="tx1">
                    <a:lumMod val="50000"/>
                    <a:lumOff val="50000"/>
                  </a:schemeClr>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spcBef>
                <a:spcPts val="0"/>
              </a:spcBef>
            </a:pPr>
            <a:r>
              <a:rPr lang="en-US" dirty="0">
                <a:latin typeface="Arial" panose="020B0604020202020204" pitchFamily="34" charset="0"/>
                <a:cs typeface="Arial" panose="020B0604020202020204" pitchFamily="34" charset="0"/>
                <a:sym typeface="Old Standard TT"/>
              </a:rPr>
              <a:t>IoT-based Solution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284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5" name="Text Placeholder 4"/>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B220BBC-8879-E844-B35B-0F806738ECBE}" type="slidenum">
              <a:rPr lang="en-US" smtClean="0"/>
              <a:t>19</a:t>
            </a:fld>
            <a:endParaRPr lang="en-US"/>
          </a:p>
        </p:txBody>
      </p:sp>
    </p:spTree>
    <p:extLst>
      <p:ext uri="{BB962C8B-B14F-4D97-AF65-F5344CB8AC3E}">
        <p14:creationId xmlns:p14="http://schemas.microsoft.com/office/powerpoint/2010/main" val="2685515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Department Overview</a:t>
            </a:r>
            <a:endParaRPr dirty="0"/>
          </a:p>
        </p:txBody>
      </p:sp>
      <p:sp>
        <p:nvSpPr>
          <p:cNvPr id="55" name="Google Shape;55;p13"/>
          <p:cNvSpPr txBox="1">
            <a:spLocks noGrp="1"/>
          </p:cNvSpPr>
          <p:nvPr>
            <p:ph idx="1"/>
          </p:nvPr>
        </p:nvSpPr>
        <p:spPr>
          <a:xfrm>
            <a:off x="536408" y="1177748"/>
            <a:ext cx="4499267" cy="3394472"/>
          </a:xfrm>
          <a:prstGeom prst="rect">
            <a:avLst/>
          </a:prstGeom>
          <a:ln>
            <a:noFill/>
          </a:ln>
        </p:spPr>
        <p:txBody>
          <a:bodyPr spcFirstLastPara="1" wrap="square" lIns="91425" tIns="91425" rIns="91425" bIns="91425" anchor="t" anchorCtr="0">
            <a:normAutofit/>
          </a:bodyPr>
          <a:lstStyle/>
          <a:p>
            <a:pPr marL="457200" lvl="0" indent="-330200" algn="l" rtl="0">
              <a:spcBef>
                <a:spcPts val="0"/>
              </a:spcBef>
              <a:spcAft>
                <a:spcPts val="0"/>
              </a:spcAft>
              <a:buClr>
                <a:schemeClr val="dk1"/>
              </a:buClr>
              <a:buSzPts val="1600"/>
              <a:buChar char="●"/>
            </a:pPr>
            <a:r>
              <a:rPr lang="en" sz="1600" dirty="0">
                <a:solidFill>
                  <a:schemeClr val="dk1"/>
                </a:solidFill>
                <a:highlight>
                  <a:srgbClr val="FFFFFF"/>
                </a:highlight>
              </a:rPr>
              <a:t>The Department of Computer Science bachelor's degree program provides you with an </a:t>
            </a:r>
            <a:r>
              <a:rPr lang="en" sz="1600" b="1" dirty="0">
                <a:solidFill>
                  <a:schemeClr val="dk1"/>
                </a:solidFill>
                <a:highlight>
                  <a:srgbClr val="FFFFFF"/>
                </a:highlight>
              </a:rPr>
              <a:t>excellent foundation</a:t>
            </a:r>
            <a:r>
              <a:rPr lang="en" sz="1600" dirty="0">
                <a:solidFill>
                  <a:schemeClr val="dk1"/>
                </a:solidFill>
                <a:highlight>
                  <a:srgbClr val="FFFFFF"/>
                </a:highlight>
              </a:rPr>
              <a:t> in all areas of computer science by stressing both </a:t>
            </a:r>
            <a:r>
              <a:rPr lang="en" sz="1600" b="1" dirty="0">
                <a:solidFill>
                  <a:schemeClr val="dk1"/>
                </a:solidFill>
                <a:highlight>
                  <a:srgbClr val="FFFFFF"/>
                </a:highlight>
              </a:rPr>
              <a:t>theory and </a:t>
            </a:r>
            <a:r>
              <a:rPr lang="en" sz="1600" b="1" dirty="0" smtClean="0">
                <a:solidFill>
                  <a:schemeClr val="dk1"/>
                </a:solidFill>
                <a:highlight>
                  <a:srgbClr val="FFFFFF"/>
                </a:highlight>
              </a:rPr>
              <a:t>practice.</a:t>
            </a:r>
          </a:p>
          <a:p>
            <a:pPr marL="457200" lvl="0" indent="-330200" algn="l" rtl="0">
              <a:spcBef>
                <a:spcPts val="0"/>
              </a:spcBef>
              <a:spcAft>
                <a:spcPts val="0"/>
              </a:spcAft>
              <a:buClr>
                <a:schemeClr val="dk1"/>
              </a:buClr>
              <a:buSzPts val="1600"/>
              <a:buChar char="●"/>
            </a:pPr>
            <a:endParaRPr sz="1600" b="1" dirty="0">
              <a:solidFill>
                <a:schemeClr val="dk1"/>
              </a:solidFill>
            </a:endParaRPr>
          </a:p>
          <a:p>
            <a:pPr marL="457200" lvl="0" indent="-330200" algn="l" rtl="0">
              <a:spcBef>
                <a:spcPts val="0"/>
              </a:spcBef>
              <a:spcAft>
                <a:spcPts val="0"/>
              </a:spcAft>
              <a:buClr>
                <a:schemeClr val="dk1"/>
              </a:buClr>
              <a:buSzPts val="1600"/>
              <a:buChar char="●"/>
            </a:pPr>
            <a:r>
              <a:rPr lang="en" sz="1600" dirty="0">
                <a:solidFill>
                  <a:schemeClr val="dk1"/>
                </a:solidFill>
              </a:rPr>
              <a:t>We offer on-demand industry courses such as </a:t>
            </a:r>
            <a:r>
              <a:rPr lang="en" sz="1600" dirty="0" smtClean="0">
                <a:solidFill>
                  <a:schemeClr val="dk1"/>
                </a:solidFill>
              </a:rPr>
              <a:t>Web Programming, Artificial Intelligence, Data Science, Cybersecurity, Virtual Reality, Game Programming, and many more.</a:t>
            </a:r>
            <a:endParaRPr sz="1600" dirty="0">
              <a:solidFill>
                <a:schemeClr val="dk1"/>
              </a:solidFill>
            </a:endParaRPr>
          </a:p>
          <a:p>
            <a:pPr marL="457200" lvl="0" indent="0" algn="l" rtl="0">
              <a:spcBef>
                <a:spcPts val="1200"/>
              </a:spcBef>
              <a:spcAft>
                <a:spcPts val="1200"/>
              </a:spcAft>
              <a:buNone/>
            </a:pPr>
            <a:endParaRPr sz="1600" dirty="0">
              <a:solidFill>
                <a:schemeClr val="dk1"/>
              </a:solidFill>
            </a:endParaRPr>
          </a:p>
        </p:txBody>
      </p:sp>
      <p:sp>
        <p:nvSpPr>
          <p:cNvPr id="59" name="Google Shape;59;p13"/>
          <p:cNvSpPr txBox="1">
            <a:spLocks noGrp="1"/>
          </p:cNvSpPr>
          <p:nvPr>
            <p:ph type="title" idx="4294967295"/>
          </p:nvPr>
        </p:nvSpPr>
        <p:spPr>
          <a:xfrm>
            <a:off x="5935663" y="4646613"/>
            <a:ext cx="3208337" cy="354012"/>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sz="1400" b="1" dirty="0"/>
              <a:t>Department of Computer Science</a:t>
            </a:r>
            <a:endParaRPr sz="1400" b="1" dirty="0"/>
          </a:p>
        </p:txBody>
      </p:sp>
      <p:pic>
        <p:nvPicPr>
          <p:cNvPr id="57" name="Google Shape;57;p13"/>
          <p:cNvPicPr preferRelativeResize="0"/>
          <p:nvPr/>
        </p:nvPicPr>
        <p:blipFill>
          <a:blip r:embed="rId3">
            <a:alphaModFix/>
          </a:blip>
          <a:stretch>
            <a:fillRect/>
          </a:stretch>
        </p:blipFill>
        <p:spPr>
          <a:xfrm>
            <a:off x="6290679" y="106000"/>
            <a:ext cx="2708669" cy="572700"/>
          </a:xfrm>
          <a:prstGeom prst="rect">
            <a:avLst/>
          </a:prstGeom>
          <a:noFill/>
          <a:ln>
            <a:noFill/>
          </a:ln>
        </p:spPr>
      </p:pic>
      <p:sp>
        <p:nvSpPr>
          <p:cNvPr id="60" name="Google Shape;60;p13"/>
          <p:cNvSpPr txBox="1"/>
          <p:nvPr/>
        </p:nvSpPr>
        <p:spPr>
          <a:xfrm>
            <a:off x="752275" y="4169200"/>
            <a:ext cx="428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To learn more: https://www.calstatela.edu/ecst/cs/undergraduate</a:t>
            </a:r>
            <a:endParaRPr sz="1200" b="1"/>
          </a:p>
        </p:txBody>
      </p:sp>
      <p:pic>
        <p:nvPicPr>
          <p:cNvPr id="2" name="Picture 1"/>
          <p:cNvPicPr>
            <a:picLocks noChangeAspect="1"/>
          </p:cNvPicPr>
          <p:nvPr/>
        </p:nvPicPr>
        <p:blipFill>
          <a:blip r:embed="rId4"/>
          <a:stretch>
            <a:fillRect/>
          </a:stretch>
        </p:blipFill>
        <p:spPr>
          <a:xfrm>
            <a:off x="5351273" y="1172912"/>
            <a:ext cx="3648075" cy="3400425"/>
          </a:xfrm>
          <a:prstGeom prst="rect">
            <a:avLst/>
          </a:prstGeom>
        </p:spPr>
      </p:pic>
      <p:sp>
        <p:nvSpPr>
          <p:cNvPr id="3" name="TextBox 2"/>
          <p:cNvSpPr txBox="1"/>
          <p:nvPr/>
        </p:nvSpPr>
        <p:spPr>
          <a:xfrm>
            <a:off x="5179761" y="751976"/>
            <a:ext cx="3062860" cy="646331"/>
          </a:xfrm>
          <a:prstGeom prst="rect">
            <a:avLst/>
          </a:prstGeom>
          <a:noFill/>
        </p:spPr>
        <p:txBody>
          <a:bodyPr wrap="square" rtlCol="0">
            <a:spAutoFit/>
          </a:bodyPr>
          <a:lstStyle/>
          <a:p>
            <a:r>
              <a:rPr lang="en-US" sz="1800" b="1" i="1" dirty="0" smtClean="0">
                <a:effectLst>
                  <a:outerShdw blurRad="38100" dist="38100" dir="2700000" algn="tl">
                    <a:srgbClr val="000000">
                      <a:alpha val="43137"/>
                    </a:srgbClr>
                  </a:outerShdw>
                </a:effectLst>
              </a:rPr>
              <a:t>Computers are Everywhere</a:t>
            </a:r>
            <a:endParaRPr lang="en-US" sz="18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5480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6408" y="237636"/>
            <a:ext cx="2608813" cy="857250"/>
          </a:xfrm>
        </p:spPr>
        <p:txBody>
          <a:bodyPr>
            <a:normAutofit fontScale="90000"/>
          </a:bodyPr>
          <a:lstStyle/>
          <a:p>
            <a:r>
              <a:rPr lang="en-US" dirty="0" smtClean="0"/>
              <a:t>Computer Science Department</a:t>
            </a:r>
            <a:endParaRPr lang="en-US" dirty="0"/>
          </a:p>
        </p:txBody>
      </p:sp>
      <p:sp>
        <p:nvSpPr>
          <p:cNvPr id="4" name="Content Placeholder 3"/>
          <p:cNvSpPr>
            <a:spLocks noGrp="1"/>
          </p:cNvSpPr>
          <p:nvPr>
            <p:ph idx="1"/>
          </p:nvPr>
        </p:nvSpPr>
        <p:spPr>
          <a:xfrm>
            <a:off x="536408" y="1177748"/>
            <a:ext cx="2340799" cy="3394472"/>
          </a:xfrm>
        </p:spPr>
        <p:txBody>
          <a:bodyPr/>
          <a:lstStyle/>
          <a:p>
            <a:pPr marL="285750" indent="-285750">
              <a:buFont typeface="Arial" panose="020B0604020202020204" pitchFamily="34" charset="0"/>
              <a:buChar char="•"/>
            </a:pPr>
            <a:r>
              <a:rPr lang="en-US" sz="1400" dirty="0" smtClean="0"/>
              <a:t>Department website: </a:t>
            </a:r>
            <a:r>
              <a:rPr lang="en-US" sz="1400" dirty="0">
                <a:hlinkClick r:id="rId2"/>
              </a:rPr>
              <a:t>https://</a:t>
            </a:r>
            <a:r>
              <a:rPr lang="en-US" sz="1400" dirty="0" smtClean="0">
                <a:hlinkClick r:id="rId2"/>
              </a:rPr>
              <a:t>www.calstatela.edu/ecst/cs</a:t>
            </a:r>
            <a:endParaRPr lang="en-US" sz="1400" dirty="0" smtClean="0"/>
          </a:p>
          <a:p>
            <a:pPr marL="285750" indent="-285750">
              <a:buFont typeface="Arial" panose="020B0604020202020204" pitchFamily="34" charset="0"/>
              <a:buChar char="•"/>
            </a:pPr>
            <a:r>
              <a:rPr lang="en-US" sz="1400" dirty="0"/>
              <a:t>Check </a:t>
            </a:r>
            <a:r>
              <a:rPr lang="en-US" sz="1400" b="1" dirty="0" smtClean="0"/>
              <a:t>undergraduate </a:t>
            </a:r>
            <a:r>
              <a:rPr lang="en-US" sz="1400" b="1" dirty="0"/>
              <a:t>curriculum requirement </a:t>
            </a:r>
            <a:r>
              <a:rPr lang="en-US" sz="1400" dirty="0">
                <a:hlinkClick r:id="rId3"/>
              </a:rPr>
              <a:t>https://www.calstatela.edu/ecst/cs/curriculum-requirements</a:t>
            </a:r>
            <a:endParaRPr lang="en-US" sz="1400" dirty="0"/>
          </a:p>
          <a:p>
            <a:pPr marL="285750" indent="-285750">
              <a:buFont typeface="Arial" panose="020B0604020202020204" pitchFamily="34" charset="0"/>
              <a:buChar char="•"/>
            </a:pPr>
            <a:r>
              <a:rPr lang="en-US" sz="1400" dirty="0"/>
              <a:t>Check </a:t>
            </a:r>
            <a:r>
              <a:rPr lang="en-US" sz="1400" b="1" dirty="0"/>
              <a:t>research</a:t>
            </a:r>
            <a:r>
              <a:rPr lang="en-US" sz="1400" dirty="0"/>
              <a:t> opportunities</a:t>
            </a:r>
          </a:p>
          <a:p>
            <a:pPr marL="285750" indent="-285750">
              <a:buFont typeface="Arial" panose="020B0604020202020204" pitchFamily="34" charset="0"/>
              <a:buChar char="•"/>
            </a:pPr>
            <a:r>
              <a:rPr lang="en-US" sz="1400" dirty="0"/>
              <a:t>Check </a:t>
            </a:r>
            <a:r>
              <a:rPr lang="en-US" sz="1400" b="1" dirty="0"/>
              <a:t>faculty</a:t>
            </a:r>
            <a:r>
              <a:rPr lang="en-US" sz="1400" dirty="0"/>
              <a:t> webpages</a:t>
            </a:r>
          </a:p>
          <a:p>
            <a:pPr marL="285750" indent="-285750">
              <a:buFont typeface="Arial" panose="020B0604020202020204" pitchFamily="34" charset="0"/>
              <a:buChar char="•"/>
            </a:pPr>
            <a:endParaRPr lang="en-US" sz="1400" dirty="0" smtClean="0"/>
          </a:p>
        </p:txBody>
      </p:sp>
      <p:sp>
        <p:nvSpPr>
          <p:cNvPr id="2" name="Slide Number Placeholder 1"/>
          <p:cNvSpPr>
            <a:spLocks noGrp="1"/>
          </p:cNvSpPr>
          <p:nvPr>
            <p:ph type="sldNum" sz="quarter" idx="4294967295"/>
          </p:nvPr>
        </p:nvSpPr>
        <p:spPr>
          <a:xfrm>
            <a:off x="7010400" y="4826000"/>
            <a:ext cx="2133600" cy="274638"/>
          </a:xfrm>
        </p:spPr>
        <p:txBody>
          <a:bodyPr/>
          <a:lstStyle/>
          <a:p>
            <a:fld id="{BB220BBC-8879-E844-B35B-0F806738ECBE}" type="slidenum">
              <a:rPr lang="en-US" smtClean="0"/>
              <a:t>3</a:t>
            </a:fld>
            <a:endParaRPr lang="en-US"/>
          </a:p>
        </p:txBody>
      </p:sp>
      <p:pic>
        <p:nvPicPr>
          <p:cNvPr id="5" name="Picture 4"/>
          <p:cNvPicPr>
            <a:picLocks noChangeAspect="1"/>
          </p:cNvPicPr>
          <p:nvPr/>
        </p:nvPicPr>
        <p:blipFill>
          <a:blip r:embed="rId4"/>
          <a:stretch>
            <a:fillRect/>
          </a:stretch>
        </p:blipFill>
        <p:spPr>
          <a:xfrm>
            <a:off x="3054580" y="237636"/>
            <a:ext cx="5803760" cy="4657904"/>
          </a:xfrm>
          <a:prstGeom prst="rect">
            <a:avLst/>
          </a:prstGeom>
          <a:ln>
            <a:solidFill>
              <a:schemeClr val="tx1"/>
            </a:solidFill>
          </a:ln>
        </p:spPr>
      </p:pic>
    </p:spTree>
    <p:extLst>
      <p:ext uri="{BB962C8B-B14F-4D97-AF65-F5344CB8AC3E}">
        <p14:creationId xmlns:p14="http://schemas.microsoft.com/office/powerpoint/2010/main" val="93647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latin typeface="Calibri" panose="020F0502020204030204" pitchFamily="34" charset="0"/>
                <a:cs typeface="Calibri" panose="020F0502020204030204" pitchFamily="34" charset="0"/>
              </a:rPr>
              <a:t>Computer Science </a:t>
            </a:r>
            <a:r>
              <a:rPr lang="en-US" sz="2800" dirty="0" smtClean="0">
                <a:latin typeface="Calibri" panose="020F0502020204030204" pitchFamily="34" charset="0"/>
                <a:cs typeface="Calibri" panose="020F0502020204030204" pitchFamily="34" charset="0"/>
              </a:rPr>
              <a:t>Requirements</a:t>
            </a:r>
            <a:endParaRPr lang="en-US" sz="2800" dirty="0"/>
          </a:p>
        </p:txBody>
      </p:sp>
      <p:sp>
        <p:nvSpPr>
          <p:cNvPr id="3074" name="Rectangle 1027"/>
          <p:cNvSpPr>
            <a:spLocks noGrp="1" noChangeArrowheads="1"/>
          </p:cNvSpPr>
          <p:nvPr>
            <p:ph idx="1"/>
          </p:nvPr>
        </p:nvSpPr>
        <p:spPr/>
        <p:txBody>
          <a:bodyPr/>
          <a:lstStyle/>
          <a:p>
            <a:pPr>
              <a:spcBef>
                <a:spcPts val="0"/>
              </a:spcBef>
            </a:pPr>
            <a:r>
              <a:rPr lang="en-US" altLang="en-US" sz="2100" dirty="0">
                <a:latin typeface="Calibri" panose="020F0502020204030204" pitchFamily="34" charset="0"/>
                <a:cs typeface="Calibri" panose="020F0502020204030204" pitchFamily="34" charset="0"/>
              </a:rPr>
              <a:t>General Education</a:t>
            </a:r>
          </a:p>
          <a:p>
            <a:pPr lvl="1">
              <a:spcBef>
                <a:spcPts val="0"/>
              </a:spcBef>
            </a:pPr>
            <a:r>
              <a:rPr lang="en-US" sz="1800" dirty="0" smtClean="0">
                <a:latin typeface="Calibri" panose="020F0502020204030204" pitchFamily="34" charset="0"/>
                <a:cs typeface="Calibri" panose="020F0502020204030204" pitchFamily="34" charset="0"/>
              </a:rPr>
              <a:t>Lower Division – Reduced number for CS</a:t>
            </a:r>
            <a:endParaRPr lang="en-US" sz="1800" dirty="0">
              <a:latin typeface="Calibri" panose="020F0502020204030204" pitchFamily="34" charset="0"/>
              <a:cs typeface="Calibri" panose="020F0502020204030204" pitchFamily="34" charset="0"/>
            </a:endParaRPr>
          </a:p>
          <a:p>
            <a:pPr lvl="1">
              <a:spcBef>
                <a:spcPts val="0"/>
              </a:spcBef>
            </a:pPr>
            <a:r>
              <a:rPr lang="en-US" sz="1800" dirty="0" smtClean="0">
                <a:latin typeface="Calibri" panose="020F0502020204030204" pitchFamily="34" charset="0"/>
                <a:cs typeface="Calibri" panose="020F0502020204030204" pitchFamily="34" charset="0"/>
              </a:rPr>
              <a:t>Upper </a:t>
            </a:r>
            <a:r>
              <a:rPr lang="en-US" sz="1800" dirty="0">
                <a:latin typeface="Calibri" panose="020F0502020204030204" pitchFamily="34" charset="0"/>
                <a:cs typeface="Calibri" panose="020F0502020204030204" pitchFamily="34" charset="0"/>
              </a:rPr>
              <a:t>Division – </a:t>
            </a:r>
            <a:r>
              <a:rPr lang="en-US" sz="1800" dirty="0" smtClean="0">
                <a:latin typeface="Calibri" panose="020F0502020204030204" pitchFamily="34" charset="0"/>
                <a:cs typeface="Calibri" panose="020F0502020204030204" pitchFamily="34" charset="0"/>
              </a:rPr>
              <a:t>Met by CS courses </a:t>
            </a:r>
          </a:p>
          <a:p>
            <a:pPr>
              <a:spcBef>
                <a:spcPts val="0"/>
              </a:spcBef>
            </a:pPr>
            <a:r>
              <a:rPr lang="en-US" altLang="en-US" sz="2100" dirty="0">
                <a:latin typeface="Calibri" panose="020F0502020204030204" pitchFamily="34" charset="0"/>
                <a:cs typeface="Calibri" panose="020F0502020204030204" pitchFamily="34" charset="0"/>
              </a:rPr>
              <a:t>Math/Physics</a:t>
            </a:r>
          </a:p>
          <a:p>
            <a:pPr lvl="1">
              <a:spcBef>
                <a:spcPts val="0"/>
              </a:spcBef>
            </a:pPr>
            <a:r>
              <a:rPr lang="en-US" sz="1800" dirty="0" smtClean="0">
                <a:latin typeface="Calibri" panose="020F0502020204030204" pitchFamily="34" charset="0"/>
                <a:cs typeface="Calibri" panose="020F0502020204030204" pitchFamily="34" charset="0"/>
              </a:rPr>
              <a:t>Lower Division</a:t>
            </a:r>
          </a:p>
          <a:p>
            <a:pPr>
              <a:spcBef>
                <a:spcPts val="0"/>
              </a:spcBef>
            </a:pPr>
            <a:r>
              <a:rPr lang="en-US" altLang="en-US" sz="2100" dirty="0">
                <a:latin typeface="Calibri" panose="020F0502020204030204" pitchFamily="34" charset="0"/>
                <a:cs typeface="Calibri" panose="020F0502020204030204" pitchFamily="34" charset="0"/>
              </a:rPr>
              <a:t>Computer Science</a:t>
            </a:r>
          </a:p>
          <a:p>
            <a:pPr lvl="1">
              <a:spcBef>
                <a:spcPts val="0"/>
              </a:spcBef>
            </a:pPr>
            <a:r>
              <a:rPr lang="en-US" sz="1800" dirty="0" smtClean="0">
                <a:latin typeface="Calibri" panose="020F0502020204030204" pitchFamily="34" charset="0"/>
                <a:cs typeface="Calibri" panose="020F0502020204030204" pitchFamily="34" charset="0"/>
              </a:rPr>
              <a:t>Lower Division</a:t>
            </a:r>
            <a:endParaRPr lang="en-US" sz="1800" dirty="0">
              <a:latin typeface="Calibri" panose="020F0502020204030204" pitchFamily="34" charset="0"/>
              <a:cs typeface="Calibri" panose="020F0502020204030204" pitchFamily="34" charset="0"/>
            </a:endParaRPr>
          </a:p>
          <a:p>
            <a:pPr lvl="1">
              <a:spcBef>
                <a:spcPts val="0"/>
              </a:spcBef>
            </a:pPr>
            <a:r>
              <a:rPr lang="en-US" sz="1800" dirty="0" smtClean="0">
                <a:latin typeface="Calibri" panose="020F0502020204030204" pitchFamily="34" charset="0"/>
                <a:cs typeface="Calibri" panose="020F0502020204030204" pitchFamily="34" charset="0"/>
              </a:rPr>
              <a:t>Upper Division</a:t>
            </a:r>
            <a:endParaRPr lang="en-US" sz="1800" dirty="0">
              <a:latin typeface="Calibri" panose="020F0502020204030204" pitchFamily="34" charset="0"/>
              <a:cs typeface="Calibri" panose="020F0502020204030204" pitchFamily="34" charset="0"/>
            </a:endParaRPr>
          </a:p>
        </p:txBody>
      </p:sp>
      <p:sp>
        <p:nvSpPr>
          <p:cNvPr id="4" name="Rectangle 3"/>
          <p:cNvSpPr/>
          <p:nvPr/>
        </p:nvSpPr>
        <p:spPr>
          <a:xfrm>
            <a:off x="1459942" y="3823618"/>
            <a:ext cx="5772150" cy="461665"/>
          </a:xfrm>
          <a:prstGeom prst="rect">
            <a:avLst/>
          </a:prstGeom>
        </p:spPr>
        <p:txBody>
          <a:bodyPr wrap="square" anchor="ctr">
            <a:spAutoFit/>
          </a:bodyPr>
          <a:lstStyle/>
          <a:p>
            <a:r>
              <a:rPr lang="en-US" sz="2400" b="1" dirty="0">
                <a:latin typeface="Calibri" panose="020F0502020204030204" pitchFamily="34" charset="0"/>
                <a:cs typeface="Calibri" panose="020F0502020204030204" pitchFamily="34" charset="0"/>
              </a:rPr>
              <a:t>All Lower Division Courses are Transferable</a:t>
            </a:r>
          </a:p>
        </p:txBody>
      </p:sp>
    </p:spTree>
    <p:extLst>
      <p:ext uri="{BB962C8B-B14F-4D97-AF65-F5344CB8AC3E}">
        <p14:creationId xmlns:p14="http://schemas.microsoft.com/office/powerpoint/2010/main" val="2552407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6408" y="237636"/>
            <a:ext cx="8140628" cy="857250"/>
          </a:xfrm>
          <a:prstGeom prst="rect">
            <a:avLst/>
          </a:prstGeom>
        </p:spPr>
        <p:txBody>
          <a:bodyPr/>
          <a:lstStyle>
            <a:lvl1pPr algn="l" defTabSz="342900" rtl="0" eaLnBrk="1" latinLnBrk="0" hangingPunct="1">
              <a:spcBef>
                <a:spcPct val="0"/>
              </a:spcBef>
              <a:buNone/>
              <a:defRPr sz="2200" b="1" i="0" kern="1200">
                <a:solidFill>
                  <a:schemeClr val="tx1"/>
                </a:solidFill>
                <a:latin typeface="Arial"/>
                <a:ea typeface="+mj-ea"/>
                <a:cs typeface="Arial"/>
              </a:defRPr>
            </a:lvl1pPr>
          </a:lstStyle>
          <a:p>
            <a:r>
              <a:rPr lang="en-US" altLang="zh-TW" sz="2400" kern="0" dirty="0">
                <a:solidFill>
                  <a:srgbClr val="000000"/>
                </a:solidFill>
                <a:ea typeface="PMingLiU" pitchFamily="18" charset="-120"/>
              </a:rPr>
              <a:t>BS </a:t>
            </a:r>
            <a:r>
              <a:rPr lang="en-US" altLang="zh-TW" sz="2400" kern="0" dirty="0" smtClean="0">
                <a:solidFill>
                  <a:srgbClr val="000000"/>
                </a:solidFill>
                <a:ea typeface="PMingLiU" pitchFamily="18" charset="-120"/>
              </a:rPr>
              <a:t>CS Curriculum</a:t>
            </a:r>
            <a:endParaRPr lang="en-US" dirty="0"/>
          </a:p>
        </p:txBody>
      </p:sp>
      <p:pic>
        <p:nvPicPr>
          <p:cNvPr id="2" name="Picture 1"/>
          <p:cNvPicPr>
            <a:picLocks noChangeAspect="1"/>
          </p:cNvPicPr>
          <p:nvPr/>
        </p:nvPicPr>
        <p:blipFill>
          <a:blip r:embed="rId3"/>
          <a:stretch>
            <a:fillRect/>
          </a:stretch>
        </p:blipFill>
        <p:spPr>
          <a:xfrm>
            <a:off x="982765" y="816701"/>
            <a:ext cx="7042801" cy="3815119"/>
          </a:xfrm>
          <a:prstGeom prst="rect">
            <a:avLst/>
          </a:prstGeom>
        </p:spPr>
      </p:pic>
    </p:spTree>
    <p:extLst>
      <p:ext uri="{BB962C8B-B14F-4D97-AF65-F5344CB8AC3E}">
        <p14:creationId xmlns:p14="http://schemas.microsoft.com/office/powerpoint/2010/main" val="874929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pPr marL="285750" indent="-285750">
              <a:buFont typeface="Arial" panose="020B0604020202020204" pitchFamily="34" charset="0"/>
              <a:buChar char="•"/>
            </a:pPr>
            <a:r>
              <a:rPr lang="en-US" sz="1200" dirty="0" smtClean="0"/>
              <a:t>CS </a:t>
            </a:r>
            <a:r>
              <a:rPr lang="en-US" sz="1200" dirty="0"/>
              <a:t>3034 - Widely-used Programming Languages</a:t>
            </a:r>
          </a:p>
          <a:p>
            <a:pPr marL="285750" indent="-285750">
              <a:buFont typeface="Arial" panose="020B0604020202020204" pitchFamily="34" charset="0"/>
              <a:buChar char="•"/>
            </a:pPr>
            <a:r>
              <a:rPr lang="en-US" sz="1200" dirty="0"/>
              <a:t>CS 3660 - Complex Social and Economic Systems</a:t>
            </a:r>
          </a:p>
          <a:p>
            <a:pPr marL="285750" indent="-285750">
              <a:buFont typeface="Arial" panose="020B0604020202020204" pitchFamily="34" charset="0"/>
              <a:buChar char="•"/>
            </a:pPr>
            <a:r>
              <a:rPr lang="en-US" sz="1200" dirty="0"/>
              <a:t>CS 4075 - Concurrent and Distributed Programming</a:t>
            </a:r>
          </a:p>
          <a:p>
            <a:pPr marL="285750" indent="-285750">
              <a:buFont typeface="Arial" panose="020B0604020202020204" pitchFamily="34" charset="0"/>
              <a:buChar char="•"/>
            </a:pPr>
            <a:r>
              <a:rPr lang="en-US" sz="1200" dirty="0"/>
              <a:t>CS 4112 - Competitive Programming</a:t>
            </a:r>
          </a:p>
          <a:p>
            <a:pPr marL="285750" indent="-285750">
              <a:buFont typeface="Arial" panose="020B0604020202020204" pitchFamily="34" charset="0"/>
              <a:buChar char="•"/>
            </a:pPr>
            <a:r>
              <a:rPr lang="en-US" sz="1200" dirty="0"/>
              <a:t>CS 4188 - Compilers</a:t>
            </a:r>
          </a:p>
          <a:p>
            <a:pPr marL="285750" indent="-285750">
              <a:buFont typeface="Arial" panose="020B0604020202020204" pitchFamily="34" charset="0"/>
              <a:buChar char="•"/>
            </a:pPr>
            <a:r>
              <a:rPr lang="en-US" sz="1200" dirty="0"/>
              <a:t>CS 4220 - Current Trends in Web Design and Development</a:t>
            </a:r>
          </a:p>
          <a:p>
            <a:pPr marL="285750" indent="-285750">
              <a:buFont typeface="Arial" panose="020B0604020202020204" pitchFamily="34" charset="0"/>
              <a:buChar char="•"/>
            </a:pPr>
            <a:r>
              <a:rPr lang="en-US" sz="1200" dirty="0"/>
              <a:t>CS 4222 - Principles of Data Base Systems</a:t>
            </a:r>
          </a:p>
          <a:p>
            <a:pPr marL="285750" indent="-285750">
              <a:buFont typeface="Arial" panose="020B0604020202020204" pitchFamily="34" charset="0"/>
              <a:buChar char="•"/>
            </a:pPr>
            <a:r>
              <a:rPr lang="en-US" sz="1200" dirty="0"/>
              <a:t>CS 4470 - Computer Networking Protocols</a:t>
            </a:r>
          </a:p>
          <a:p>
            <a:pPr marL="285750" indent="-285750">
              <a:buFont typeface="Arial" panose="020B0604020202020204" pitchFamily="34" charset="0"/>
              <a:buChar char="•"/>
            </a:pPr>
            <a:r>
              <a:rPr lang="en-US" sz="1200" dirty="0"/>
              <a:t>CS 4471 - Computer Networks Configuration and </a:t>
            </a:r>
            <a:r>
              <a:rPr lang="en-US" sz="1200" dirty="0" smtClean="0"/>
              <a:t>Management</a:t>
            </a:r>
            <a:endParaRPr lang="en-US" sz="1200" dirty="0"/>
          </a:p>
        </p:txBody>
      </p:sp>
      <p:sp>
        <p:nvSpPr>
          <p:cNvPr id="2" name="Content Placeholder 1"/>
          <p:cNvSpPr>
            <a:spLocks noGrp="1"/>
          </p:cNvSpPr>
          <p:nvPr>
            <p:ph sz="half" idx="2"/>
          </p:nvPr>
        </p:nvSpPr>
        <p:spPr/>
        <p:txBody>
          <a:bodyPr/>
          <a:lstStyle/>
          <a:p>
            <a:pPr marL="285750" indent="-285750">
              <a:buFont typeface="Arial" panose="020B0604020202020204" pitchFamily="34" charset="0"/>
              <a:buChar char="•"/>
            </a:pPr>
            <a:r>
              <a:rPr lang="en-US" sz="1200" dirty="0"/>
              <a:t>CS 4540 - Topics in Advanced Computer Science (Data Visualization, Mobile Computing, Cybersecurity, Robotics, Human Centered </a:t>
            </a:r>
            <a:r>
              <a:rPr lang="en-US" sz="1200" dirty="0" smtClean="0"/>
              <a:t>Computing, VR)</a:t>
            </a:r>
            <a:endParaRPr lang="en-US" sz="1200" dirty="0"/>
          </a:p>
          <a:p>
            <a:pPr marL="285750" indent="-285750">
              <a:buFont typeface="Arial" panose="020B0604020202020204" pitchFamily="34" charset="0"/>
              <a:buChar char="•"/>
            </a:pPr>
            <a:r>
              <a:rPr lang="en-US" sz="1200" dirty="0"/>
              <a:t>CS 4550 - Computer Graphics</a:t>
            </a:r>
          </a:p>
          <a:p>
            <a:pPr marL="285750" indent="-285750">
              <a:buFont typeface="Arial" panose="020B0604020202020204" pitchFamily="34" charset="0"/>
              <a:buChar char="•"/>
            </a:pPr>
            <a:r>
              <a:rPr lang="en-US" sz="1200" dirty="0"/>
              <a:t>CS 4551 - Multimedia Software Systems</a:t>
            </a:r>
          </a:p>
          <a:p>
            <a:pPr marL="285750" indent="-285750">
              <a:buFont typeface="Arial" panose="020B0604020202020204" pitchFamily="34" charset="0"/>
              <a:buChar char="•"/>
            </a:pPr>
            <a:r>
              <a:rPr lang="en-US" sz="1200" dirty="0"/>
              <a:t>CS 4555 - Introduction to 3D Computer Game Programming</a:t>
            </a:r>
          </a:p>
          <a:p>
            <a:pPr marL="285750" indent="-285750">
              <a:buFont typeface="Arial" panose="020B0604020202020204" pitchFamily="34" charset="0"/>
              <a:buChar char="•"/>
            </a:pPr>
            <a:r>
              <a:rPr lang="en-US" sz="1200" dirty="0"/>
              <a:t>CS 4556 - Multiplayer Online Game Design and Development </a:t>
            </a:r>
          </a:p>
          <a:p>
            <a:pPr marL="285750" indent="-285750">
              <a:buFont typeface="Arial" panose="020B0604020202020204" pitchFamily="34" charset="0"/>
              <a:buChar char="•"/>
            </a:pPr>
            <a:r>
              <a:rPr lang="en-US" sz="1200" dirty="0"/>
              <a:t>CS 4635 - Modeling and Simulation</a:t>
            </a:r>
          </a:p>
          <a:p>
            <a:pPr marL="285750" indent="-285750">
              <a:buFont typeface="Arial" panose="020B0604020202020204" pitchFamily="34" charset="0"/>
              <a:buChar char="•"/>
            </a:pPr>
            <a:r>
              <a:rPr lang="en-US" sz="1200" dirty="0"/>
              <a:t>CS 4660 - Artificial Intelligence </a:t>
            </a:r>
          </a:p>
          <a:p>
            <a:pPr marL="285750" indent="-285750">
              <a:buFont typeface="Arial" panose="020B0604020202020204" pitchFamily="34" charset="0"/>
              <a:buChar char="•"/>
            </a:pPr>
            <a:r>
              <a:rPr lang="en-US" sz="1200" dirty="0"/>
              <a:t>CS 4661 - Introduction to Data Science </a:t>
            </a:r>
          </a:p>
          <a:p>
            <a:pPr marL="285750" indent="-285750">
              <a:buFont typeface="Arial" panose="020B0604020202020204" pitchFamily="34" charset="0"/>
              <a:buChar char="•"/>
            </a:pPr>
            <a:r>
              <a:rPr lang="en-US" sz="1200" dirty="0"/>
              <a:t>CS 4662 - Advanced Machine Learning</a:t>
            </a:r>
          </a:p>
          <a:p>
            <a:pPr marL="285750" indent="-285750">
              <a:buFont typeface="Arial" panose="020B0604020202020204" pitchFamily="34" charset="0"/>
              <a:buChar char="•"/>
            </a:pPr>
            <a:r>
              <a:rPr lang="en-US" sz="1200" dirty="0"/>
              <a:t>CS 4780 - Cryptography and Information Security</a:t>
            </a:r>
          </a:p>
          <a:p>
            <a:endParaRPr lang="en-US" sz="1200" dirty="0"/>
          </a:p>
          <a:p>
            <a:endParaRPr lang="en-US" sz="1200" dirty="0"/>
          </a:p>
        </p:txBody>
      </p:sp>
      <p:sp>
        <p:nvSpPr>
          <p:cNvPr id="4" name="Slide Number Placeholder 3"/>
          <p:cNvSpPr>
            <a:spLocks noGrp="1"/>
          </p:cNvSpPr>
          <p:nvPr>
            <p:ph type="sldNum" sz="quarter" idx="12"/>
          </p:nvPr>
        </p:nvSpPr>
        <p:spPr/>
        <p:txBody>
          <a:bodyPr/>
          <a:lstStyle/>
          <a:p>
            <a:fld id="{BB220BBC-8879-E844-B35B-0F806738ECBE}" type="slidenum">
              <a:rPr lang="en-US" smtClean="0"/>
              <a:t>6</a:t>
            </a:fld>
            <a:endParaRPr lang="en-US"/>
          </a:p>
        </p:txBody>
      </p:sp>
      <p:sp>
        <p:nvSpPr>
          <p:cNvPr id="5" name="Title 4"/>
          <p:cNvSpPr>
            <a:spLocks noGrp="1"/>
          </p:cNvSpPr>
          <p:nvPr>
            <p:ph type="title"/>
          </p:nvPr>
        </p:nvSpPr>
        <p:spPr/>
        <p:txBody>
          <a:bodyPr/>
          <a:lstStyle/>
          <a:p>
            <a:r>
              <a:rPr lang="en-US" dirty="0" smtClean="0"/>
              <a:t>CS Electives </a:t>
            </a:r>
            <a:r>
              <a:rPr lang="en-US" dirty="0"/>
              <a:t>- Wide range of courses </a:t>
            </a:r>
          </a:p>
        </p:txBody>
      </p:sp>
    </p:spTree>
    <p:extLst>
      <p:ext uri="{BB962C8B-B14F-4D97-AF65-F5344CB8AC3E}">
        <p14:creationId xmlns:p14="http://schemas.microsoft.com/office/powerpoint/2010/main" val="3189754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F748-C605-D94E-BFC1-A6CD861E4000}"/>
              </a:ext>
            </a:extLst>
          </p:cNvPr>
          <p:cNvSpPr>
            <a:spLocks noGrp="1"/>
          </p:cNvSpPr>
          <p:nvPr>
            <p:ph type="title"/>
          </p:nvPr>
        </p:nvSpPr>
        <p:spPr/>
        <p:txBody>
          <a:bodyPr/>
          <a:lstStyle/>
          <a:p>
            <a:r>
              <a:rPr lang="en-US" sz="2400" dirty="0" smtClean="0"/>
              <a:t>4-Year </a:t>
            </a:r>
            <a:r>
              <a:rPr lang="en-US" sz="2400" dirty="0"/>
              <a:t>Roadmap</a:t>
            </a:r>
            <a:endParaRPr lang="en-US" dirty="0"/>
          </a:p>
        </p:txBody>
      </p:sp>
      <p:sp>
        <p:nvSpPr>
          <p:cNvPr id="4" name="Slide Number Placeholder 1">
            <a:extLst>
              <a:ext uri="{FF2B5EF4-FFF2-40B4-BE49-F238E27FC236}">
                <a16:creationId xmlns:a16="http://schemas.microsoft.com/office/drawing/2014/main" id="{5414667F-56B9-5447-B573-BB2FB47A0020}"/>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7</a:t>
            </a:fld>
            <a:endParaRPr lang="en-US" dirty="0"/>
          </a:p>
        </p:txBody>
      </p:sp>
      <p:pic>
        <p:nvPicPr>
          <p:cNvPr id="9" name="Picture 8"/>
          <p:cNvPicPr>
            <a:picLocks noChangeAspect="1"/>
          </p:cNvPicPr>
          <p:nvPr/>
        </p:nvPicPr>
        <p:blipFill>
          <a:blip r:embed="rId2"/>
          <a:stretch>
            <a:fillRect/>
          </a:stretch>
        </p:blipFill>
        <p:spPr>
          <a:xfrm>
            <a:off x="3816989" y="148091"/>
            <a:ext cx="4569955" cy="4858090"/>
          </a:xfrm>
          <a:prstGeom prst="rect">
            <a:avLst/>
          </a:prstGeom>
          <a:ln w="19050">
            <a:solidFill>
              <a:schemeClr val="tx1"/>
            </a:solidFill>
          </a:ln>
        </p:spPr>
      </p:pic>
    </p:spTree>
    <p:extLst>
      <p:ext uri="{BB962C8B-B14F-4D97-AF65-F5344CB8AC3E}">
        <p14:creationId xmlns:p14="http://schemas.microsoft.com/office/powerpoint/2010/main" val="273705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Transfer Roadmap (2-Year Roadmap)</a:t>
            </a:r>
            <a:endParaRPr lang="en-US" sz="2800" dirty="0"/>
          </a:p>
        </p:txBody>
      </p:sp>
      <p:sp>
        <p:nvSpPr>
          <p:cNvPr id="3074" name="Rectangle 1027"/>
          <p:cNvSpPr>
            <a:spLocks noGrp="1" noChangeArrowheads="1"/>
          </p:cNvSpPr>
          <p:nvPr>
            <p:ph idx="1"/>
          </p:nvPr>
        </p:nvSpPr>
        <p:spPr/>
        <p:txBody>
          <a:bodyPr/>
          <a:lstStyle/>
          <a:p>
            <a:pPr>
              <a:lnSpc>
                <a:spcPct val="90000"/>
              </a:lnSpc>
            </a:pPr>
            <a:r>
              <a:rPr lang="en-US" altLang="en-US" sz="2100" dirty="0">
                <a:latin typeface="Calibri" panose="020F0502020204030204" pitchFamily="34" charset="0"/>
                <a:cs typeface="Calibri" panose="020F0502020204030204" pitchFamily="34" charset="0"/>
              </a:rPr>
              <a:t>If all lower division requirements are </a:t>
            </a:r>
            <a:r>
              <a:rPr lang="en-US" altLang="en-US" sz="2100" dirty="0" smtClean="0">
                <a:latin typeface="Calibri" panose="020F0502020204030204" pitchFamily="34" charset="0"/>
                <a:cs typeface="Calibri" panose="020F0502020204030204" pitchFamily="34" charset="0"/>
              </a:rPr>
              <a:t>completed, ideal </a:t>
            </a:r>
            <a:r>
              <a:rPr lang="en-US" altLang="en-US" sz="2100" dirty="0">
                <a:latin typeface="Calibri" panose="020F0502020204030204" pitchFamily="34" charset="0"/>
                <a:cs typeface="Calibri" panose="020F0502020204030204" pitchFamily="34" charset="0"/>
              </a:rPr>
              <a:t>2 year planner for Juniors</a:t>
            </a:r>
          </a:p>
          <a:p>
            <a:pPr>
              <a:lnSpc>
                <a:spcPct val="90000"/>
              </a:lnSpc>
            </a:pPr>
            <a:endParaRPr lang="en-US" altLang="en-US" sz="2100" dirty="0">
              <a:latin typeface="Calibri" panose="020F0502020204030204" pitchFamily="34" charset="0"/>
              <a:cs typeface="Calibri" panose="020F0502020204030204" pitchFamily="34" charset="0"/>
            </a:endParaRPr>
          </a:p>
          <a:p>
            <a:pPr>
              <a:lnSpc>
                <a:spcPct val="90000"/>
              </a:lnSpc>
            </a:pPr>
            <a:endParaRPr lang="en-US" altLang="en-US" sz="2100" dirty="0">
              <a:latin typeface="Calibri" panose="020F0502020204030204" pitchFamily="34" charset="0"/>
              <a:cs typeface="Calibri" panose="020F0502020204030204" pitchFamily="34" charset="0"/>
            </a:endParaRPr>
          </a:p>
          <a:p>
            <a:pPr>
              <a:lnSpc>
                <a:spcPct val="90000"/>
              </a:lnSpc>
            </a:pPr>
            <a:endParaRPr lang="en-US" altLang="en-US" sz="2100" dirty="0">
              <a:latin typeface="Calibri" panose="020F0502020204030204" pitchFamily="34" charset="0"/>
              <a:cs typeface="Calibri" panose="020F0502020204030204" pitchFamily="34" charset="0"/>
            </a:endParaRPr>
          </a:p>
          <a:p>
            <a:pPr>
              <a:lnSpc>
                <a:spcPct val="90000"/>
              </a:lnSpc>
            </a:pPr>
            <a:endParaRPr lang="en-US" altLang="en-US" sz="2100" dirty="0">
              <a:latin typeface="Calibri" panose="020F0502020204030204" pitchFamily="34" charset="0"/>
              <a:cs typeface="Calibri" panose="020F0502020204030204" pitchFamily="34" charset="0"/>
            </a:endParaRPr>
          </a:p>
          <a:p>
            <a:pPr>
              <a:lnSpc>
                <a:spcPct val="90000"/>
              </a:lnSpc>
            </a:pPr>
            <a:endParaRPr lang="en-US" altLang="en-US" sz="2100" dirty="0">
              <a:latin typeface="Calibri" panose="020F0502020204030204" pitchFamily="34" charset="0"/>
              <a:cs typeface="Calibri" panose="020F0502020204030204" pitchFamily="34" charset="0"/>
            </a:endParaRPr>
          </a:p>
          <a:p>
            <a:pPr>
              <a:lnSpc>
                <a:spcPct val="90000"/>
              </a:lnSpc>
            </a:pPr>
            <a:endParaRPr lang="en-US" altLang="en-US" sz="2100" dirty="0">
              <a:latin typeface="Calibri" panose="020F0502020204030204" pitchFamily="34" charset="0"/>
              <a:cs typeface="Calibri" panose="020F0502020204030204" pitchFamily="34" charset="0"/>
            </a:endParaRPr>
          </a:p>
          <a:p>
            <a:pPr>
              <a:lnSpc>
                <a:spcPct val="90000"/>
              </a:lnSpc>
            </a:pPr>
            <a:endParaRPr lang="en-US" altLang="en-US" sz="1800" dirty="0"/>
          </a:p>
        </p:txBody>
      </p:sp>
      <p:graphicFrame>
        <p:nvGraphicFramePr>
          <p:cNvPr id="5" name="Table 4"/>
          <p:cNvGraphicFramePr>
            <a:graphicFrameLocks noGrp="1"/>
          </p:cNvGraphicFramePr>
          <p:nvPr>
            <p:extLst>
              <p:ext uri="{D42A27DB-BD31-4B8C-83A1-F6EECF244321}">
                <p14:modId xmlns:p14="http://schemas.microsoft.com/office/powerpoint/2010/main" val="434896912"/>
              </p:ext>
            </p:extLst>
          </p:nvPr>
        </p:nvGraphicFramePr>
        <p:xfrm>
          <a:off x="2857501" y="1754505"/>
          <a:ext cx="3471863" cy="1280160"/>
        </p:xfrm>
        <a:graphic>
          <a:graphicData uri="http://schemas.openxmlformats.org/drawingml/2006/table">
            <a:tbl>
              <a:tblPr firstRow="1" firstCol="1" bandRow="1" bandCol="1"/>
              <a:tblGrid>
                <a:gridCol w="1085850">
                  <a:extLst>
                    <a:ext uri="{9D8B030D-6E8A-4147-A177-3AD203B41FA5}">
                      <a16:colId xmlns:a16="http://schemas.microsoft.com/office/drawing/2014/main" val="1086600625"/>
                    </a:ext>
                  </a:extLst>
                </a:gridCol>
                <a:gridCol w="1228725">
                  <a:extLst>
                    <a:ext uri="{9D8B030D-6E8A-4147-A177-3AD203B41FA5}">
                      <a16:colId xmlns:a16="http://schemas.microsoft.com/office/drawing/2014/main" val="629112197"/>
                    </a:ext>
                  </a:extLst>
                </a:gridCol>
                <a:gridCol w="1157288">
                  <a:extLst>
                    <a:ext uri="{9D8B030D-6E8A-4147-A177-3AD203B41FA5}">
                      <a16:colId xmlns:a16="http://schemas.microsoft.com/office/drawing/2014/main" val="2355666406"/>
                    </a:ext>
                  </a:extLst>
                </a:gridCol>
              </a:tblGrid>
              <a:tr h="205740">
                <a:tc>
                  <a:txBody>
                    <a:bodyPr/>
                    <a:lstStyle/>
                    <a:p>
                      <a:pPr marL="0" marR="0" algn="ctr">
                        <a:spcBef>
                          <a:spcPts val="0"/>
                        </a:spcBef>
                        <a:spcAft>
                          <a:spcPts val="0"/>
                        </a:spcAft>
                      </a:pPr>
                      <a:r>
                        <a:rPr lang="en-US" sz="1400" b="1" cap="small" dirty="0">
                          <a:effectLst/>
                          <a:latin typeface="Arial" panose="020B0604020202020204" pitchFamily="34" charset="0"/>
                          <a:ea typeface="Times New Roman" panose="02020603050405020304" pitchFamily="18" charset="0"/>
                          <a:cs typeface="Times New Roman" panose="02020603050405020304" pitchFamily="18" charset="0"/>
                        </a:rPr>
                        <a:t>summer</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DDDDD"/>
                    </a:solidFill>
                  </a:tcPr>
                </a:tc>
                <a:tc>
                  <a:txBody>
                    <a:bodyPr/>
                    <a:lstStyle/>
                    <a:p>
                      <a:pPr marL="0" marR="0" algn="ctr">
                        <a:spcBef>
                          <a:spcPts val="0"/>
                        </a:spcBef>
                        <a:spcAft>
                          <a:spcPts val="0"/>
                        </a:spcAft>
                      </a:pPr>
                      <a:r>
                        <a:rPr lang="en-US" sz="1400" b="1" cap="small">
                          <a:effectLst/>
                          <a:latin typeface="Arial" panose="020B0604020202020204" pitchFamily="34" charset="0"/>
                          <a:ea typeface="Times New Roman" panose="02020603050405020304" pitchFamily="18" charset="0"/>
                          <a:cs typeface="Times New Roman" panose="02020603050405020304" pitchFamily="18" charset="0"/>
                        </a:rPr>
                        <a:t>fall</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DDDDD"/>
                    </a:solidFill>
                  </a:tcPr>
                </a:tc>
                <a:tc>
                  <a:txBody>
                    <a:bodyPr/>
                    <a:lstStyle/>
                    <a:p>
                      <a:pPr marL="0" marR="0" algn="ctr">
                        <a:spcBef>
                          <a:spcPts val="0"/>
                        </a:spcBef>
                        <a:spcAft>
                          <a:spcPts val="0"/>
                        </a:spcAft>
                      </a:pPr>
                      <a:r>
                        <a:rPr lang="en-US" sz="1400" b="1" cap="small">
                          <a:effectLst/>
                          <a:latin typeface="Arial" panose="020B0604020202020204" pitchFamily="34" charset="0"/>
                          <a:ea typeface="Times New Roman" panose="02020603050405020304" pitchFamily="18" charset="0"/>
                          <a:cs typeface="Times New Roman" panose="02020603050405020304" pitchFamily="18" charset="0"/>
                        </a:rPr>
                        <a:t>spring</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DDDDD"/>
                    </a:solidFill>
                  </a:tcPr>
                </a:tc>
                <a:extLst>
                  <a:ext uri="{0D108BD9-81ED-4DB2-BD59-A6C34878D82A}">
                    <a16:rowId xmlns:a16="http://schemas.microsoft.com/office/drawing/2014/main" val="256853021"/>
                  </a:ext>
                </a:extLst>
              </a:tr>
              <a:tr h="205740">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CS 3035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CS 3186</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591428"/>
                  </a:ext>
                </a:extLst>
              </a:tr>
              <a:tr h="205740">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CS 3112</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CS 3801</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2156729"/>
                  </a:ext>
                </a:extLst>
              </a:tr>
              <a:tr h="205740">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CS 3220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CS 4440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174439"/>
                  </a:ext>
                </a:extLst>
              </a:tr>
              <a:tr h="205740">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CS 3337</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CS Elective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421331"/>
                  </a:ext>
                </a:extLst>
              </a:tr>
              <a:tr h="205740">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427990"/>
                  </a:ext>
                </a:extLst>
              </a:tr>
            </a:tbl>
          </a:graphicData>
        </a:graphic>
      </p:graphicFrame>
      <p:graphicFrame>
        <p:nvGraphicFramePr>
          <p:cNvPr id="6" name="Table 5"/>
          <p:cNvGraphicFramePr>
            <a:graphicFrameLocks noGrp="1"/>
          </p:cNvGraphicFramePr>
          <p:nvPr>
            <p:extLst/>
          </p:nvPr>
        </p:nvGraphicFramePr>
        <p:xfrm>
          <a:off x="2857501" y="3211830"/>
          <a:ext cx="3471864" cy="1280160"/>
        </p:xfrm>
        <a:graphic>
          <a:graphicData uri="http://schemas.openxmlformats.org/drawingml/2006/table">
            <a:tbl>
              <a:tblPr firstRow="1" firstCol="1" bandRow="1" bandCol="1"/>
              <a:tblGrid>
                <a:gridCol w="1157288">
                  <a:extLst>
                    <a:ext uri="{9D8B030D-6E8A-4147-A177-3AD203B41FA5}">
                      <a16:colId xmlns:a16="http://schemas.microsoft.com/office/drawing/2014/main" val="45663185"/>
                    </a:ext>
                  </a:extLst>
                </a:gridCol>
                <a:gridCol w="1157288">
                  <a:extLst>
                    <a:ext uri="{9D8B030D-6E8A-4147-A177-3AD203B41FA5}">
                      <a16:colId xmlns:a16="http://schemas.microsoft.com/office/drawing/2014/main" val="883202052"/>
                    </a:ext>
                  </a:extLst>
                </a:gridCol>
                <a:gridCol w="1157288">
                  <a:extLst>
                    <a:ext uri="{9D8B030D-6E8A-4147-A177-3AD203B41FA5}">
                      <a16:colId xmlns:a16="http://schemas.microsoft.com/office/drawing/2014/main" val="3937860825"/>
                    </a:ext>
                  </a:extLst>
                </a:gridCol>
              </a:tblGrid>
              <a:tr h="205740">
                <a:tc>
                  <a:txBody>
                    <a:bodyPr/>
                    <a:lstStyle/>
                    <a:p>
                      <a:pPr marL="0" marR="0" algn="ctr">
                        <a:spcBef>
                          <a:spcPts val="0"/>
                        </a:spcBef>
                        <a:spcAft>
                          <a:spcPts val="0"/>
                        </a:spcAft>
                      </a:pPr>
                      <a:r>
                        <a:rPr lang="en-US" sz="1400" b="1" cap="small" dirty="0">
                          <a:effectLst/>
                          <a:latin typeface="Arial" panose="020B0604020202020204" pitchFamily="34" charset="0"/>
                          <a:ea typeface="Times New Roman" panose="02020603050405020304" pitchFamily="18" charset="0"/>
                          <a:cs typeface="Times New Roman" panose="02020603050405020304" pitchFamily="18" charset="0"/>
                        </a:rPr>
                        <a:t>summer</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DDDDD"/>
                    </a:solidFill>
                  </a:tcPr>
                </a:tc>
                <a:tc>
                  <a:txBody>
                    <a:bodyPr/>
                    <a:lstStyle/>
                    <a:p>
                      <a:pPr marL="0" marR="0" algn="ctr">
                        <a:spcBef>
                          <a:spcPts val="0"/>
                        </a:spcBef>
                        <a:spcAft>
                          <a:spcPts val="0"/>
                        </a:spcAft>
                      </a:pPr>
                      <a:r>
                        <a:rPr lang="en-US" sz="1400" b="1" cap="small">
                          <a:effectLst/>
                          <a:latin typeface="Arial" panose="020B0604020202020204" pitchFamily="34" charset="0"/>
                          <a:ea typeface="Times New Roman" panose="02020603050405020304" pitchFamily="18" charset="0"/>
                          <a:cs typeface="Times New Roman" panose="02020603050405020304" pitchFamily="18" charset="0"/>
                        </a:rPr>
                        <a:t>fall</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DDDDD"/>
                    </a:solidFill>
                  </a:tcPr>
                </a:tc>
                <a:tc>
                  <a:txBody>
                    <a:bodyPr/>
                    <a:lstStyle/>
                    <a:p>
                      <a:pPr marL="0" marR="0" algn="ctr">
                        <a:spcBef>
                          <a:spcPts val="0"/>
                        </a:spcBef>
                        <a:spcAft>
                          <a:spcPts val="0"/>
                        </a:spcAft>
                      </a:pPr>
                      <a:r>
                        <a:rPr lang="en-US" sz="1400" b="1" cap="small">
                          <a:effectLst/>
                          <a:latin typeface="Arial" panose="020B0604020202020204" pitchFamily="34" charset="0"/>
                          <a:ea typeface="Times New Roman" panose="02020603050405020304" pitchFamily="18" charset="0"/>
                          <a:cs typeface="Times New Roman" panose="02020603050405020304" pitchFamily="18" charset="0"/>
                        </a:rPr>
                        <a:t>spring</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DDDDD"/>
                    </a:solidFill>
                  </a:tcPr>
                </a:tc>
                <a:extLst>
                  <a:ext uri="{0D108BD9-81ED-4DB2-BD59-A6C34878D82A}">
                    <a16:rowId xmlns:a16="http://schemas.microsoft.com/office/drawing/2014/main" val="1277246199"/>
                  </a:ext>
                </a:extLst>
              </a:tr>
              <a:tr h="205740">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CS 4961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CS 4962</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245070"/>
                  </a:ext>
                </a:extLst>
              </a:tr>
              <a:tr h="205740">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CS Elective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CS 4963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521113"/>
                  </a:ext>
                </a:extLst>
              </a:tr>
              <a:tr h="205740">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CS Elective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CS Elective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4911659"/>
                  </a:ext>
                </a:extLst>
              </a:tr>
              <a:tr h="205740">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CS Elective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CS Elective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520882"/>
                  </a:ext>
                </a:extLst>
              </a:tr>
              <a:tr h="205740">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1267128"/>
                  </a:ext>
                </a:extLst>
              </a:tr>
            </a:tbl>
          </a:graphicData>
        </a:graphic>
      </p:graphicFrame>
    </p:spTree>
    <p:extLst>
      <p:ext uri="{BB962C8B-B14F-4D97-AF65-F5344CB8AC3E}">
        <p14:creationId xmlns:p14="http://schemas.microsoft.com/office/powerpoint/2010/main" val="322772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2000" kern="0" dirty="0">
                <a:solidFill>
                  <a:srgbClr val="000000"/>
                </a:solidFill>
                <a:ea typeface="PMingLiU" pitchFamily="18" charset="-120"/>
              </a:rPr>
              <a:t>Cal State LA: One of “America’s great working-class colleges”</a:t>
            </a:r>
            <a:endParaRPr lang="en-US" sz="2000" dirty="0"/>
          </a:p>
        </p:txBody>
      </p:sp>
      <p:grpSp>
        <p:nvGrpSpPr>
          <p:cNvPr id="3" name="Group 2">
            <a:extLst>
              <a:ext uri="{FF2B5EF4-FFF2-40B4-BE49-F238E27FC236}">
                <a16:creationId xmlns:a16="http://schemas.microsoft.com/office/drawing/2014/main" id="{6AF57D6D-5818-234C-BE08-5BA75E08C2EE}"/>
              </a:ext>
            </a:extLst>
          </p:cNvPr>
          <p:cNvGrpSpPr/>
          <p:nvPr/>
        </p:nvGrpSpPr>
        <p:grpSpPr>
          <a:xfrm>
            <a:off x="1518249" y="1138639"/>
            <a:ext cx="6107502" cy="3613028"/>
            <a:chOff x="1863306" y="1138639"/>
            <a:chExt cx="6107502" cy="3613028"/>
          </a:xfrm>
        </p:grpSpPr>
        <p:pic>
          <p:nvPicPr>
            <p:cNvPr id="6" name="Picture 2">
              <a:extLst>
                <a:ext uri="{FF2B5EF4-FFF2-40B4-BE49-F238E27FC236}">
                  <a16:creationId xmlns:a16="http://schemas.microsoft.com/office/drawing/2014/main" id="{FEE5C2A7-2457-994E-A36C-FE8BFF10B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4" t="17611" r="5478" b="30028"/>
            <a:stretch/>
          </p:blipFill>
          <p:spPr bwMode="auto">
            <a:xfrm>
              <a:off x="1903577" y="1138639"/>
              <a:ext cx="6026960" cy="27682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ectangle 6">
              <a:extLst>
                <a:ext uri="{FF2B5EF4-FFF2-40B4-BE49-F238E27FC236}">
                  <a16:creationId xmlns:a16="http://schemas.microsoft.com/office/drawing/2014/main" id="{4F1D01CF-7AD7-654A-80BA-B393734F31E9}"/>
                </a:ext>
              </a:extLst>
            </p:cNvPr>
            <p:cNvSpPr/>
            <p:nvPr/>
          </p:nvSpPr>
          <p:spPr>
            <a:xfrm>
              <a:off x="1863306" y="4105336"/>
              <a:ext cx="6107502" cy="646331"/>
            </a:xfrm>
            <a:prstGeom prst="rect">
              <a:avLst/>
            </a:prstGeom>
          </p:spPr>
          <p:txBody>
            <a:bodyPr wrap="square">
              <a:spAutoFit/>
            </a:bodyPr>
            <a:lstStyle/>
            <a:p>
              <a:pPr algn="ctr"/>
              <a:r>
                <a:rPr lang="en-US" b="1" dirty="0"/>
                <a:t>“The colleges where the American dream is still alive”</a:t>
              </a:r>
            </a:p>
            <a:p>
              <a:pPr algn="ctr"/>
              <a:r>
                <a:rPr lang="en-US" dirty="0">
                  <a:hlinkClick r:id="rId4"/>
                </a:rPr>
                <a:t>https://www.youtube.com/watch?v=QhN4wBfQ9yI</a:t>
              </a:r>
              <a:endParaRPr lang="en-US" dirty="0"/>
            </a:p>
          </p:txBody>
        </p:sp>
      </p:grpSp>
      <p:sp>
        <p:nvSpPr>
          <p:cNvPr id="5" name="Slide Number Placeholder 1">
            <a:extLst>
              <a:ext uri="{FF2B5EF4-FFF2-40B4-BE49-F238E27FC236}">
                <a16:creationId xmlns:a16="http://schemas.microsoft.com/office/drawing/2014/main" id="{51054AAD-9237-BF4C-8689-CB2306069076}"/>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9</a:t>
            </a:fld>
            <a:endParaRPr lang="en-US"/>
          </a:p>
        </p:txBody>
      </p:sp>
    </p:spTree>
    <p:extLst>
      <p:ext uri="{BB962C8B-B14F-4D97-AF65-F5344CB8AC3E}">
        <p14:creationId xmlns:p14="http://schemas.microsoft.com/office/powerpoint/2010/main" val="2458246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2483</TotalTime>
  <Words>1233</Words>
  <Application>Microsoft Office PowerPoint</Application>
  <PresentationFormat>On-screen Show (16:9)</PresentationFormat>
  <Paragraphs>207</Paragraphs>
  <Slides>19</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MS PGothic</vt:lpstr>
      <vt:lpstr>Old Standard TT</vt:lpstr>
      <vt:lpstr>新細明體</vt:lpstr>
      <vt:lpstr>新細明體</vt:lpstr>
      <vt:lpstr>Arial</vt:lpstr>
      <vt:lpstr>Calibri</vt:lpstr>
      <vt:lpstr>Courier New</vt:lpstr>
      <vt:lpstr>Franklin Gothic Book</vt:lpstr>
      <vt:lpstr>Times New Roman</vt:lpstr>
      <vt:lpstr>Office Theme</vt:lpstr>
      <vt:lpstr>EagleFest</vt:lpstr>
      <vt:lpstr>Department Overview</vt:lpstr>
      <vt:lpstr>Computer Science Department</vt:lpstr>
      <vt:lpstr>Computer Science Requirements</vt:lpstr>
      <vt:lpstr>PowerPoint Presentation</vt:lpstr>
      <vt:lpstr>CS Electives - Wide range of courses </vt:lpstr>
      <vt:lpstr>4-Year Roadmap</vt:lpstr>
      <vt:lpstr>Transfer Roadmap (2-Year Roadmap)</vt:lpstr>
      <vt:lpstr>Cal State LA: One of “America’s great working-class colleges”</vt:lpstr>
      <vt:lpstr>Best Jobs 2022 (Based on Prospects and Satisfaction)</vt:lpstr>
      <vt:lpstr>Best Jobs 2022 (Based on Salary and Satisfaction)</vt:lpstr>
      <vt:lpstr>Job Satisfaction of our Alumni</vt:lpstr>
      <vt:lpstr>Alumni Profiles</vt:lpstr>
      <vt:lpstr>Senior Design Capstone Project</vt:lpstr>
      <vt:lpstr>Sample Projects: Activity Monitoring with Smart Glasses</vt:lpstr>
      <vt:lpstr>Sample Projects: Smart EyeDrops</vt:lpstr>
      <vt:lpstr>Sample Projects: Robots for Sidewalk Slope Measuring</vt:lpstr>
      <vt:lpstr>Sample Projects: LA County Fleet Management System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Lim, Jung S</dc:creator>
  <cp:lastModifiedBy>Kang, EunYoung</cp:lastModifiedBy>
  <cp:revision>30</cp:revision>
  <dcterms:created xsi:type="dcterms:W3CDTF">2020-04-22T18:12:43Z</dcterms:created>
  <dcterms:modified xsi:type="dcterms:W3CDTF">2022-11-02T19:44:57Z</dcterms:modified>
</cp:coreProperties>
</file>