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556" r:id="rId2"/>
    <p:sldId id="701" r:id="rId3"/>
    <p:sldId id="685" r:id="rId4"/>
    <p:sldId id="687" r:id="rId5"/>
    <p:sldId id="697" r:id="rId6"/>
    <p:sldId id="699" r:id="rId7"/>
    <p:sldId id="702" r:id="rId8"/>
    <p:sldId id="626" r:id="rId9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h Cherniss" initials="MC" lastIdx="9" clrIdx="0"/>
  <p:cmAuthor id="2" name="Mara Mintz" initials="MM" lastIdx="6" clrIdx="1">
    <p:extLst>
      <p:ext uri="{19B8F6BF-5375-455C-9EA6-DF929625EA0E}">
        <p15:presenceInfo xmlns:p15="http://schemas.microsoft.com/office/powerpoint/2012/main" userId="25ea2eff5ac3ceb0" providerId="Windows Live"/>
      </p:ext>
    </p:extLst>
  </p:cmAuthor>
  <p:cmAuthor id="3" name="Jonathan Rutchik" initials="JR" lastIdx="1" clrIdx="2"/>
  <p:cmAuthor id="4" name="Pamula, Raj" initials="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CC90A"/>
    <a:srgbClr val="4A4F55"/>
    <a:srgbClr val="272324"/>
    <a:srgbClr val="A58628"/>
    <a:srgbClr val="898989"/>
    <a:srgbClr val="3E5C94"/>
    <a:srgbClr val="3F5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52" autoAdjust="0"/>
    <p:restoredTop sz="86412" autoAdjust="0"/>
  </p:normalViewPr>
  <p:slideViewPr>
    <p:cSldViewPr snapToGrid="0" snapToObjects="1">
      <p:cViewPr varScale="1">
        <p:scale>
          <a:sx n="94" d="100"/>
          <a:sy n="94" d="100"/>
        </p:scale>
        <p:origin x="84" y="30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252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147" d="100"/>
          <a:sy n="147" d="100"/>
        </p:scale>
        <p:origin x="131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ECECE4-DAC3-184B-ACA5-FE13628ADD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5E505-AACC-A441-A0A2-862C839087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7F553-0B52-9542-A9FE-C4F2764AF8D6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C9671-94C8-3642-890C-0ACE75469B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7DE89-E275-1E4D-940A-CDC79AFEA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F86C5-3458-7741-98E4-0944E3634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8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07840-2B3D-544B-89F3-FB0965DC6458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FD51F-2C2B-9E40-86B6-19E5372E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318983"/>
            <a:ext cx="5654749" cy="55238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195" y="2894946"/>
            <a:ext cx="565474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D24B268C-D757-234C-A337-CFEB3D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62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A395EF-4307-9C45-A995-09970D74C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299504" y="184149"/>
            <a:ext cx="1819687" cy="1937259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98402E4-6B09-6C46-9E46-BA6D15131A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6677" y="934104"/>
            <a:ext cx="6928451" cy="5385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9183DE-11EC-A147-BC99-6165131F5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2" t="1941" r="-4752" b="51083"/>
          <a:stretch/>
        </p:blipFill>
        <p:spPr>
          <a:xfrm>
            <a:off x="6864096" y="1829521"/>
            <a:ext cx="1924301" cy="33139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408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4EBAC9A-3243-7948-A0A3-A3D1B5530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63"/>
            <a:ext cx="5387332" cy="516199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4C3BCBD3-1B37-C444-A54B-35A2627DA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" b="-176"/>
          <a:stretch/>
        </p:blipFill>
        <p:spPr>
          <a:xfrm>
            <a:off x="3369971" y="-17293"/>
            <a:ext cx="5774029" cy="51607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7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down a street next to a building&#10;&#10;Description automatically generated">
            <a:extLst>
              <a:ext uri="{FF2B5EF4-FFF2-40B4-BE49-F238E27FC236}">
                <a16:creationId xmlns:a16="http://schemas.microsoft.com/office/drawing/2014/main" id="{4EF181C8-10ED-D64D-8EDB-E36814533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449" y="0"/>
            <a:ext cx="4536551" cy="5125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01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01" y="1666059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flipH="1">
            <a:off x="4607449" y="729324"/>
            <a:ext cx="147431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7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16547D-614F-E549-97A4-850E8651FC57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EB6B52A0-3685-A54B-B54D-6013300457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433753-A008-7742-B793-CE86E61CD2B1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051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A4B992-B89F-1746-AFCC-EC763124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408" y="1146189"/>
            <a:ext cx="8140628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AF38B7F-7A6E-D741-A5F1-754C88A627F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CA90C820-AC80-524A-B30C-0F492D7CA1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AD71DB-6346-2144-85C6-F4CEF58B34C5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1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521E6B9-4F77-584D-BA4E-D0E7EA0B2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C712D0E-A2E0-5842-B6AA-14AF1C23D9B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53215066-D693-314A-9B0D-E690BD56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841E4F-2415-0A4F-8ECD-001D43698B78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69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842687B-E34E-4B47-BB16-2DB39BC06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2718" y="0"/>
            <a:ext cx="876601" cy="7962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07CFB3C-9636-0A4F-8178-A1ABF0298AF8}"/>
              </a:ext>
            </a:extLst>
          </p:cNvPr>
          <p:cNvGrpSpPr/>
          <p:nvPr userDrawn="1"/>
        </p:nvGrpSpPr>
        <p:grpSpPr>
          <a:xfrm>
            <a:off x="198023" y="147081"/>
            <a:ext cx="8503920" cy="543191"/>
            <a:chOff x="198023" y="147081"/>
            <a:chExt cx="8700480" cy="543191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29D15242-825A-344E-9167-CF27804226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023" y="151749"/>
              <a:ext cx="492246" cy="53852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1567C5-D584-7341-917B-F0C864D6E96C}"/>
                </a:ext>
              </a:extLst>
            </p:cNvPr>
            <p:cNvSpPr/>
            <p:nvPr userDrawn="1"/>
          </p:nvSpPr>
          <p:spPr>
            <a:xfrm>
              <a:off x="690269" y="147081"/>
              <a:ext cx="8208234" cy="6400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57BD343E-BB60-1846-957C-EF5784C57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29323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F385B3-52AD-1F49-A990-25AE7ABF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69435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235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7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3610E8-A726-8449-8F78-DA2F7ACC9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418BBB7-7D3A-EF42-ADCA-F5DFC970C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6BB865F-C183-4546-9810-D99750BE1204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C1326A71-8846-1644-B377-66996DE3D0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5CE7F6-2C34-3740-9B4C-56FD5B3EA2FC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7088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408" y="1151335"/>
            <a:ext cx="3960980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408" y="1631156"/>
            <a:ext cx="396098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265" y="1151335"/>
            <a:ext cx="3962536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265" y="1631156"/>
            <a:ext cx="3962536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E2CA30-05C0-3D47-841D-BC4D8B15A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0435E06-3DC2-2841-B93E-196B9DC38B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ECD72CA-61EB-4A4C-8093-436A3464D051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F88AF9A5-C125-F347-97C5-E074CF5BD0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3EEEA6-D6CD-7F4A-89B6-5F1C74A362F6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9695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0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6603" y="556528"/>
            <a:ext cx="4167397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4840586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06209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8168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C00E29-2A61-4600-9C43-DA1329B274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7221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5332353" y="9004"/>
            <a:ext cx="3788497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6119"/>
          <a:stretch/>
        </p:blipFill>
        <p:spPr>
          <a:xfrm>
            <a:off x="5625197" y="556528"/>
            <a:ext cx="3495654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5489179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54802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53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 tree lined street&#10;&#10;Description automatically generated">
            <a:extLst>
              <a:ext uri="{FF2B5EF4-FFF2-40B4-BE49-F238E27FC236}">
                <a16:creationId xmlns:a16="http://schemas.microsoft.com/office/drawing/2014/main" id="{43FCBB59-884B-D241-A30C-1EB82F8BEC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3760" y="702216"/>
            <a:ext cx="3865880" cy="4450287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2330FA8F-24E2-1046-8F3F-5CEA52CA6025}"/>
              </a:ext>
            </a:extLst>
          </p:cNvPr>
          <p:cNvSpPr/>
          <p:nvPr userDrawn="1"/>
        </p:nvSpPr>
        <p:spPr>
          <a:xfrm flipH="1">
            <a:off x="4683073" y="720320"/>
            <a:ext cx="19949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36668" y="9004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tree lined street&#10;&#10;Description automatically generated">
            <a:extLst>
              <a:ext uri="{FF2B5EF4-FFF2-40B4-BE49-F238E27FC236}">
                <a16:creationId xmlns:a16="http://schemas.microsoft.com/office/drawing/2014/main" id="{A20A685D-D3DD-1E41-9703-9693AA53E8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6" y="0"/>
            <a:ext cx="453603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393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1393" y="1666059"/>
            <a:ext cx="3592512" cy="34409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>
            <a:off x="4427668" y="729324"/>
            <a:ext cx="14320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8E7532AB-4B30-E042-8D7B-78C8B9D48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4677507" y="914401"/>
            <a:ext cx="4466494" cy="42291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 rot="12748497">
            <a:off x="5255191" y="465522"/>
            <a:ext cx="930293" cy="2422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ABF1A3-412D-2E41-A382-E44849C8EAE8}"/>
              </a:ext>
            </a:extLst>
          </p:cNvPr>
          <p:cNvSpPr/>
          <p:nvPr userDrawn="1"/>
        </p:nvSpPr>
        <p:spPr>
          <a:xfrm>
            <a:off x="4677505" y="0"/>
            <a:ext cx="4466495" cy="914400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AB08A533-6574-A540-92FF-907EE5DBE4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058" y="2670664"/>
            <a:ext cx="804339" cy="810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905" y="295171"/>
            <a:ext cx="2249504" cy="55126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F59A3BB-7934-8E4E-90BB-53AADD295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642359"/>
            <a:ext cx="804339" cy="81077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534658D-14AC-8C43-A3A9-7A2B3642AD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1660176"/>
            <a:ext cx="804339" cy="810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A705A7-C575-794C-AE0C-A8B106BB2FC8}"/>
              </a:ext>
            </a:extLst>
          </p:cNvPr>
          <p:cNvSpPr txBox="1"/>
          <p:nvPr userDrawn="1"/>
        </p:nvSpPr>
        <p:spPr>
          <a:xfrm>
            <a:off x="3163311" y="665781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61812-6D7B-FB4E-926E-525E53ACD10E}"/>
              </a:ext>
            </a:extLst>
          </p:cNvPr>
          <p:cNvSpPr txBox="1"/>
          <p:nvPr userDrawn="1"/>
        </p:nvSpPr>
        <p:spPr>
          <a:xfrm>
            <a:off x="3186250" y="170068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57B0D-51C9-A749-8EBE-5E43EA58581E}"/>
              </a:ext>
            </a:extLst>
          </p:cNvPr>
          <p:cNvSpPr txBox="1"/>
          <p:nvPr userDrawn="1"/>
        </p:nvSpPr>
        <p:spPr>
          <a:xfrm>
            <a:off x="3194563" y="270652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57BAB96F-2F85-204B-B203-D0A9157E7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746" y="3663543"/>
            <a:ext cx="804339" cy="810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4C7958-7000-3C4E-A7F1-AFD335A05DA4}"/>
              </a:ext>
            </a:extLst>
          </p:cNvPr>
          <p:cNvSpPr txBox="1"/>
          <p:nvPr userDrawn="1"/>
        </p:nvSpPr>
        <p:spPr>
          <a:xfrm>
            <a:off x="3186250" y="3704055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984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7127EAD5-8285-D940-8CC3-E78991F22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-26057" y="-9562"/>
            <a:ext cx="5432223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3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DF064E63-0BE7-CC46-8B5A-DB42D6CAC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95" r="2532" b="-295"/>
          <a:stretch/>
        </p:blipFill>
        <p:spPr>
          <a:xfrm>
            <a:off x="1793311" y="0"/>
            <a:ext cx="7350689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7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70261"/>
            <a:ext cx="876909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6999"/>
            <a:ext cx="87690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5564" y="48261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7AE-D849-6747-AC2F-07C188C11F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EC4FA4-4568-9343-B71F-2B1283623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09" y="4720046"/>
            <a:ext cx="320286" cy="340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23E0-54EE-634F-BECA-9B4238B46D6E}"/>
              </a:ext>
            </a:extLst>
          </p:cNvPr>
          <p:cNvSpPr txBox="1"/>
          <p:nvPr userDrawn="1"/>
        </p:nvSpPr>
        <p:spPr>
          <a:xfrm>
            <a:off x="357250" y="4806164"/>
            <a:ext cx="26733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CAL STATE LA </a:t>
            </a:r>
            <a:r>
              <a:rPr lang="en-US" sz="600" spc="100" baseline="0" dirty="0">
                <a:solidFill>
                  <a:srgbClr val="FCC9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 </a:t>
            </a:r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6773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9" r:id="rId3"/>
    <p:sldLayoutId id="2147483668" r:id="rId4"/>
    <p:sldLayoutId id="2147483651" r:id="rId5"/>
    <p:sldLayoutId id="2147483667" r:id="rId6"/>
    <p:sldLayoutId id="2147483658" r:id="rId7"/>
    <p:sldLayoutId id="2147483660" r:id="rId8"/>
    <p:sldLayoutId id="2147483659" r:id="rId9"/>
    <p:sldLayoutId id="2147483665" r:id="rId10"/>
    <p:sldLayoutId id="2147483664" r:id="rId11"/>
    <p:sldLayoutId id="2147483663" r:id="rId12"/>
    <p:sldLayoutId id="2147483654" r:id="rId13"/>
    <p:sldLayoutId id="2147483662" r:id="rId14"/>
    <p:sldLayoutId id="2147483661" r:id="rId15"/>
    <p:sldLayoutId id="2147483650" r:id="rId16"/>
    <p:sldLayoutId id="2147483652" r:id="rId17"/>
    <p:sldLayoutId id="2147483653" r:id="rId18"/>
    <p:sldLayoutId id="2147483655" r:id="rId19"/>
    <p:sldLayoutId id="2147483670" r:id="rId20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7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342900" algn="l" defTabSz="342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5750" algn="l" defTabSz="3429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lstatela.edu/registrar/dates-deadlines" TargetMode="External"/><Relationship Id="rId2" Type="http://schemas.openxmlformats.org/officeDocument/2006/relationships/hyperlink" Target="https://www.calstatela.edu/academicresources/academic-calendar" TargetMode="Externa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z="3600" dirty="0"/>
              <a:t>Department Meeting</a:t>
            </a:r>
          </a:p>
        </p:txBody>
      </p:sp>
      <p:sp>
        <p:nvSpPr>
          <p:cNvPr id="409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dirty="0" smtClean="0"/>
              <a:t>Wednesday, October 26, 2022</a:t>
            </a:r>
          </a:p>
        </p:txBody>
      </p:sp>
    </p:spTree>
    <p:extLst>
      <p:ext uri="{BB962C8B-B14F-4D97-AF65-F5344CB8AC3E}">
        <p14:creationId xmlns:p14="http://schemas.microsoft.com/office/powerpoint/2010/main" val="80368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Announcements</a:t>
            </a:r>
          </a:p>
          <a:p>
            <a:pPr marL="971550" lvl="1" indent="-285750"/>
            <a:r>
              <a:rPr lang="en-US" dirty="0" smtClean="0"/>
              <a:t>Upcoming meetings and events</a:t>
            </a:r>
          </a:p>
          <a:p>
            <a:pPr marL="971550" lvl="1" indent="-285750"/>
            <a:r>
              <a:rPr lang="en-US" dirty="0"/>
              <a:t>Updates on</a:t>
            </a:r>
          </a:p>
          <a:p>
            <a:pPr marL="1257300" lvl="2"/>
            <a:r>
              <a:rPr lang="en-US" dirty="0"/>
              <a:t>Planning IAB </a:t>
            </a:r>
          </a:p>
          <a:p>
            <a:pPr marL="1257300" lvl="2"/>
            <a:r>
              <a:rPr lang="en-US" dirty="0"/>
              <a:t>Faculty Search </a:t>
            </a:r>
          </a:p>
          <a:p>
            <a:pPr marL="1257300" lvl="2"/>
            <a:r>
              <a:rPr lang="en-US" dirty="0"/>
              <a:t>Thesis presentation</a:t>
            </a:r>
          </a:p>
          <a:p>
            <a:pPr marL="1257300" lvl="2"/>
            <a:r>
              <a:rPr lang="en-US" dirty="0"/>
              <a:t>Comp exam </a:t>
            </a:r>
            <a:r>
              <a:rPr lang="en-US" dirty="0" smtClean="0"/>
              <a:t>scheduling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Program Assessment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New proposal on transfer </a:t>
            </a:r>
            <a:r>
              <a:rPr lang="en-US" dirty="0" smtClean="0"/>
              <a:t>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CS 2011~CS2013 for transfer students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/>
            <a:endParaRPr lang="en-US" dirty="0" smtClean="0"/>
          </a:p>
          <a:p>
            <a:pPr marL="971550" lvl="1" indent="-285750"/>
            <a:endParaRPr lang="en-US" dirty="0" smtClean="0"/>
          </a:p>
          <a:p>
            <a:pPr marL="971550" lvl="1" indent="-285750"/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68863"/>
            <a:ext cx="2133600" cy="274637"/>
          </a:xfrm>
        </p:spPr>
        <p:txBody>
          <a:bodyPr/>
          <a:lstStyle/>
          <a:p>
            <a:fld id="{BB220BBC-8879-E844-B35B-0F806738ECB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54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Important Calendars and Dates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Academic Calendar: </a:t>
            </a:r>
            <a:r>
              <a:rPr lang="en-US" sz="1800" dirty="0" smtClean="0">
                <a:hlinkClick r:id="rId2"/>
              </a:rPr>
              <a:t>https</a:t>
            </a:r>
            <a:r>
              <a:rPr lang="en-US" sz="1800" dirty="0">
                <a:hlinkClick r:id="rId2"/>
              </a:rPr>
              <a:t>://www.calstatela.edu/academicresources/academic-calendar</a:t>
            </a: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Dates </a:t>
            </a:r>
            <a:r>
              <a:rPr lang="en-US" sz="1800" dirty="0"/>
              <a:t>and deadlines</a:t>
            </a:r>
            <a:r>
              <a:rPr lang="en-US" sz="1800" dirty="0" smtClean="0"/>
              <a:t>: </a:t>
            </a:r>
            <a:r>
              <a:rPr lang="en-US" sz="1800" dirty="0" smtClean="0">
                <a:hlinkClick r:id="rId3"/>
              </a:rPr>
              <a:t>https</a:t>
            </a:r>
            <a:r>
              <a:rPr lang="en-US" sz="1800" dirty="0">
                <a:hlinkClick r:id="rId3"/>
              </a:rPr>
              <a:t>://</a:t>
            </a:r>
            <a:r>
              <a:rPr lang="en-US" sz="1800" dirty="0" smtClean="0">
                <a:hlinkClick r:id="rId3"/>
              </a:rPr>
              <a:t>www.calstatela.edu/registrar/dates-deadlines</a:t>
            </a:r>
            <a:endParaRPr lang="en-US" sz="1800" dirty="0" smtClean="0"/>
          </a:p>
          <a:p>
            <a:pPr marL="971550" lvl="1" indent="-285750"/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Department meeting: Wednesdays 10AM-11:30AM (</a:t>
            </a:r>
            <a:r>
              <a:rPr lang="en-US" sz="1600" b="1" dirty="0"/>
              <a:t>Calendar invites were sent</a:t>
            </a:r>
            <a:r>
              <a:rPr lang="en-US" sz="1600" dirty="0"/>
              <a:t>.)</a:t>
            </a:r>
          </a:p>
          <a:p>
            <a:pPr marL="971550" lvl="1" indent="-285750"/>
            <a:r>
              <a:rPr lang="en-US" sz="1600" dirty="0"/>
              <a:t>9/7, </a:t>
            </a:r>
            <a:r>
              <a:rPr lang="en-US" sz="1600" b="1" dirty="0"/>
              <a:t>9/21 (in-person), </a:t>
            </a:r>
            <a:r>
              <a:rPr lang="en-US" sz="1600" dirty="0"/>
              <a:t>10/12, 10/26, </a:t>
            </a:r>
            <a:r>
              <a:rPr lang="en-US" sz="1600" b="1" dirty="0"/>
              <a:t>11/9 (in-person), </a:t>
            </a:r>
            <a:r>
              <a:rPr lang="en-US" sz="1600" dirty="0"/>
              <a:t>11/30, 12/14</a:t>
            </a:r>
            <a:endParaRPr lang="en-US" sz="1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0696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Upcoming College/</a:t>
            </a:r>
            <a:r>
              <a:rPr lang="en-US" dirty="0" err="1" smtClean="0"/>
              <a:t>Univ</a:t>
            </a:r>
            <a:r>
              <a:rPr lang="en-US" dirty="0" smtClean="0"/>
              <a:t> Meetings and Events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 smtClean="0"/>
              <a:t>EagleFest</a:t>
            </a:r>
            <a:endParaRPr lang="en-US" sz="1800" dirty="0"/>
          </a:p>
          <a:p>
            <a:pPr marL="971550" lvl="1" indent="-285750"/>
            <a:r>
              <a:rPr lang="en-US" sz="1600" dirty="0"/>
              <a:t>Prospective students for Fall 2023 </a:t>
            </a:r>
          </a:p>
          <a:p>
            <a:pPr marL="971550" lvl="1" indent="-285750"/>
            <a:r>
              <a:rPr lang="en-US" sz="1600" dirty="0"/>
              <a:t>Nov. 5, Saturday, 9AM-1PM</a:t>
            </a:r>
          </a:p>
          <a:p>
            <a:pPr marL="971550" lvl="1" indent="-285750"/>
            <a:r>
              <a:rPr lang="en-US" sz="1600" dirty="0"/>
              <a:t>Tables – </a:t>
            </a:r>
            <a:r>
              <a:rPr lang="en-US" sz="1600" dirty="0" err="1" smtClean="0"/>
              <a:t>Zilong</a:t>
            </a:r>
            <a:r>
              <a:rPr lang="en-US" sz="1600" dirty="0" smtClean="0"/>
              <a:t> </a:t>
            </a:r>
            <a:endParaRPr lang="en-US" sz="1400" dirty="0"/>
          </a:p>
          <a:p>
            <a:pPr marL="971550" lvl="1" indent="-285750"/>
            <a:r>
              <a:rPr lang="en-US" sz="1600" dirty="0"/>
              <a:t>Tours </a:t>
            </a:r>
            <a:r>
              <a:rPr lang="en-US" sz="1600" dirty="0" smtClean="0"/>
              <a:t>–</a:t>
            </a:r>
            <a:r>
              <a:rPr lang="en-US" sz="1600" dirty="0" err="1" smtClean="0"/>
              <a:t>Yuqing</a:t>
            </a:r>
            <a:r>
              <a:rPr lang="en-US" sz="1600" dirty="0"/>
              <a:t> </a:t>
            </a:r>
            <a:r>
              <a:rPr lang="en-US" sz="1600" dirty="0" smtClean="0"/>
              <a:t>and </a:t>
            </a:r>
            <a:r>
              <a:rPr lang="en-US" sz="1600" dirty="0" err="1" smtClean="0"/>
              <a:t>Huiping</a:t>
            </a:r>
            <a:endParaRPr lang="en-US" sz="1600" dirty="0" smtClean="0"/>
          </a:p>
          <a:p>
            <a:pPr marL="971550" lvl="1" indent="-285750"/>
            <a:endParaRPr lang="en-US" sz="1600" dirty="0" smtClean="0"/>
          </a:p>
          <a:p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98336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Upcoming Department Meetings and Events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CS Senior Design Final Presentations</a:t>
            </a:r>
          </a:p>
          <a:p>
            <a:pPr marL="971550" lvl="1" indent="-285750"/>
            <a:r>
              <a:rPr lang="en-US" sz="1600" dirty="0"/>
              <a:t>18 teams (5 parallel sessions)</a:t>
            </a:r>
          </a:p>
          <a:p>
            <a:pPr marL="971550" lvl="1" indent="-285750"/>
            <a:r>
              <a:rPr lang="en-US" sz="1600" b="1" dirty="0"/>
              <a:t>Dec. </a:t>
            </a:r>
            <a:r>
              <a:rPr lang="en-US" sz="1600" b="1" dirty="0" smtClean="0"/>
              <a:t>2</a:t>
            </a:r>
            <a:r>
              <a:rPr lang="en-US" sz="1600" b="1" baseline="30000" dirty="0" smtClean="0"/>
              <a:t>nd</a:t>
            </a:r>
            <a:r>
              <a:rPr lang="en-US" sz="1600" dirty="0" smtClean="0"/>
              <a:t>, </a:t>
            </a:r>
            <a:r>
              <a:rPr lang="en-US" sz="1600" dirty="0"/>
              <a:t>Friday, </a:t>
            </a:r>
            <a:r>
              <a:rPr lang="en-US" sz="1600" dirty="0" smtClean="0"/>
              <a:t>8:30-10:30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CS IAB meeting</a:t>
            </a:r>
          </a:p>
          <a:p>
            <a:pPr marL="971550" lvl="1" indent="-285750"/>
            <a:r>
              <a:rPr lang="en-US" sz="1600" dirty="0" smtClean="0"/>
              <a:t>Nov. 4</a:t>
            </a:r>
            <a:r>
              <a:rPr lang="en-US" sz="1600" baseline="30000" dirty="0" smtClean="0"/>
              <a:t>th</a:t>
            </a:r>
            <a:r>
              <a:rPr lang="en-US" sz="1600" dirty="0" smtClean="0"/>
              <a:t>, Friday, 11-1PM</a:t>
            </a: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Update on faculty Search </a:t>
            </a:r>
            <a:endParaRPr lang="en-US" sz="1600" dirty="0"/>
          </a:p>
          <a:p>
            <a:pPr lvl="1"/>
            <a:r>
              <a:rPr lang="en-US" sz="1600" dirty="0"/>
              <a:t>Position </a:t>
            </a:r>
            <a:r>
              <a:rPr lang="en-US" sz="1600" dirty="0" smtClean="0"/>
              <a:t>Announcement, Recruitment Questionnaire, Update </a:t>
            </a:r>
            <a:r>
              <a:rPr lang="en-US" sz="1600" dirty="0"/>
              <a:t>your webpage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MSCS Thesis </a:t>
            </a:r>
            <a:r>
              <a:rPr lang="en-US" sz="1600" dirty="0" smtClean="0"/>
              <a:t>Presentations: </a:t>
            </a:r>
            <a:r>
              <a:rPr lang="en-US" sz="1600" b="1" i="1" dirty="0"/>
              <a:t>Nov. 28 – Dec 9, 2022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Comp exam </a:t>
            </a:r>
            <a:r>
              <a:rPr lang="en-US" sz="1600" dirty="0" smtClean="0"/>
              <a:t>scheduling: </a:t>
            </a:r>
            <a:r>
              <a:rPr lang="en-US" sz="1600" b="1" i="1" dirty="0"/>
              <a:t>Nov. 28 – Dec 9, 2022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endParaRPr lang="en-US" sz="18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86184" y="1177748"/>
            <a:ext cx="424977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42900" rtl="0" eaLnBrk="1" latinLnBrk="0" hangingPunct="1">
              <a:spcBef>
                <a:spcPct val="20000"/>
              </a:spcBef>
              <a:buFont typeface="Arial"/>
              <a:buNone/>
              <a:defRPr sz="17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342900" algn="l" defTabSz="3429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71550" indent="-285750" algn="l" defTabSz="3429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Font typeface="Arial"/>
              <a:buChar char="–"/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71550" lvl="1" indent="-285750"/>
            <a:endParaRPr lang="en-US" sz="1400" dirty="0" smtClean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16154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MSCS Comp Exam for Fall </a:t>
            </a:r>
            <a:r>
              <a:rPr lang="en-US" sz="2400" dirty="0" smtClean="0"/>
              <a:t>2022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9 </a:t>
            </a:r>
            <a:r>
              <a:rPr lang="en-US" sz="1400" dirty="0"/>
              <a:t>students registered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Individual oral exam on Zoom during </a:t>
            </a:r>
            <a:r>
              <a:rPr lang="en-US" sz="1400" b="1" i="1" dirty="0" smtClean="0"/>
              <a:t>Nov</a:t>
            </a:r>
            <a:r>
              <a:rPr lang="en-US" sz="1400" b="1" i="1" dirty="0"/>
              <a:t>. 28 – Dec 9, 2022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CS 5035 (1) – E. </a:t>
            </a:r>
            <a:r>
              <a:rPr lang="en-US" sz="1400" dirty="0" smtClean="0"/>
              <a:t>Kang (</a:t>
            </a:r>
            <a:r>
              <a:rPr lang="en-US" sz="1400" dirty="0" err="1" smtClean="0"/>
              <a:t>altenarte</a:t>
            </a:r>
            <a:r>
              <a:rPr lang="en-US" sz="1400" dirty="0" smtClean="0"/>
              <a:t>: M</a:t>
            </a:r>
            <a:r>
              <a:rPr lang="en-US" sz="1400" dirty="0"/>
              <a:t>. </a:t>
            </a:r>
            <a:r>
              <a:rPr lang="en-US" sz="1400" dirty="0" smtClean="0"/>
              <a:t>Kaur)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CS 5112 (3) </a:t>
            </a:r>
            <a:r>
              <a:rPr lang="en-US" sz="1400" dirty="0" smtClean="0"/>
              <a:t>– B</a:t>
            </a:r>
            <a:r>
              <a:rPr lang="en-US" sz="1400" dirty="0"/>
              <a:t>. </a:t>
            </a:r>
            <a:r>
              <a:rPr lang="en-US" sz="1400" dirty="0" err="1" smtClean="0"/>
              <a:t>Parviz</a:t>
            </a:r>
            <a:r>
              <a:rPr lang="en-US" sz="1400" dirty="0" smtClean="0"/>
              <a:t> </a:t>
            </a:r>
            <a:r>
              <a:rPr lang="en-US" sz="1400" dirty="0"/>
              <a:t>(alternates: N. </a:t>
            </a:r>
            <a:r>
              <a:rPr lang="en-US" sz="1400" dirty="0" err="1"/>
              <a:t>Forouzesh</a:t>
            </a:r>
            <a:r>
              <a:rPr lang="en-US" sz="1400" dirty="0"/>
              <a:t>, Y. </a:t>
            </a:r>
            <a:r>
              <a:rPr lang="en-US" sz="1400" dirty="0" smtClean="0"/>
              <a:t>Zhu</a:t>
            </a:r>
            <a:r>
              <a:rPr lang="en-US" sz="14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CS 5220 (3) – C. Sun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CS 5337 (7) – J. </a:t>
            </a:r>
            <a:r>
              <a:rPr lang="en-US" sz="1400" dirty="0" smtClean="0"/>
              <a:t>Lim (alternate: J</a:t>
            </a:r>
            <a:r>
              <a:rPr lang="en-US" sz="1400" dirty="0"/>
              <a:t>. </a:t>
            </a:r>
            <a:r>
              <a:rPr lang="en-US" sz="1400" dirty="0" err="1" smtClean="0"/>
              <a:t>Guo</a:t>
            </a:r>
            <a:r>
              <a:rPr lang="en-US" sz="1400" dirty="0" smtClean="0"/>
              <a:t>)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CS 5440 (4) – J. </a:t>
            </a:r>
            <a:r>
              <a:rPr lang="en-US" sz="1400" dirty="0" err="1"/>
              <a:t>Guo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CS 5660 (1) – M. </a:t>
            </a:r>
            <a:r>
              <a:rPr lang="en-US" sz="1400" dirty="0" err="1"/>
              <a:t>Pourhomayoun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CS 5661 (4) – M. </a:t>
            </a:r>
            <a:r>
              <a:rPr lang="en-US" sz="1400" dirty="0" err="1"/>
              <a:t>Pourhomayoun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CS 5781 (1) – </a:t>
            </a:r>
            <a:r>
              <a:rPr lang="en-US" sz="1400" dirty="0" smtClean="0"/>
              <a:t>Z. Ye (alternate: M</a:t>
            </a:r>
            <a:r>
              <a:rPr lang="en-US" sz="1400" dirty="0"/>
              <a:t>. </a:t>
            </a:r>
            <a:r>
              <a:rPr lang="en-US" sz="1400" dirty="0" smtClean="0"/>
              <a:t>Kaur)</a:t>
            </a:r>
            <a:endParaRPr lang="en-US" sz="1400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60858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Assessment </a:t>
            </a:r>
            <a:r>
              <a:rPr lang="en-US" sz="1600" dirty="0"/>
              <a:t>– C. Sun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New </a:t>
            </a:r>
            <a:r>
              <a:rPr lang="en-US" sz="1600" dirty="0"/>
              <a:t>proposal on transfer 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15808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Have Successful Fall 2022 semester!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7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30649</TotalTime>
  <Words>324</Words>
  <Application>Microsoft Office PowerPoint</Application>
  <PresentationFormat>On-screen Show (16:9)</PresentationFormat>
  <Paragraphs>58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Courier New</vt:lpstr>
      <vt:lpstr>Office Theme</vt:lpstr>
      <vt:lpstr>Department Meeting</vt:lpstr>
      <vt:lpstr>Agenda</vt:lpstr>
      <vt:lpstr>Important Calendars and Dates</vt:lpstr>
      <vt:lpstr>Upcoming College/Univ Meetings and Events</vt:lpstr>
      <vt:lpstr>Upcoming Department Meetings and Events</vt:lpstr>
      <vt:lpstr>MSCS Comp Exam for Fall 2022</vt:lpstr>
      <vt:lpstr>ITEMS</vt:lpstr>
      <vt:lpstr>Have Successful Fall 2022 semester!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Lim, Jung S</dc:creator>
  <cp:lastModifiedBy>Kang, EunYoung</cp:lastModifiedBy>
  <cp:revision>1341</cp:revision>
  <dcterms:created xsi:type="dcterms:W3CDTF">2020-04-22T18:12:43Z</dcterms:created>
  <dcterms:modified xsi:type="dcterms:W3CDTF">2022-10-26T20:49:07Z</dcterms:modified>
</cp:coreProperties>
</file>