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556" r:id="rId2"/>
    <p:sldId id="705" r:id="rId3"/>
    <p:sldId id="706" r:id="rId4"/>
    <p:sldId id="708" r:id="rId5"/>
    <p:sldId id="735" r:id="rId6"/>
    <p:sldId id="738" r:id="rId7"/>
    <p:sldId id="718" r:id="rId8"/>
    <p:sldId id="719" r:id="rId9"/>
    <p:sldId id="739" r:id="rId10"/>
    <p:sldId id="709" r:id="rId11"/>
    <p:sldId id="727" r:id="rId12"/>
    <p:sldId id="711" r:id="rId13"/>
    <p:sldId id="726" r:id="rId14"/>
    <p:sldId id="725" r:id="rId15"/>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h Cherniss" initials="MC" lastIdx="9" clrIdx="0"/>
  <p:cmAuthor id="2" name="Mara Mintz" initials="MM" lastIdx="6" clrIdx="1">
    <p:extLst>
      <p:ext uri="{19B8F6BF-5375-455C-9EA6-DF929625EA0E}">
        <p15:presenceInfo xmlns:p15="http://schemas.microsoft.com/office/powerpoint/2012/main" userId="25ea2eff5ac3ceb0" providerId="Windows Live"/>
      </p:ext>
    </p:extLst>
  </p:cmAuthor>
  <p:cmAuthor id="3" name="Jonathan Rutchik" initials="JR" lastIdx="1" clrIdx="2"/>
  <p:cmAuthor id="4" name="Pamula, Raj"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C90A"/>
    <a:srgbClr val="4A4F55"/>
    <a:srgbClr val="272324"/>
    <a:srgbClr val="A58628"/>
    <a:srgbClr val="898989"/>
    <a:srgbClr val="3E5C94"/>
    <a:srgbClr val="3F5B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2" autoAdjust="0"/>
    <p:restoredTop sz="86412" autoAdjust="0"/>
  </p:normalViewPr>
  <p:slideViewPr>
    <p:cSldViewPr snapToGrid="0" snapToObjects="1">
      <p:cViewPr varScale="1">
        <p:scale>
          <a:sx n="94" d="100"/>
          <a:sy n="94" d="100"/>
        </p:scale>
        <p:origin x="96" y="552"/>
      </p:cViewPr>
      <p:guideLst>
        <p:guide orient="horz" pos="1620"/>
        <p:guide pos="2880"/>
      </p:guideLst>
    </p:cSldViewPr>
  </p:slideViewPr>
  <p:outlineViewPr>
    <p:cViewPr>
      <p:scale>
        <a:sx n="33" d="100"/>
        <a:sy n="33" d="100"/>
      </p:scale>
      <p:origin x="0" y="-2524"/>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47" d="100"/>
          <a:sy n="147" d="100"/>
        </p:scale>
        <p:origin x="13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ECECE4-DAC3-184B-ACA5-FE13628ADDE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E505-AACC-A441-A0A2-862C839087B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C07F553-0B52-9542-A9FE-C4F2764AF8D6}" type="datetimeFigureOut">
              <a:rPr lang="en-US" smtClean="0"/>
              <a:t>2/2/2023</a:t>
            </a:fld>
            <a:endParaRPr lang="en-US"/>
          </a:p>
        </p:txBody>
      </p:sp>
      <p:sp>
        <p:nvSpPr>
          <p:cNvPr id="4" name="Footer Placeholder 3">
            <a:extLst>
              <a:ext uri="{FF2B5EF4-FFF2-40B4-BE49-F238E27FC236}">
                <a16:creationId xmlns:a16="http://schemas.microsoft.com/office/drawing/2014/main" id="{AE4C9671-94C8-3642-890C-0ACE75469B9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B7DE89-E275-1E4D-940A-CDC79AFEA87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A2F86C5-3458-7741-98E4-0944E36345AA}" type="slidenum">
              <a:rPr lang="en-US" smtClean="0"/>
              <a:t>‹#›</a:t>
            </a:fld>
            <a:endParaRPr lang="en-US"/>
          </a:p>
        </p:txBody>
      </p:sp>
    </p:spTree>
    <p:extLst>
      <p:ext uri="{BB962C8B-B14F-4D97-AF65-F5344CB8AC3E}">
        <p14:creationId xmlns:p14="http://schemas.microsoft.com/office/powerpoint/2010/main" val="362181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307840-2B3D-544B-89F3-FB0965DC6458}" type="datetimeFigureOut">
              <a:rPr lang="en-US" smtClean="0"/>
              <a:t>2/2/2023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FFFD51F-2C2B-9E40-86B6-19E5372E5CE4}" type="slidenum">
              <a:rPr lang="en-US" smtClean="0"/>
              <a:t>‹#›</a:t>
            </a:fld>
            <a:endParaRPr lang="en-US"/>
          </a:p>
        </p:txBody>
      </p:sp>
    </p:spTree>
    <p:extLst>
      <p:ext uri="{BB962C8B-B14F-4D97-AF65-F5344CB8AC3E}">
        <p14:creationId xmlns:p14="http://schemas.microsoft.com/office/powerpoint/2010/main" val="405362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195" y="2318983"/>
            <a:ext cx="5654749" cy="552380"/>
          </a:xfrm>
        </p:spPr>
        <p:txBody>
          <a:bodyPr>
            <a:no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1136195" y="2894946"/>
            <a:ext cx="565474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18" name="Picture 17" descr="A close up of a logo&#10;&#10;Description automatically generated">
            <a:extLst>
              <a:ext uri="{FF2B5EF4-FFF2-40B4-BE49-F238E27FC236}">
                <a16:creationId xmlns:a16="http://schemas.microsoft.com/office/drawing/2014/main" id="{D24B268C-D757-234C-A337-CFEB3D4199CC}"/>
              </a:ext>
            </a:extLst>
          </p:cNvPr>
          <p:cNvPicPr>
            <a:picLocks noChangeAspect="1"/>
          </p:cNvPicPr>
          <p:nvPr userDrawn="1"/>
        </p:nvPicPr>
        <p:blipFill>
          <a:blip r:embed="rId2"/>
          <a:stretch>
            <a:fillRect/>
          </a:stretch>
        </p:blipFill>
        <p:spPr>
          <a:xfrm>
            <a:off x="0" y="0"/>
            <a:ext cx="9144000" cy="1262063"/>
          </a:xfrm>
          <a:prstGeom prst="rect">
            <a:avLst/>
          </a:prstGeom>
        </p:spPr>
      </p:pic>
      <p:pic>
        <p:nvPicPr>
          <p:cNvPr id="6" name="Picture 5">
            <a:extLst>
              <a:ext uri="{FF2B5EF4-FFF2-40B4-BE49-F238E27FC236}">
                <a16:creationId xmlns:a16="http://schemas.microsoft.com/office/drawing/2014/main" id="{83A395EF-4307-9C45-A995-09970D74C4D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299504" y="184149"/>
            <a:ext cx="1819687" cy="1937259"/>
          </a:xfrm>
          <a:prstGeom prst="rect">
            <a:avLst/>
          </a:prstGeom>
        </p:spPr>
      </p:pic>
      <p:pic>
        <p:nvPicPr>
          <p:cNvPr id="20" name="Picture 19" descr="A close up of a logo&#10;&#10;Description automatically generated">
            <a:extLst>
              <a:ext uri="{FF2B5EF4-FFF2-40B4-BE49-F238E27FC236}">
                <a16:creationId xmlns:a16="http://schemas.microsoft.com/office/drawing/2014/main" id="{998402E4-6B09-6C46-9E46-BA6D15131A3C}"/>
              </a:ext>
            </a:extLst>
          </p:cNvPr>
          <p:cNvPicPr>
            <a:picLocks noChangeAspect="1"/>
          </p:cNvPicPr>
          <p:nvPr userDrawn="1"/>
        </p:nvPicPr>
        <p:blipFill>
          <a:blip r:embed="rId4"/>
          <a:stretch>
            <a:fillRect/>
          </a:stretch>
        </p:blipFill>
        <p:spPr>
          <a:xfrm>
            <a:off x="2096677" y="934104"/>
            <a:ext cx="6928451" cy="538523"/>
          </a:xfrm>
          <a:prstGeom prst="rect">
            <a:avLst/>
          </a:prstGeom>
        </p:spPr>
      </p:pic>
      <p:pic>
        <p:nvPicPr>
          <p:cNvPr id="22" name="Picture 21">
            <a:extLst>
              <a:ext uri="{FF2B5EF4-FFF2-40B4-BE49-F238E27FC236}">
                <a16:creationId xmlns:a16="http://schemas.microsoft.com/office/drawing/2014/main" id="{9E9183DE-11EC-A147-BC99-6165131F50F9}"/>
              </a:ext>
            </a:extLst>
          </p:cNvPr>
          <p:cNvPicPr>
            <a:picLocks noChangeAspect="1"/>
          </p:cNvPicPr>
          <p:nvPr userDrawn="1"/>
        </p:nvPicPr>
        <p:blipFill rotWithShape="1">
          <a:blip r:embed="rId5" cstate="print">
            <a:alphaModFix amt="12000"/>
            <a:extLst>
              <a:ext uri="{28A0092B-C50C-407E-A947-70E740481C1C}">
                <a14:useLocalDpi xmlns:a14="http://schemas.microsoft.com/office/drawing/2010/main"/>
              </a:ext>
            </a:extLst>
          </a:blip>
          <a:srcRect l="4752" t="1941" r="-4752" b="51083"/>
          <a:stretch/>
        </p:blipFill>
        <p:spPr>
          <a:xfrm>
            <a:off x="6864096" y="1829521"/>
            <a:ext cx="1924301" cy="3313979"/>
          </a:xfrm>
          <a:prstGeom prst="rect">
            <a:avLst/>
          </a:prstGeom>
          <a:effectLst/>
        </p:spPr>
      </p:pic>
    </p:spTree>
    <p:extLst>
      <p:ext uri="{BB962C8B-B14F-4D97-AF65-F5344CB8AC3E}">
        <p14:creationId xmlns:p14="http://schemas.microsoft.com/office/powerpoint/2010/main" val="154087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9" name="Picture 18" descr="A group of people posing for the camera&#10;&#10;Description automatically generated">
            <a:extLst>
              <a:ext uri="{FF2B5EF4-FFF2-40B4-BE49-F238E27FC236}">
                <a16:creationId xmlns:a16="http://schemas.microsoft.com/office/drawing/2014/main" id="{64EBAC9A-3243-7948-A0A3-A3D1B55301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563"/>
            <a:ext cx="5387332" cy="5161997"/>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18395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5" name="Picture 4" descr="A group of people walking down a street&#10;&#10;Description automatically generated">
            <a:extLst>
              <a:ext uri="{FF2B5EF4-FFF2-40B4-BE49-F238E27FC236}">
                <a16:creationId xmlns:a16="http://schemas.microsoft.com/office/drawing/2014/main" id="{4C3BCBD3-1B37-C444-A54B-35A2627DAF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62" b="-176"/>
          <a:stretch/>
        </p:blipFill>
        <p:spPr>
          <a:xfrm>
            <a:off x="3369971" y="-17293"/>
            <a:ext cx="5774029" cy="5160793"/>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7404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8" name="Picture 7" descr="A group of people walking down a street next to a building&#10;&#10;Description automatically generated">
            <a:extLst>
              <a:ext uri="{FF2B5EF4-FFF2-40B4-BE49-F238E27FC236}">
                <a16:creationId xmlns:a16="http://schemas.microsoft.com/office/drawing/2014/main" id="{4EF181C8-10ED-D64D-8EDB-E368145339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07449" y="0"/>
            <a:ext cx="4536551" cy="5125355"/>
          </a:xfrm>
          <a:prstGeom prst="rect">
            <a:avLst/>
          </a:prstGeom>
        </p:spPr>
      </p:pic>
      <p:sp>
        <p:nvSpPr>
          <p:cNvPr id="2" name="Title 1"/>
          <p:cNvSpPr>
            <a:spLocks noGrp="1"/>
          </p:cNvSpPr>
          <p:nvPr>
            <p:ph type="title"/>
          </p:nvPr>
        </p:nvSpPr>
        <p:spPr>
          <a:xfrm>
            <a:off x="512001"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512001" y="1666059"/>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flipH="1">
            <a:off x="4607449" y="729324"/>
            <a:ext cx="147431"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87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2" name="Group 1">
            <a:extLst>
              <a:ext uri="{FF2B5EF4-FFF2-40B4-BE49-F238E27FC236}">
                <a16:creationId xmlns:a16="http://schemas.microsoft.com/office/drawing/2014/main" id="{4116547D-614F-E549-97A4-850E8651FC57}"/>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EB6B52A0-3685-A54B-B54D-60133004576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E7433753-A008-7742-B793-CE86E61CD2B1}"/>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051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mp;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sp>
        <p:nvSpPr>
          <p:cNvPr id="7" name="Text Placeholder 2">
            <a:extLst>
              <a:ext uri="{FF2B5EF4-FFF2-40B4-BE49-F238E27FC236}">
                <a16:creationId xmlns:a16="http://schemas.microsoft.com/office/drawing/2014/main" id="{A6A4B992-B89F-1746-AFCC-EC7631249786}"/>
              </a:ext>
            </a:extLst>
          </p:cNvPr>
          <p:cNvSpPr>
            <a:spLocks noGrp="1"/>
          </p:cNvSpPr>
          <p:nvPr>
            <p:ph type="body" idx="1"/>
          </p:nvPr>
        </p:nvSpPr>
        <p:spPr>
          <a:xfrm>
            <a:off x="536408" y="1146189"/>
            <a:ext cx="8140628"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8" name="Group 7">
            <a:extLst>
              <a:ext uri="{FF2B5EF4-FFF2-40B4-BE49-F238E27FC236}">
                <a16:creationId xmlns:a16="http://schemas.microsoft.com/office/drawing/2014/main" id="{CAF38B7F-7A6E-D741-A5F1-754C88A627F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CA90C820-AC80-524A-B30C-0F492D7CA18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1" name="Rectangle 10">
              <a:extLst>
                <a:ext uri="{FF2B5EF4-FFF2-40B4-BE49-F238E27FC236}">
                  <a16:creationId xmlns:a16="http://schemas.microsoft.com/office/drawing/2014/main" id="{6AAD71DB-6346-2144-85C6-F4CEF58B34C5}"/>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1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408" y="237636"/>
            <a:ext cx="8140628" cy="857250"/>
          </a:xfrm>
        </p:spPr>
        <p:txBody>
          <a:bodyPr/>
          <a:lstStyle/>
          <a:p>
            <a:r>
              <a:rPr lang="en-US" dirty="0"/>
              <a:t>CLICK TO EDIT MASTER TITLE STYLE</a:t>
            </a:r>
          </a:p>
        </p:txBody>
      </p:sp>
      <p:sp>
        <p:nvSpPr>
          <p:cNvPr id="3" name="Content Placeholder 2"/>
          <p:cNvSpPr>
            <a:spLocks noGrp="1"/>
          </p:cNvSpPr>
          <p:nvPr>
            <p:ph idx="1"/>
          </p:nvPr>
        </p:nvSpPr>
        <p:spPr>
          <a:xfrm>
            <a:off x="536408" y="1177748"/>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8521E6B9-4F77-584D-BA4E-D0E7EA0B28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8" name="Group 7">
            <a:extLst>
              <a:ext uri="{FF2B5EF4-FFF2-40B4-BE49-F238E27FC236}">
                <a16:creationId xmlns:a16="http://schemas.microsoft.com/office/drawing/2014/main" id="{9C712D0E-A2E0-5842-B6AA-14AF1C23D9B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53215066-D693-314A-9B0D-E690BD56D5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0" name="Rectangle 9">
              <a:extLst>
                <a:ext uri="{FF2B5EF4-FFF2-40B4-BE49-F238E27FC236}">
                  <a16:creationId xmlns:a16="http://schemas.microsoft.com/office/drawing/2014/main" id="{7D841E4F-2415-0A4F-8ECD-001D43698B78}"/>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1697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842687B-E34E-4B47-BB16-2DB39BC066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2718" y="0"/>
            <a:ext cx="876601" cy="796293"/>
          </a:xfrm>
          <a:prstGeom prst="rect">
            <a:avLst/>
          </a:prstGeom>
        </p:spPr>
      </p:pic>
      <p:grpSp>
        <p:nvGrpSpPr>
          <p:cNvPr id="11" name="Group 10">
            <a:extLst>
              <a:ext uri="{FF2B5EF4-FFF2-40B4-BE49-F238E27FC236}">
                <a16:creationId xmlns:a16="http://schemas.microsoft.com/office/drawing/2014/main" id="{C07CFB3C-9636-0A4F-8178-A1ABF0298AF8}"/>
              </a:ext>
            </a:extLst>
          </p:cNvPr>
          <p:cNvGrpSpPr/>
          <p:nvPr userDrawn="1"/>
        </p:nvGrpSpPr>
        <p:grpSpPr>
          <a:xfrm>
            <a:off x="198023" y="147081"/>
            <a:ext cx="8503920" cy="543191"/>
            <a:chOff x="198023" y="147081"/>
            <a:chExt cx="8700480" cy="543191"/>
          </a:xfrm>
        </p:grpSpPr>
        <p:pic>
          <p:nvPicPr>
            <p:cNvPr id="5" name="Picture 4" descr="A close up of a logo&#10;&#10;Description automatically generated">
              <a:extLst>
                <a:ext uri="{FF2B5EF4-FFF2-40B4-BE49-F238E27FC236}">
                  <a16:creationId xmlns:a16="http://schemas.microsoft.com/office/drawing/2014/main" id="{29D15242-825A-344E-9167-CF27804226C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023" y="151749"/>
              <a:ext cx="492246" cy="538523"/>
            </a:xfrm>
            <a:prstGeom prst="rect">
              <a:avLst/>
            </a:prstGeom>
          </p:spPr>
        </p:pic>
        <p:sp>
          <p:nvSpPr>
            <p:cNvPr id="7" name="Rectangle 6">
              <a:extLst>
                <a:ext uri="{FF2B5EF4-FFF2-40B4-BE49-F238E27FC236}">
                  <a16:creationId xmlns:a16="http://schemas.microsoft.com/office/drawing/2014/main" id="{7E1567C5-D584-7341-917B-F0C864D6E96C}"/>
                </a:ext>
              </a:extLst>
            </p:cNvPr>
            <p:cNvSpPr/>
            <p:nvPr userDrawn="1"/>
          </p:nvSpPr>
          <p:spPr>
            <a:xfrm>
              <a:off x="690269" y="147081"/>
              <a:ext cx="8208234" cy="64008"/>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57BD343E-BB60-1846-957C-EF5784C57135}"/>
              </a:ext>
            </a:extLst>
          </p:cNvPr>
          <p:cNvSpPr>
            <a:spLocks noGrp="1"/>
          </p:cNvSpPr>
          <p:nvPr>
            <p:ph type="title" hasCustomPrompt="1"/>
          </p:nvPr>
        </p:nvSpPr>
        <p:spPr>
          <a:xfrm>
            <a:off x="536408" y="229323"/>
            <a:ext cx="8140628" cy="857250"/>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E6F385B3-52AD-1F49-A990-25AE7ABF37B7}"/>
              </a:ext>
            </a:extLst>
          </p:cNvPr>
          <p:cNvSpPr>
            <a:spLocks noGrp="1"/>
          </p:cNvSpPr>
          <p:nvPr>
            <p:ph idx="1"/>
          </p:nvPr>
        </p:nvSpPr>
        <p:spPr>
          <a:xfrm>
            <a:off x="536408" y="1169435"/>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35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6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7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220BBC-8879-E844-B35B-0F806738ECBE}" type="slidenum">
              <a:rPr lang="en-US" smtClean="0"/>
              <a:t>‹#›</a:t>
            </a:fld>
            <a:endParaRPr lang="en-US"/>
          </a:p>
        </p:txBody>
      </p:sp>
      <p:sp>
        <p:nvSpPr>
          <p:cNvPr id="6" name="Title 1">
            <a:extLst>
              <a:ext uri="{FF2B5EF4-FFF2-40B4-BE49-F238E27FC236}">
                <a16:creationId xmlns:a16="http://schemas.microsoft.com/office/drawing/2014/main" id="{4F3610E8-A726-8449-8F78-DA2F7ACC9820}"/>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4418BBB7-7D3A-EF42-ADCA-F5DFC970C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2" name="Group 11">
            <a:extLst>
              <a:ext uri="{FF2B5EF4-FFF2-40B4-BE49-F238E27FC236}">
                <a16:creationId xmlns:a16="http://schemas.microsoft.com/office/drawing/2014/main" id="{C6BB865F-C183-4546-9810-D99750BE1204}"/>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C1326A71-8846-1644-B377-66996DE3D09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C45CE7F6-2C34-3740-9B4C-56FD5B3EA2FC}"/>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7088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08" y="1151335"/>
            <a:ext cx="3960980"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36408" y="1631156"/>
            <a:ext cx="396098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265" y="1151335"/>
            <a:ext cx="3962536"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24265" y="1631156"/>
            <a:ext cx="396253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84E2CA30-05C0-3D47-841D-BC4D8B15AD74}"/>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E0435E06-3DC2-2841-B93E-196B9DC38BF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4" name="Group 13">
            <a:extLst>
              <a:ext uri="{FF2B5EF4-FFF2-40B4-BE49-F238E27FC236}">
                <a16:creationId xmlns:a16="http://schemas.microsoft.com/office/drawing/2014/main" id="{1ECD72CA-61EB-4A4C-8093-436A3464D051}"/>
              </a:ext>
            </a:extLst>
          </p:cNvPr>
          <p:cNvGrpSpPr/>
          <p:nvPr userDrawn="1"/>
        </p:nvGrpSpPr>
        <p:grpSpPr>
          <a:xfrm>
            <a:off x="182346" y="104249"/>
            <a:ext cx="570006" cy="4473696"/>
            <a:chOff x="182346" y="104249"/>
            <a:chExt cx="570006" cy="4473696"/>
          </a:xfrm>
        </p:grpSpPr>
        <p:pic>
          <p:nvPicPr>
            <p:cNvPr id="15" name="Picture 14" descr="A close up of a logo&#10;&#10;Description automatically generated">
              <a:extLst>
                <a:ext uri="{FF2B5EF4-FFF2-40B4-BE49-F238E27FC236}">
                  <a16:creationId xmlns:a16="http://schemas.microsoft.com/office/drawing/2014/main" id="{F88AF9A5-C125-F347-97C5-E074CF5BD09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6" name="Rectangle 15">
              <a:extLst>
                <a:ext uri="{FF2B5EF4-FFF2-40B4-BE49-F238E27FC236}">
                  <a16:creationId xmlns:a16="http://schemas.microsoft.com/office/drawing/2014/main" id="{9C3EEEA6-D6CD-7F4A-89B6-5F1C74A362F6}"/>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969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30450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a:stretch/>
        </p:blipFill>
        <p:spPr>
          <a:xfrm>
            <a:off x="4976603" y="556528"/>
            <a:ext cx="4167397"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4840586"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6606209"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04816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CC00E29-2A61-4600-9C43-DA1329B274E9}" type="slidenum">
              <a:rPr lang="en-US" altLang="en-US"/>
              <a:pPr/>
              <a:t>‹#›</a:t>
            </a:fld>
            <a:endParaRPr lang="en-US" altLang="en-US"/>
          </a:p>
        </p:txBody>
      </p:sp>
    </p:spTree>
    <p:extLst>
      <p:ext uri="{BB962C8B-B14F-4D97-AF65-F5344CB8AC3E}">
        <p14:creationId xmlns:p14="http://schemas.microsoft.com/office/powerpoint/2010/main" val="313722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5332353" y="9004"/>
            <a:ext cx="3788497"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r="16119"/>
          <a:stretch/>
        </p:blipFill>
        <p:spPr>
          <a:xfrm>
            <a:off x="5625197" y="556528"/>
            <a:ext cx="3495654"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5489179"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7254802"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4536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pic>
        <p:nvPicPr>
          <p:cNvPr id="10" name="Picture 9" descr="A tree lined street&#10;&#10;Description automatically generated">
            <a:extLst>
              <a:ext uri="{FF2B5EF4-FFF2-40B4-BE49-F238E27FC236}">
                <a16:creationId xmlns:a16="http://schemas.microsoft.com/office/drawing/2014/main" id="{43FCBB59-884B-D241-A30C-1EB82F8BEC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83760" y="702216"/>
            <a:ext cx="3865880" cy="4450287"/>
          </a:xfrm>
          <a:prstGeom prst="rect">
            <a:avLst/>
          </a:prstGeom>
        </p:spPr>
      </p:pic>
      <p:sp>
        <p:nvSpPr>
          <p:cNvPr id="11" name="Freeform 10">
            <a:extLst>
              <a:ext uri="{FF2B5EF4-FFF2-40B4-BE49-F238E27FC236}">
                <a16:creationId xmlns:a16="http://schemas.microsoft.com/office/drawing/2014/main" id="{2330FA8F-24E2-1046-8F3F-5CEA52CA6025}"/>
              </a:ext>
            </a:extLst>
          </p:cNvPr>
          <p:cNvSpPr/>
          <p:nvPr userDrawn="1"/>
        </p:nvSpPr>
        <p:spPr>
          <a:xfrm flipH="1">
            <a:off x="4683073" y="720320"/>
            <a:ext cx="19949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7736668" y="9004"/>
            <a:ext cx="1407332" cy="1498261"/>
          </a:xfrm>
          <a:prstGeom prst="rect">
            <a:avLst/>
          </a:prstGeom>
        </p:spPr>
      </p:pic>
    </p:spTree>
    <p:extLst>
      <p:ext uri="{BB962C8B-B14F-4D97-AF65-F5344CB8AC3E}">
        <p14:creationId xmlns:p14="http://schemas.microsoft.com/office/powerpoint/2010/main" val="343098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8" name="Picture 17" descr="A tree lined street&#10;&#10;Description automatically generated">
            <a:extLst>
              <a:ext uri="{FF2B5EF4-FFF2-40B4-BE49-F238E27FC236}">
                <a16:creationId xmlns:a16="http://schemas.microsoft.com/office/drawing/2014/main" id="{A20A685D-D3DD-1E41-9703-9693AA53E89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836" y="0"/>
            <a:ext cx="4536037" cy="5143500"/>
          </a:xfrm>
          <a:prstGeom prst="rect">
            <a:avLst/>
          </a:prstGeom>
        </p:spPr>
      </p:pic>
      <p:sp>
        <p:nvSpPr>
          <p:cNvPr id="2" name="Title 1"/>
          <p:cNvSpPr>
            <a:spLocks noGrp="1"/>
          </p:cNvSpPr>
          <p:nvPr>
            <p:ph type="title"/>
          </p:nvPr>
        </p:nvSpPr>
        <p:spPr>
          <a:xfrm>
            <a:off x="4791393"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791393" y="1666059"/>
            <a:ext cx="3592512" cy="344090"/>
          </a:xfrm>
        </p:spPr>
        <p:txBody>
          <a:bodyPr anchor="b">
            <a:noAutofit/>
          </a:bodyPr>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a:off x="4427668" y="729324"/>
            <a:ext cx="14320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37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group of palm trees on the side of a building&#10;&#10;Description automatically generated">
            <a:extLst>
              <a:ext uri="{FF2B5EF4-FFF2-40B4-BE49-F238E27FC236}">
                <a16:creationId xmlns:a16="http://schemas.microsoft.com/office/drawing/2014/main" id="{8E7532AB-4B30-E042-8D7B-78C8B9D48D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4677507" y="914401"/>
            <a:ext cx="4466494" cy="4229100"/>
          </a:xfrm>
          <a:prstGeom prst="rect">
            <a:avLst/>
          </a:prstGeom>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19854"/>
          <a:stretch/>
        </p:blipFill>
        <p:spPr>
          <a:xfrm rot="12748497">
            <a:off x="5255191" y="465522"/>
            <a:ext cx="930293" cy="2422736"/>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
        <p:nvSpPr>
          <p:cNvPr id="14" name="Rectangle 13">
            <a:extLst>
              <a:ext uri="{FF2B5EF4-FFF2-40B4-BE49-F238E27FC236}">
                <a16:creationId xmlns:a16="http://schemas.microsoft.com/office/drawing/2014/main" id="{63ABF1A3-412D-2E41-A382-E44849C8EAE8}"/>
              </a:ext>
            </a:extLst>
          </p:cNvPr>
          <p:cNvSpPr/>
          <p:nvPr userDrawn="1"/>
        </p:nvSpPr>
        <p:spPr>
          <a:xfrm>
            <a:off x="4677505" y="0"/>
            <a:ext cx="4466495" cy="914400"/>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spTree>
    <p:extLst>
      <p:ext uri="{BB962C8B-B14F-4D97-AF65-F5344CB8AC3E}">
        <p14:creationId xmlns:p14="http://schemas.microsoft.com/office/powerpoint/2010/main" val="393429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AB08A533-6574-A540-92FF-907EE5DBE4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2058" y="2670664"/>
            <a:ext cx="804339" cy="810773"/>
          </a:xfrm>
          <a:prstGeom prst="rect">
            <a:avLst/>
          </a:prstGeom>
        </p:spPr>
      </p:pic>
      <p:sp>
        <p:nvSpPr>
          <p:cNvPr id="2" name="Title 1"/>
          <p:cNvSpPr>
            <a:spLocks noGrp="1"/>
          </p:cNvSpPr>
          <p:nvPr>
            <p:ph type="ctrTitle" hasCustomPrompt="1"/>
          </p:nvPr>
        </p:nvSpPr>
        <p:spPr>
          <a:xfrm>
            <a:off x="330905" y="295171"/>
            <a:ext cx="2249504" cy="551260"/>
          </a:xfrm>
        </p:spPr>
        <p:txBody>
          <a:bodyPr>
            <a:noAutofit/>
          </a:bodyPr>
          <a:lstStyle>
            <a:lvl1pPr>
              <a:defRPr sz="2400"/>
            </a:lvl1pPr>
          </a:lstStyle>
          <a:p>
            <a:r>
              <a:rPr lang="en-US" dirty="0"/>
              <a:t>CONTENTS</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CF59A3BB-7934-8E4E-90BB-53AADD295E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15433" y="642359"/>
            <a:ext cx="804339" cy="810773"/>
          </a:xfrm>
          <a:prstGeom prst="rect">
            <a:avLst/>
          </a:prstGeom>
        </p:spPr>
      </p:pic>
      <p:pic>
        <p:nvPicPr>
          <p:cNvPr id="10" name="Picture 9" descr="A close up of a logo&#10;&#10;Description automatically generated">
            <a:extLst>
              <a:ext uri="{FF2B5EF4-FFF2-40B4-BE49-F238E27FC236}">
                <a16:creationId xmlns:a16="http://schemas.microsoft.com/office/drawing/2014/main" id="{C534658D-14AC-8C43-A3A9-7A2B3642AD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5433" y="1660176"/>
            <a:ext cx="804339" cy="810773"/>
          </a:xfrm>
          <a:prstGeom prst="rect">
            <a:avLst/>
          </a:prstGeom>
        </p:spPr>
      </p:pic>
      <p:sp>
        <p:nvSpPr>
          <p:cNvPr id="11" name="TextBox 10">
            <a:extLst>
              <a:ext uri="{FF2B5EF4-FFF2-40B4-BE49-F238E27FC236}">
                <a16:creationId xmlns:a16="http://schemas.microsoft.com/office/drawing/2014/main" id="{55A705A7-C575-794C-AE0C-A8B106BB2FC8}"/>
              </a:ext>
            </a:extLst>
          </p:cNvPr>
          <p:cNvSpPr txBox="1"/>
          <p:nvPr userDrawn="1"/>
        </p:nvSpPr>
        <p:spPr>
          <a:xfrm>
            <a:off x="3163311" y="665781"/>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EBA61812-6D7B-FB4E-926E-525E53ACD10E}"/>
              </a:ext>
            </a:extLst>
          </p:cNvPr>
          <p:cNvSpPr txBox="1"/>
          <p:nvPr userDrawn="1"/>
        </p:nvSpPr>
        <p:spPr>
          <a:xfrm>
            <a:off x="3186250" y="170068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78257B0D-51C9-A749-8EBE-5E43EA58581E}"/>
              </a:ext>
            </a:extLst>
          </p:cNvPr>
          <p:cNvSpPr txBox="1"/>
          <p:nvPr userDrawn="1"/>
        </p:nvSpPr>
        <p:spPr>
          <a:xfrm>
            <a:off x="3194563" y="270652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3</a:t>
            </a:r>
          </a:p>
        </p:txBody>
      </p:sp>
      <p:pic>
        <p:nvPicPr>
          <p:cNvPr id="18" name="Picture 17" descr="A close up of a logo&#10;&#10;Description automatically generated">
            <a:extLst>
              <a:ext uri="{FF2B5EF4-FFF2-40B4-BE49-F238E27FC236}">
                <a16:creationId xmlns:a16="http://schemas.microsoft.com/office/drawing/2014/main" id="{57BAB96F-2F85-204B-B203-D0A9157E7B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23746" y="3663543"/>
            <a:ext cx="804339" cy="810773"/>
          </a:xfrm>
          <a:prstGeom prst="rect">
            <a:avLst/>
          </a:prstGeom>
        </p:spPr>
      </p:pic>
      <p:sp>
        <p:nvSpPr>
          <p:cNvPr id="19" name="TextBox 18">
            <a:extLst>
              <a:ext uri="{FF2B5EF4-FFF2-40B4-BE49-F238E27FC236}">
                <a16:creationId xmlns:a16="http://schemas.microsoft.com/office/drawing/2014/main" id="{C74C7958-7000-3C4E-A7F1-AFD335A05DA4}"/>
              </a:ext>
            </a:extLst>
          </p:cNvPr>
          <p:cNvSpPr txBox="1"/>
          <p:nvPr userDrawn="1"/>
        </p:nvSpPr>
        <p:spPr>
          <a:xfrm>
            <a:off x="3186250" y="3704055"/>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39843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4" name="Picture 13" descr="A group of palm trees on the side of a building&#10;&#10;Description automatically generated">
            <a:extLst>
              <a:ext uri="{FF2B5EF4-FFF2-40B4-BE49-F238E27FC236}">
                <a16:creationId xmlns:a16="http://schemas.microsoft.com/office/drawing/2014/main" id="{7127EAD5-8285-D940-8CC3-E78991F226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26057" y="-9562"/>
            <a:ext cx="5432223"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72473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DF064E63-0BE7-CC46-8B5A-DB42D6CACF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93" t="295" r="2532" b="-295"/>
          <a:stretch/>
        </p:blipFill>
        <p:spPr>
          <a:xfrm>
            <a:off x="1793311" y="0"/>
            <a:ext cx="7350689"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1915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0261"/>
            <a:ext cx="876909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126999"/>
            <a:ext cx="8769096"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75564" y="4826111"/>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FC1F7AE-D849-6747-AC2F-07C188C11FA6}" type="slidenum">
              <a:rPr lang="en-US" smtClean="0"/>
              <a:pPr/>
              <a:t>‹#›</a:t>
            </a:fld>
            <a:endParaRPr lang="en-US" dirty="0"/>
          </a:p>
        </p:txBody>
      </p:sp>
      <p:pic>
        <p:nvPicPr>
          <p:cNvPr id="8" name="Picture 7">
            <a:extLst>
              <a:ext uri="{FF2B5EF4-FFF2-40B4-BE49-F238E27FC236}">
                <a16:creationId xmlns:a16="http://schemas.microsoft.com/office/drawing/2014/main" id="{FBEC4FA4-4568-9343-B71F-2B1283623F2C}"/>
              </a:ext>
            </a:extLst>
          </p:cNvPr>
          <p:cNvPicPr>
            <a:picLocks noChangeAspect="1"/>
          </p:cNvPicPr>
          <p:nvPr userDrawn="1"/>
        </p:nvPicPr>
        <p:blipFill rotWithShape="1">
          <a:blip r:embed="rId22" cstate="print">
            <a:extLst>
              <a:ext uri="{28A0092B-C50C-407E-A947-70E740481C1C}">
                <a14:useLocalDpi xmlns:a14="http://schemas.microsoft.com/office/drawing/2010/main"/>
              </a:ext>
            </a:extLst>
          </a:blip>
          <a:srcRect/>
          <a:stretch/>
        </p:blipFill>
        <p:spPr>
          <a:xfrm>
            <a:off x="80509" y="4720046"/>
            <a:ext cx="320286" cy="340980"/>
          </a:xfrm>
          <a:prstGeom prst="rect">
            <a:avLst/>
          </a:prstGeom>
        </p:spPr>
      </p:pic>
      <p:sp>
        <p:nvSpPr>
          <p:cNvPr id="9" name="TextBox 8">
            <a:extLst>
              <a:ext uri="{FF2B5EF4-FFF2-40B4-BE49-F238E27FC236}">
                <a16:creationId xmlns:a16="http://schemas.microsoft.com/office/drawing/2014/main" id="{770223E0-54EE-634F-BECA-9B4238B46D6E}"/>
              </a:ext>
            </a:extLst>
          </p:cNvPr>
          <p:cNvSpPr txBox="1"/>
          <p:nvPr userDrawn="1"/>
        </p:nvSpPr>
        <p:spPr>
          <a:xfrm>
            <a:off x="357250" y="4806164"/>
            <a:ext cx="2673331" cy="184666"/>
          </a:xfrm>
          <a:prstGeom prst="rect">
            <a:avLst/>
          </a:prstGeom>
          <a:noFill/>
        </p:spPr>
        <p:txBody>
          <a:bodyPr wrap="square" rtlCol="0">
            <a:spAutoFit/>
          </a:bodyPr>
          <a:lstStyle/>
          <a:p>
            <a:r>
              <a:rPr lang="en-US" sz="600" spc="100" baseline="0" dirty="0">
                <a:latin typeface="Arial" panose="020B0604020202020204" pitchFamily="34" charset="0"/>
                <a:cs typeface="Arial" panose="020B0604020202020204" pitchFamily="34" charset="0"/>
              </a:rPr>
              <a:t>CAL STATE LA </a:t>
            </a:r>
            <a:r>
              <a:rPr lang="en-US" sz="600" spc="100" baseline="0" dirty="0">
                <a:solidFill>
                  <a:srgbClr val="FCC90A"/>
                </a:solidFill>
                <a:latin typeface="Arial" panose="020B0604020202020204" pitchFamily="34" charset="0"/>
                <a:cs typeface="Arial" panose="020B0604020202020204" pitchFamily="34" charset="0"/>
              </a:rPr>
              <a:t> |   </a:t>
            </a:r>
            <a:r>
              <a:rPr lang="en-US" sz="600" spc="100" baseline="0" dirty="0">
                <a:latin typeface="Arial" panose="020B0604020202020204" pitchFamily="34" charset="0"/>
                <a:cs typeface="Arial" panose="020B0604020202020204" pitchFamily="34" charset="0"/>
              </a:rPr>
              <a:t>Department of Computer Science</a:t>
            </a:r>
          </a:p>
        </p:txBody>
      </p:sp>
    </p:spTree>
    <p:extLst>
      <p:ext uri="{BB962C8B-B14F-4D97-AF65-F5344CB8AC3E}">
        <p14:creationId xmlns:p14="http://schemas.microsoft.com/office/powerpoint/2010/main" val="367737020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9" r:id="rId3"/>
    <p:sldLayoutId id="2147483668" r:id="rId4"/>
    <p:sldLayoutId id="2147483651" r:id="rId5"/>
    <p:sldLayoutId id="2147483667" r:id="rId6"/>
    <p:sldLayoutId id="2147483658" r:id="rId7"/>
    <p:sldLayoutId id="2147483660" r:id="rId8"/>
    <p:sldLayoutId id="2147483659" r:id="rId9"/>
    <p:sldLayoutId id="2147483665" r:id="rId10"/>
    <p:sldLayoutId id="2147483664" r:id="rId11"/>
    <p:sldLayoutId id="2147483663" r:id="rId12"/>
    <p:sldLayoutId id="2147483654" r:id="rId13"/>
    <p:sldLayoutId id="2147483662" r:id="rId14"/>
    <p:sldLayoutId id="2147483661" r:id="rId15"/>
    <p:sldLayoutId id="2147483650" r:id="rId16"/>
    <p:sldLayoutId id="2147483652" r:id="rId17"/>
    <p:sldLayoutId id="2147483653" r:id="rId18"/>
    <p:sldLayoutId id="2147483655" r:id="rId19"/>
    <p:sldLayoutId id="2147483670" r:id="rId20"/>
  </p:sldLayoutIdLst>
  <p:hf hdr="0" ftr="0" dt="0"/>
  <p:txStyles>
    <p:titleStyle>
      <a:lvl1pPr algn="l" defTabSz="342900" rtl="0" eaLnBrk="1" latinLnBrk="0" hangingPunct="1">
        <a:spcBef>
          <a:spcPct val="0"/>
        </a:spcBef>
        <a:buNone/>
        <a:defRPr sz="2200" b="1" i="0" kern="1200">
          <a:solidFill>
            <a:schemeClr val="tx1"/>
          </a:solidFill>
          <a:latin typeface="Arial"/>
          <a:ea typeface="+mj-ea"/>
          <a:cs typeface="Arial"/>
        </a:defRPr>
      </a:lvl1pPr>
    </p:titleStyle>
    <p:body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alstatela.edu/ecst/cs/major-flow-chart"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eykang@calstatela.edu" TargetMode="External"/><Relationship Id="rId2" Type="http://schemas.openxmlformats.org/officeDocument/2006/relationships/hyperlink" Target="mailto:vovasapyan@cslanet.calstatela.edu" TargetMode="Externa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hyperlink" Target="https://www.calstatela.edu/ecst/cs/faculty"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calstatela.edu/registrar/dates-deadlines" TargetMode="External"/><Relationship Id="rId2" Type="http://schemas.openxmlformats.org/officeDocument/2006/relationships/hyperlink" Target="https://www.calstatela.edu/academicresources/academic-calendar" TargetMode="External"/><Relationship Id="rId1" Type="http://schemas.openxmlformats.org/officeDocument/2006/relationships/slideLayout" Target="../slideLayouts/slideLayout17.xml"/><Relationship Id="rId4" Type="http://schemas.openxmlformats.org/officeDocument/2006/relationships/hyperlink" Target="https://www.calstatela.edu/sites/default/files/groups/Office%20of%20Faculty%20Affairs/rtp_re_calendar_2022-2023.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ctrTitle"/>
          </p:nvPr>
        </p:nvSpPr>
        <p:spPr/>
        <p:txBody>
          <a:bodyPr/>
          <a:lstStyle/>
          <a:p>
            <a:r>
              <a:rPr lang="en-US" altLang="en-US" sz="3600" dirty="0"/>
              <a:t>Department Meeting</a:t>
            </a:r>
          </a:p>
        </p:txBody>
      </p:sp>
      <p:sp>
        <p:nvSpPr>
          <p:cNvPr id="4099" name="Subtitle 8"/>
          <p:cNvSpPr>
            <a:spLocks noGrp="1"/>
          </p:cNvSpPr>
          <p:nvPr>
            <p:ph type="subTitle" idx="1"/>
          </p:nvPr>
        </p:nvSpPr>
        <p:spPr/>
        <p:txBody>
          <a:bodyPr/>
          <a:lstStyle/>
          <a:p>
            <a:r>
              <a:rPr lang="en-US" altLang="en-US" dirty="0" smtClean="0"/>
              <a:t>Feb 2, 2023</a:t>
            </a:r>
          </a:p>
          <a:p>
            <a:endParaRPr lang="en-US" altLang="en-US" dirty="0"/>
          </a:p>
          <a:p>
            <a:r>
              <a:rPr lang="en-US" altLang="en-US" dirty="0" smtClean="0"/>
              <a:t>Welcome back to Spring 2023</a:t>
            </a:r>
          </a:p>
        </p:txBody>
      </p:sp>
    </p:spTree>
    <p:extLst>
      <p:ext uri="{BB962C8B-B14F-4D97-AF65-F5344CB8AC3E}">
        <p14:creationId xmlns:p14="http://schemas.microsoft.com/office/powerpoint/2010/main" val="803685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 y="237636"/>
            <a:ext cx="2949070" cy="857250"/>
          </a:xfrm>
        </p:spPr>
        <p:txBody>
          <a:bodyPr/>
          <a:lstStyle/>
          <a:p>
            <a:r>
              <a:rPr lang="en-US" dirty="0" smtClean="0"/>
              <a:t>Enrollment Data – Spring 2023</a:t>
            </a:r>
            <a:endParaRPr lang="en-US" dirty="0"/>
          </a:p>
        </p:txBody>
      </p:sp>
      <p:sp>
        <p:nvSpPr>
          <p:cNvPr id="3" name="Content Placeholder 2"/>
          <p:cNvSpPr>
            <a:spLocks noGrp="1"/>
          </p:cNvSpPr>
          <p:nvPr>
            <p:ph idx="1"/>
          </p:nvPr>
        </p:nvSpPr>
        <p:spPr>
          <a:xfrm>
            <a:off x="536408" y="1177748"/>
            <a:ext cx="2841493" cy="3394472"/>
          </a:xfrm>
        </p:spPr>
        <p:txBody>
          <a:bodyPr/>
          <a:lstStyle/>
          <a:p>
            <a:r>
              <a:rPr lang="en-US" i="1" dirty="0" smtClean="0"/>
              <a:t>As of January 30, 2023,</a:t>
            </a:r>
          </a:p>
          <a:p>
            <a:r>
              <a:rPr lang="en-US" dirty="0" smtClean="0"/>
              <a:t>1067 enrolled students</a:t>
            </a:r>
          </a:p>
          <a:p>
            <a:r>
              <a:rPr lang="en-US" dirty="0"/>
              <a:t>	</a:t>
            </a:r>
            <a:r>
              <a:rPr lang="en-US" dirty="0" smtClean="0"/>
              <a:t>Undergrad : 943</a:t>
            </a:r>
          </a:p>
          <a:p>
            <a:r>
              <a:rPr lang="en-US" dirty="0"/>
              <a:t>	</a:t>
            </a:r>
            <a:r>
              <a:rPr lang="en-US" dirty="0" smtClean="0"/>
              <a:t>Grad : 124</a:t>
            </a:r>
          </a:p>
          <a:p>
            <a:endParaRPr lang="en-US" dirty="0" smtClean="0"/>
          </a:p>
          <a:p>
            <a:r>
              <a:rPr lang="en-US" dirty="0"/>
              <a:t>	</a:t>
            </a:r>
            <a:endParaRPr lang="en-US" dirty="0" smtClean="0"/>
          </a:p>
          <a:p>
            <a:endParaRPr lang="en-US" dirty="0"/>
          </a:p>
        </p:txBody>
      </p:sp>
      <p:pic>
        <p:nvPicPr>
          <p:cNvPr id="4" name="Picture 3"/>
          <p:cNvPicPr>
            <a:picLocks noChangeAspect="1"/>
          </p:cNvPicPr>
          <p:nvPr/>
        </p:nvPicPr>
        <p:blipFill>
          <a:blip r:embed="rId2"/>
          <a:stretch>
            <a:fillRect/>
          </a:stretch>
        </p:blipFill>
        <p:spPr>
          <a:xfrm>
            <a:off x="3621180" y="139848"/>
            <a:ext cx="5240195" cy="4901337"/>
          </a:xfrm>
          <a:prstGeom prst="rect">
            <a:avLst/>
          </a:prstGeom>
        </p:spPr>
      </p:pic>
    </p:spTree>
    <p:extLst>
      <p:ext uri="{BB962C8B-B14F-4D97-AF65-F5344CB8AC3E}">
        <p14:creationId xmlns:p14="http://schemas.microsoft.com/office/powerpoint/2010/main" val="2378846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Status Check for Spring 2023 (2</a:t>
            </a:r>
            <a:r>
              <a:rPr lang="en-US" sz="2400" baseline="30000" dirty="0"/>
              <a:t>nd</a:t>
            </a:r>
            <a:r>
              <a:rPr lang="en-US" sz="2400" dirty="0"/>
              <a:t> week)</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Share how your classes have been going so far.</a:t>
            </a:r>
          </a:p>
          <a:p>
            <a:pPr marL="285750" indent="-285750">
              <a:buFont typeface="Arial" panose="020B0604020202020204" pitchFamily="34" charset="0"/>
              <a:buChar char="•"/>
            </a:pPr>
            <a:r>
              <a:rPr lang="en-US" dirty="0" smtClean="0"/>
              <a:t>Share any issues that you have so far (besides enrollment).</a:t>
            </a:r>
          </a:p>
          <a:p>
            <a:pPr marL="285750" indent="-285750">
              <a:buFont typeface="Arial" panose="020B0604020202020204" pitchFamily="34" charset="0"/>
              <a:buChar char="•"/>
            </a:pPr>
            <a:r>
              <a:rPr lang="en-US" dirty="0" smtClean="0"/>
              <a:t>Share new things (materials, teaching strategies, assignment, projects, and etc.) that you plan to do for this semester.</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4745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Enrollment management</a:t>
            </a:r>
            <a:endParaRPr lang="en-US" sz="18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1800" dirty="0" smtClean="0"/>
              <a:t>Waitlist </a:t>
            </a:r>
            <a:r>
              <a:rPr lang="en-US" sz="1800" dirty="0" smtClean="0"/>
              <a:t>(active 10 business days after the beginning of the semester)</a:t>
            </a:r>
          </a:p>
          <a:p>
            <a:pPr marL="971550" lvl="1"/>
            <a:r>
              <a:rPr lang="en-US" sz="1600" dirty="0" smtClean="0"/>
              <a:t>Students on the waitlist should be attending the classes. </a:t>
            </a:r>
            <a:endParaRPr lang="en-US" sz="1600" dirty="0" smtClean="0"/>
          </a:p>
          <a:p>
            <a:pPr marL="628650" lvl="1" indent="0">
              <a:buNone/>
            </a:pPr>
            <a:endParaRPr lang="en-US" sz="1600" dirty="0" smtClean="0"/>
          </a:p>
          <a:p>
            <a:pPr marL="342900" indent="-342900">
              <a:buFont typeface="Arial" panose="020B0604020202020204" pitchFamily="34" charset="0"/>
              <a:buChar char="•"/>
            </a:pPr>
            <a:r>
              <a:rPr lang="en-US" sz="1800" dirty="0" smtClean="0"/>
              <a:t>Procedures once the semester begins</a:t>
            </a:r>
          </a:p>
          <a:p>
            <a:pPr marL="971550" lvl="1"/>
            <a:r>
              <a:rPr lang="en-US" sz="1600" dirty="0" smtClean="0"/>
              <a:t>Waitlisted students will be added to the class if any spaces are open. No approval is needed.</a:t>
            </a:r>
          </a:p>
          <a:p>
            <a:pPr marL="971550" lvl="1"/>
            <a:r>
              <a:rPr lang="en-US" sz="1600" dirty="0" smtClean="0"/>
              <a:t>Other cases, it needs the Instructor’s approval and Pre-</a:t>
            </a:r>
            <a:r>
              <a:rPr lang="en-US" sz="1600" dirty="0" err="1" smtClean="0"/>
              <a:t>req</a:t>
            </a:r>
            <a:r>
              <a:rPr lang="en-US" sz="1600" dirty="0" smtClean="0"/>
              <a:t> check and approval by the department.</a:t>
            </a:r>
          </a:p>
          <a:p>
            <a:pPr lvl="2" indent="0">
              <a:buNone/>
            </a:pPr>
            <a:endParaRPr lang="en-US" sz="1600" dirty="0" smtClean="0"/>
          </a:p>
          <a:p>
            <a:pPr marL="342900" indent="-342900">
              <a:buFont typeface="Arial" panose="020B0604020202020204" pitchFamily="34" charset="0"/>
              <a:buChar char="•"/>
            </a:pPr>
            <a:r>
              <a:rPr lang="en-US" sz="2000" dirty="0" smtClean="0"/>
              <a:t>Feb 6 : last day to </a:t>
            </a:r>
            <a:r>
              <a:rPr lang="en-US" sz="2000" dirty="0"/>
              <a:t>add/drop. Check your </a:t>
            </a:r>
            <a:r>
              <a:rPr lang="en-US" sz="2000" dirty="0" smtClean="0"/>
              <a:t>class roasters </a:t>
            </a:r>
            <a:r>
              <a:rPr lang="en-US" sz="2000" dirty="0"/>
              <a:t>after </a:t>
            </a:r>
            <a:r>
              <a:rPr lang="en-US" sz="2000" dirty="0" smtClean="0"/>
              <a:t>2/6.</a:t>
            </a: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896035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 y="237636"/>
            <a:ext cx="8142228" cy="857250"/>
          </a:xfrm>
        </p:spPr>
        <p:txBody>
          <a:bodyPr/>
          <a:lstStyle/>
          <a:p>
            <a:r>
              <a:rPr lang="en-US" dirty="0" smtClean="0"/>
              <a:t>Curriculum/Course Changes (effective 2024-2025)</a:t>
            </a:r>
            <a:endParaRPr lang="en-US" dirty="0"/>
          </a:p>
        </p:txBody>
      </p:sp>
      <p:sp>
        <p:nvSpPr>
          <p:cNvPr id="3" name="Content Placeholder 2"/>
          <p:cNvSpPr>
            <a:spLocks noGrp="1"/>
          </p:cNvSpPr>
          <p:nvPr>
            <p:ph idx="1"/>
          </p:nvPr>
        </p:nvSpPr>
        <p:spPr>
          <a:xfrm>
            <a:off x="536407" y="1233679"/>
            <a:ext cx="3088535" cy="3436292"/>
          </a:xfrm>
        </p:spPr>
        <p:txBody>
          <a:bodyPr/>
          <a:lstStyle/>
          <a:p>
            <a:pPr marL="285750" indent="-285750">
              <a:buFont typeface="Arial" panose="020B0604020202020204" pitchFamily="34" charset="0"/>
              <a:buChar char="•"/>
            </a:pPr>
            <a:r>
              <a:rPr lang="en-US" sz="1200" dirty="0"/>
              <a:t>See </a:t>
            </a:r>
            <a:r>
              <a:rPr lang="en-US" sz="1200" dirty="0">
                <a:hlinkClick r:id="rId2"/>
              </a:rPr>
              <a:t>https://</a:t>
            </a:r>
            <a:r>
              <a:rPr lang="en-US" sz="1200" dirty="0" smtClean="0">
                <a:hlinkClick r:id="rId2"/>
              </a:rPr>
              <a:t>www.calstatela.edu/ecst/cs/major-flow-chart</a:t>
            </a:r>
            <a:endParaRPr lang="en-US" sz="1200" dirty="0" smtClean="0"/>
          </a:p>
          <a:p>
            <a:pPr marL="285750" indent="-285750">
              <a:buFont typeface="Arial" panose="020B0604020202020204" pitchFamily="34" charset="0"/>
              <a:buChar char="•"/>
            </a:pPr>
            <a:r>
              <a:rPr lang="en-US" sz="1200" dirty="0" smtClean="0"/>
              <a:t>Discuss your proposal plan with me in Feb: convert a special topic to an elective</a:t>
            </a:r>
          </a:p>
          <a:p>
            <a:pPr marL="285750" indent="-285750">
              <a:buFont typeface="Arial" panose="020B0604020202020204" pitchFamily="34" charset="0"/>
              <a:buChar char="•"/>
            </a:pPr>
            <a:r>
              <a:rPr lang="en-US" sz="1200" dirty="0" smtClean="0"/>
              <a:t>MSC updated: Relaxed to move </a:t>
            </a:r>
            <a:r>
              <a:rPr lang="en-US" sz="1200" dirty="0" err="1" smtClean="0"/>
              <a:t>Calc</a:t>
            </a:r>
            <a:r>
              <a:rPr lang="en-US" sz="1200" dirty="0" smtClean="0"/>
              <a:t> 2 and </a:t>
            </a:r>
            <a:r>
              <a:rPr lang="en-US" sz="1200" dirty="0" err="1" smtClean="0"/>
              <a:t>Phys</a:t>
            </a:r>
            <a:r>
              <a:rPr lang="en-US" sz="1200" dirty="0" smtClean="0"/>
              <a:t> 1 from “required” to “recommended”. No going back.</a:t>
            </a:r>
          </a:p>
          <a:p>
            <a:pPr marL="285750" indent="-285750">
              <a:buFont typeface="Arial" panose="020B0604020202020204" pitchFamily="34" charset="0"/>
              <a:buChar char="•"/>
            </a:pPr>
            <a:r>
              <a:rPr lang="en-US" sz="1200" dirty="0" smtClean="0"/>
              <a:t>Add hybrid mode to “Special Topic” class.</a:t>
            </a:r>
          </a:p>
          <a:p>
            <a:pPr marL="285750" indent="-285750">
              <a:buFont typeface="Arial" panose="020B0604020202020204" pitchFamily="34" charset="0"/>
              <a:buChar char="•"/>
            </a:pPr>
            <a:r>
              <a:rPr lang="en-US" sz="1200" dirty="0" smtClean="0"/>
              <a:t>Some discussion points:</a:t>
            </a:r>
          </a:p>
          <a:p>
            <a:pPr marL="971550" lvl="1" indent="-285750"/>
            <a:r>
              <a:rPr lang="en-US" sz="1100" dirty="0" smtClean="0"/>
              <a:t>Students taking 6 CS 3000-level courses in one semester</a:t>
            </a:r>
          </a:p>
        </p:txBody>
      </p:sp>
      <p:pic>
        <p:nvPicPr>
          <p:cNvPr id="1026" name="Picture 2" descr="major course flow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116" y="1233679"/>
            <a:ext cx="5066797" cy="274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162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Have Successful spring 2023 semester!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25097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71700" y="1466702"/>
            <a:ext cx="4800600" cy="536294"/>
          </a:xfrm>
        </p:spPr>
        <p:txBody>
          <a:bodyPr/>
          <a:lstStyle/>
          <a:p>
            <a:r>
              <a:rPr lang="en-US" dirty="0" smtClean="0"/>
              <a:t>Spring 2023</a:t>
            </a:r>
            <a:endParaRPr lang="en-US" dirty="0"/>
          </a:p>
        </p:txBody>
      </p:sp>
      <p:sp>
        <p:nvSpPr>
          <p:cNvPr id="6" name="Slide Number Placeholder 5"/>
          <p:cNvSpPr>
            <a:spLocks noGrp="1"/>
          </p:cNvSpPr>
          <p:nvPr>
            <p:ph type="sldNum" sz="quarter" idx="4294967295"/>
          </p:nvPr>
        </p:nvSpPr>
        <p:spPr/>
        <p:txBody>
          <a:bodyPr/>
          <a:lstStyle/>
          <a:p>
            <a:fld id="{3B3D2561-00AF-8A45-A570-C3BF3C5C7560}" type="slidenum">
              <a:rPr lang="en-US" smtClean="0"/>
              <a:t>2</a:t>
            </a:fld>
            <a:endParaRPr lang="en-US"/>
          </a:p>
        </p:txBody>
      </p:sp>
      <p:sp>
        <p:nvSpPr>
          <p:cNvPr id="9" name="TextBox 8"/>
          <p:cNvSpPr txBox="1"/>
          <p:nvPr/>
        </p:nvSpPr>
        <p:spPr>
          <a:xfrm>
            <a:off x="5635118" y="3990660"/>
            <a:ext cx="2135841" cy="669414"/>
          </a:xfrm>
          <a:prstGeom prst="rect">
            <a:avLst/>
          </a:prstGeom>
          <a:noFill/>
        </p:spPr>
        <p:txBody>
          <a:bodyPr wrap="none" rtlCol="0">
            <a:spAutoFit/>
          </a:bodyPr>
          <a:lstStyle/>
          <a:p>
            <a:pPr algn="ctr"/>
            <a:r>
              <a:rPr lang="en-US" sz="1350" dirty="0"/>
              <a:t>Valentina </a:t>
            </a:r>
            <a:r>
              <a:rPr lang="en-US" sz="1350" dirty="0" err="1"/>
              <a:t>Ovasapyan</a:t>
            </a:r>
            <a:endParaRPr lang="en-US" sz="1350" dirty="0"/>
          </a:p>
          <a:p>
            <a:pPr algn="ctr"/>
            <a:r>
              <a:rPr lang="en-US" sz="1050" dirty="0"/>
              <a:t>Department Coordinator</a:t>
            </a:r>
          </a:p>
          <a:p>
            <a:pPr algn="ctr"/>
            <a:r>
              <a:rPr lang="en-US" sz="1350" u="sng" dirty="0">
                <a:hlinkClick r:id="rId2"/>
              </a:rPr>
              <a:t>vovasapyan@calstatela.edu</a:t>
            </a:r>
            <a:endParaRPr lang="en-US" sz="1350" dirty="0"/>
          </a:p>
        </p:txBody>
      </p:sp>
      <p:sp>
        <p:nvSpPr>
          <p:cNvPr id="13" name="TextBox 12"/>
          <p:cNvSpPr txBox="1"/>
          <p:nvPr/>
        </p:nvSpPr>
        <p:spPr>
          <a:xfrm>
            <a:off x="3598061" y="3990660"/>
            <a:ext cx="1813189" cy="669414"/>
          </a:xfrm>
          <a:prstGeom prst="rect">
            <a:avLst/>
          </a:prstGeom>
          <a:noFill/>
        </p:spPr>
        <p:txBody>
          <a:bodyPr wrap="none" rtlCol="0">
            <a:spAutoFit/>
          </a:bodyPr>
          <a:lstStyle/>
          <a:p>
            <a:pPr algn="ctr"/>
            <a:r>
              <a:rPr lang="en-US" sz="1350" dirty="0"/>
              <a:t>Elaine Kang</a:t>
            </a:r>
          </a:p>
          <a:p>
            <a:pPr algn="ctr"/>
            <a:r>
              <a:rPr lang="en-US" sz="1050" dirty="0"/>
              <a:t>Chair</a:t>
            </a:r>
            <a:endParaRPr lang="en-US" sz="1350" dirty="0"/>
          </a:p>
          <a:p>
            <a:pPr algn="ctr"/>
            <a:r>
              <a:rPr lang="en-US" sz="1350" u="sng" dirty="0">
                <a:hlinkClick r:id="rId3"/>
              </a:rPr>
              <a:t>eykang@calstatela.edu</a:t>
            </a:r>
            <a:endParaRPr lang="en-US" sz="1350" dirty="0"/>
          </a:p>
        </p:txBody>
      </p:sp>
      <p:pic>
        <p:nvPicPr>
          <p:cNvPr id="4" name="Picture 2" descr="Eun-Young Elaine K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424" y="2114575"/>
            <a:ext cx="1414463" cy="17645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lentina Ovasap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4688" y="2182813"/>
            <a:ext cx="1204386" cy="174548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2033969" y="360411"/>
            <a:ext cx="5654749" cy="552380"/>
          </a:xfrm>
        </p:spPr>
        <p:txBody>
          <a:bodyPr/>
          <a:lstStyle/>
          <a:p>
            <a:r>
              <a:rPr lang="en-US" dirty="0" smtClean="0">
                <a:solidFill>
                  <a:schemeClr val="bg1"/>
                </a:solidFill>
              </a:rPr>
              <a:t>Who to Contact</a:t>
            </a:r>
            <a:endParaRPr lang="en-US" dirty="0">
              <a:solidFill>
                <a:schemeClr val="bg1"/>
              </a:solidFill>
            </a:endParaRPr>
          </a:p>
        </p:txBody>
      </p:sp>
    </p:spTree>
    <p:extLst>
      <p:ext uri="{BB962C8B-B14F-4D97-AF65-F5344CB8AC3E}">
        <p14:creationId xmlns:p14="http://schemas.microsoft.com/office/powerpoint/2010/main" val="4042353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 Personnel</a:t>
            </a:r>
            <a:endParaRPr lang="en-US" dirty="0"/>
          </a:p>
        </p:txBody>
      </p:sp>
      <p:sp>
        <p:nvSpPr>
          <p:cNvPr id="3" name="Content Placeholder 2"/>
          <p:cNvSpPr>
            <a:spLocks noGrp="1"/>
          </p:cNvSpPr>
          <p:nvPr>
            <p:ph idx="1"/>
          </p:nvPr>
        </p:nvSpPr>
        <p:spPr/>
        <p:txBody>
          <a:bodyPr/>
          <a:lstStyle/>
          <a:p>
            <a:pPr marL="285750" indent="-285750">
              <a:spcBef>
                <a:spcPts val="600"/>
              </a:spcBef>
              <a:buFont typeface="Arial" panose="020B0604020202020204" pitchFamily="34" charset="0"/>
              <a:buChar char="•"/>
            </a:pPr>
            <a:r>
              <a:rPr lang="en-US" sz="1400" dirty="0"/>
              <a:t>New college </a:t>
            </a:r>
            <a:r>
              <a:rPr lang="en-US" sz="1400" dirty="0" smtClean="0"/>
              <a:t>leadership: Dean N</a:t>
            </a:r>
            <a:r>
              <a:rPr lang="en-US" sz="1400" dirty="0"/>
              <a:t>. </a:t>
            </a:r>
            <a:r>
              <a:rPr lang="en-US" sz="1400" dirty="0" err="1"/>
              <a:t>Warter</a:t>
            </a:r>
            <a:r>
              <a:rPr lang="en-US" sz="1400" dirty="0"/>
              <a:t>-Perez</a:t>
            </a:r>
          </a:p>
          <a:p>
            <a:pPr marL="285750" indent="-285750">
              <a:spcBef>
                <a:spcPts val="600"/>
              </a:spcBef>
              <a:buFont typeface="Arial" panose="020B0604020202020204" pitchFamily="34" charset="0"/>
              <a:buChar char="•"/>
            </a:pPr>
            <a:r>
              <a:rPr lang="en-US" sz="1400" dirty="0" smtClean="0"/>
              <a:t>New CS lecturers </a:t>
            </a:r>
            <a:r>
              <a:rPr lang="en-US" sz="1400" dirty="0"/>
              <a:t>: </a:t>
            </a:r>
            <a:r>
              <a:rPr lang="en-US" sz="1400" dirty="0">
                <a:hlinkClick r:id="rId2"/>
              </a:rPr>
              <a:t>https://</a:t>
            </a:r>
            <a:r>
              <a:rPr lang="en-US" sz="1400" dirty="0" smtClean="0">
                <a:hlinkClick r:id="rId2"/>
              </a:rPr>
              <a:t>www.calstatela.edu/ecst/cs/faculty</a:t>
            </a:r>
            <a:endParaRPr lang="en-US" sz="1400" dirty="0" smtClean="0"/>
          </a:p>
          <a:p>
            <a:pPr marL="971550" lvl="1" indent="-285750">
              <a:spcBef>
                <a:spcPts val="600"/>
              </a:spcBef>
            </a:pPr>
            <a:r>
              <a:rPr lang="en-US" sz="1200" dirty="0" smtClean="0"/>
              <a:t>Stephen Wang (CS 5660), Jen Chen (CS 1222), Robert Lai (CS 3337), </a:t>
            </a:r>
            <a:r>
              <a:rPr lang="en-US" sz="1200" dirty="0" smtClean="0"/>
              <a:t>Dr. </a:t>
            </a:r>
            <a:r>
              <a:rPr lang="en-US" sz="1200" dirty="0" err="1" smtClean="0"/>
              <a:t>Suseon</a:t>
            </a:r>
            <a:r>
              <a:rPr lang="en-US" sz="1200" dirty="0" smtClean="0"/>
              <a:t> </a:t>
            </a:r>
            <a:r>
              <a:rPr lang="en-US" sz="1200" dirty="0" smtClean="0"/>
              <a:t>Yang (CS 2011)</a:t>
            </a:r>
            <a:endParaRPr lang="en-US" sz="1200" dirty="0"/>
          </a:p>
          <a:p>
            <a:pPr marL="285750" indent="-285750">
              <a:spcBef>
                <a:spcPts val="600"/>
              </a:spcBef>
              <a:buFont typeface="Arial" panose="020B0604020202020204" pitchFamily="34" charset="0"/>
              <a:buChar char="•"/>
            </a:pPr>
            <a:r>
              <a:rPr lang="en-US" sz="1400" dirty="0" smtClean="0"/>
              <a:t>A visiting scholar (Sp’23) : Prof. Amir </a:t>
            </a:r>
            <a:r>
              <a:rPr lang="en-US" sz="1400" dirty="0" err="1" smtClean="0"/>
              <a:t>Masoumi</a:t>
            </a:r>
            <a:r>
              <a:rPr lang="en-US" sz="1400" dirty="0" smtClean="0"/>
              <a:t> (Associate Prof, Management &amp; Marketing, Manhattan College</a:t>
            </a:r>
          </a:p>
          <a:p>
            <a:pPr marL="285750" indent="-285750">
              <a:spcBef>
                <a:spcPts val="600"/>
              </a:spcBef>
              <a:buFont typeface="Arial" panose="020B0604020202020204" pitchFamily="34" charset="0"/>
              <a:buChar char="•"/>
            </a:pPr>
            <a:r>
              <a:rPr lang="en-US" sz="1400" dirty="0" smtClean="0"/>
              <a:t>New </a:t>
            </a:r>
            <a:r>
              <a:rPr lang="en-US" sz="1400" dirty="0" smtClean="0"/>
              <a:t>ITC : Ariel Reyes (CS senior design projects)</a:t>
            </a:r>
          </a:p>
          <a:p>
            <a:pPr marL="285750" indent="-285750">
              <a:spcBef>
                <a:spcPts val="600"/>
              </a:spcBef>
              <a:buFont typeface="Arial" panose="020B0604020202020204" pitchFamily="34" charset="0"/>
              <a:buChar char="•"/>
            </a:pPr>
            <a:r>
              <a:rPr lang="en-US" sz="1400" dirty="0" smtClean="0"/>
              <a:t>New ECST Contract &amp; Grants Analyst: </a:t>
            </a:r>
            <a:r>
              <a:rPr lang="en-US" sz="1400" dirty="0"/>
              <a:t>Norma Cardenas (</a:t>
            </a:r>
            <a:r>
              <a:rPr lang="en-US" sz="1400" i="1" dirty="0" smtClean="0"/>
              <a:t>ncarden7@calstatela.edu</a:t>
            </a:r>
            <a:r>
              <a:rPr lang="en-US" sz="1400" dirty="0" smtClean="0"/>
              <a:t>)</a:t>
            </a:r>
          </a:p>
          <a:p>
            <a:pPr marL="285750" indent="-285750">
              <a:spcBef>
                <a:spcPts val="600"/>
              </a:spcBef>
              <a:buFont typeface="Arial" panose="020B0604020202020204" pitchFamily="34" charset="0"/>
              <a:buChar char="•"/>
            </a:pPr>
            <a:r>
              <a:rPr lang="en-US" sz="1400" dirty="0" smtClean="0"/>
              <a:t>Sabbatical: H. </a:t>
            </a:r>
            <a:r>
              <a:rPr lang="en-US" sz="1400" dirty="0" err="1" smtClean="0"/>
              <a:t>Guo</a:t>
            </a:r>
            <a:r>
              <a:rPr lang="en-US" sz="1400" dirty="0"/>
              <a:t> </a:t>
            </a:r>
            <a:r>
              <a:rPr lang="en-US" sz="1400" dirty="0" smtClean="0"/>
              <a:t>and C. Sun </a:t>
            </a:r>
          </a:p>
          <a:p>
            <a:pPr marL="285750" indent="-285750">
              <a:spcBef>
                <a:spcPts val="600"/>
              </a:spcBef>
              <a:buFont typeface="Arial" panose="020B0604020202020204" pitchFamily="34" charset="0"/>
              <a:buChar char="•"/>
            </a:pPr>
            <a:r>
              <a:rPr lang="en-US" sz="1400" dirty="0" smtClean="0"/>
              <a:t>Faculty search – progress </a:t>
            </a:r>
            <a:r>
              <a:rPr lang="en-US" sz="1400" dirty="0" smtClean="0"/>
              <a:t>report. Update your personal and </a:t>
            </a:r>
            <a:r>
              <a:rPr lang="en-US" sz="1400" dirty="0" smtClean="0"/>
              <a:t>research </a:t>
            </a:r>
            <a:r>
              <a:rPr lang="en-US" sz="1400" dirty="0" smtClean="0"/>
              <a:t>webpages</a:t>
            </a:r>
            <a:endParaRPr lang="en-US" sz="1400" dirty="0" smtClean="0"/>
          </a:p>
          <a:p>
            <a:pPr marL="285750" indent="-285750">
              <a:spcBef>
                <a:spcPts val="600"/>
              </a:spcBef>
              <a:buFont typeface="Arial" panose="020B0604020202020204" pitchFamily="34" charset="0"/>
              <a:buChar char="•"/>
            </a:pPr>
            <a:r>
              <a:rPr lang="en-US" sz="1400" dirty="0"/>
              <a:t>New hire: CS ASA (send me what type of </a:t>
            </a:r>
            <a:r>
              <a:rPr lang="en-US" sz="1400" dirty="0" smtClean="0"/>
              <a:t>help/services </a:t>
            </a:r>
            <a:r>
              <a:rPr lang="en-US" sz="1400" dirty="0"/>
              <a:t>you </a:t>
            </a:r>
            <a:r>
              <a:rPr lang="en-US" sz="1400" dirty="0" smtClean="0"/>
              <a:t>needed most)</a:t>
            </a:r>
            <a:endParaRPr lang="en-US" sz="1400" dirty="0"/>
          </a:p>
          <a:p>
            <a:pPr marL="285750" indent="-285750">
              <a:spcBef>
                <a:spcPts val="600"/>
              </a:spcBef>
              <a:buFont typeface="Arial" panose="020B0604020202020204" pitchFamily="34" charset="0"/>
              <a:buChar char="•"/>
            </a:pPr>
            <a:r>
              <a:rPr lang="en-US" sz="1400" dirty="0" smtClean="0"/>
              <a:t>RTP file submission </a:t>
            </a:r>
            <a:r>
              <a:rPr lang="en-US" sz="1400" dirty="0"/>
              <a:t>deadline: </a:t>
            </a:r>
            <a:r>
              <a:rPr lang="en-US" sz="1400" dirty="0" smtClean="0"/>
              <a:t>02/05</a:t>
            </a:r>
          </a:p>
          <a:p>
            <a:pPr lvl="1" indent="0">
              <a:spcBef>
                <a:spcPts val="600"/>
              </a:spcBef>
              <a:buNone/>
            </a:pPr>
            <a:endParaRPr lang="en-US" sz="1050" dirty="0"/>
          </a:p>
          <a:p>
            <a:pPr marL="285750" indent="-285750">
              <a:spcBef>
                <a:spcPts val="600"/>
              </a:spcBef>
              <a:buFont typeface="Arial" panose="020B0604020202020204" pitchFamily="34" charset="0"/>
              <a:buChar char="•"/>
            </a:pPr>
            <a:endParaRPr lang="en-US" sz="1050" dirty="0" smtClean="0"/>
          </a:p>
          <a:p>
            <a:pPr marL="285750" indent="-285750">
              <a:spcBef>
                <a:spcPts val="600"/>
              </a:spcBef>
              <a:buFont typeface="Arial" panose="020B0604020202020204" pitchFamily="34" charset="0"/>
              <a:buChar char="•"/>
            </a:pPr>
            <a:endParaRPr lang="en-US" sz="1050" dirty="0" smtClean="0"/>
          </a:p>
          <a:p>
            <a:pPr marL="285750" indent="-285750">
              <a:spcBef>
                <a:spcPts val="600"/>
              </a:spcBef>
              <a:buFont typeface="Arial" panose="020B0604020202020204" pitchFamily="34" charset="0"/>
              <a:buChar char="•"/>
            </a:pPr>
            <a:endParaRPr lang="en-US" sz="1050" dirty="0"/>
          </a:p>
          <a:p>
            <a:pPr>
              <a:spcBef>
                <a:spcPts val="600"/>
              </a:spcBef>
            </a:pPr>
            <a:endParaRPr lang="en-US" sz="1050" dirty="0"/>
          </a:p>
        </p:txBody>
      </p:sp>
    </p:spTree>
    <p:extLst>
      <p:ext uri="{BB962C8B-B14F-4D97-AF65-F5344CB8AC3E}">
        <p14:creationId xmlns:p14="http://schemas.microsoft.com/office/powerpoint/2010/main" val="2840081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1421" y="1094885"/>
            <a:ext cx="4113839" cy="2154502"/>
          </a:xfrm>
          <a:solidFill>
            <a:schemeClr val="bg1">
              <a:lumMod val="95000"/>
            </a:schemeClr>
          </a:solidFill>
        </p:spPr>
        <p:txBody>
          <a:bodyPr/>
          <a:lstStyle/>
          <a:p>
            <a:pPr marL="285750" indent="-285750">
              <a:buFont typeface="Arial" panose="020B0604020202020204" pitchFamily="34" charset="0"/>
              <a:buChar char="•"/>
            </a:pPr>
            <a:r>
              <a:rPr lang="en-US" sz="1400" b="1" dirty="0" smtClean="0"/>
              <a:t>Senior Design Expo</a:t>
            </a:r>
          </a:p>
          <a:p>
            <a:pPr marL="742950" lvl="1" indent="-285750"/>
            <a:r>
              <a:rPr lang="en-US" sz="1200" dirty="0" smtClean="0"/>
              <a:t>Friday, May 5</a:t>
            </a:r>
            <a:r>
              <a:rPr lang="en-US" sz="1200" baseline="30000" dirty="0" smtClean="0"/>
              <a:t>th</a:t>
            </a:r>
            <a:endParaRPr lang="en-US" sz="1200" dirty="0" smtClean="0"/>
          </a:p>
          <a:p>
            <a:pPr marL="285750" indent="-285750">
              <a:buFont typeface="Arial" panose="020B0604020202020204" pitchFamily="34" charset="0"/>
              <a:buChar char="•"/>
            </a:pPr>
            <a:r>
              <a:rPr lang="en-US" sz="1400" b="1" dirty="0" smtClean="0"/>
              <a:t>Honors’ </a:t>
            </a:r>
            <a:r>
              <a:rPr lang="en-US" sz="1400" b="1" dirty="0" smtClean="0"/>
              <a:t>Convocation (mandatory)</a:t>
            </a:r>
            <a:endParaRPr lang="en-US" sz="1400" b="1" dirty="0" smtClean="0"/>
          </a:p>
          <a:p>
            <a:pPr marL="742950" lvl="1" indent="-285750"/>
            <a:r>
              <a:rPr lang="en-US" sz="1200" dirty="0" smtClean="0"/>
              <a:t>Thursday, April 13</a:t>
            </a:r>
            <a:r>
              <a:rPr lang="en-US" sz="1200" baseline="30000" dirty="0" smtClean="0"/>
              <a:t>th</a:t>
            </a:r>
            <a:endParaRPr lang="en-US" sz="1200" dirty="0" smtClean="0"/>
          </a:p>
          <a:p>
            <a:pPr marL="285750" indent="-285750">
              <a:buFont typeface="Arial" panose="020B0604020202020204" pitchFamily="34" charset="0"/>
              <a:buChar char="•"/>
            </a:pPr>
            <a:r>
              <a:rPr lang="en-US" sz="1400" b="1" dirty="0" smtClean="0"/>
              <a:t>Commencement (mandatory)</a:t>
            </a:r>
            <a:endParaRPr lang="en-US" sz="1400" b="1" dirty="0" smtClean="0"/>
          </a:p>
          <a:p>
            <a:pPr marL="742950" lvl="1" indent="-285750"/>
            <a:r>
              <a:rPr lang="en-US" sz="1200" dirty="0" smtClean="0"/>
              <a:t>Thursday, May 25</a:t>
            </a:r>
            <a:r>
              <a:rPr lang="en-US" sz="1200" baseline="30000" dirty="0" smtClean="0"/>
              <a:t>th</a:t>
            </a:r>
            <a:r>
              <a:rPr lang="en-US" sz="1200" dirty="0" smtClean="0"/>
              <a:t>, </a:t>
            </a:r>
            <a:r>
              <a:rPr lang="en-US" sz="1200" dirty="0" smtClean="0"/>
              <a:t>9AM-2PM</a:t>
            </a:r>
          </a:p>
          <a:p>
            <a:pPr marL="342900" indent="-342900">
              <a:buFont typeface="Arial" panose="020B0604020202020204" pitchFamily="34" charset="0"/>
              <a:buChar char="•"/>
            </a:pPr>
            <a:r>
              <a:rPr lang="en-US" sz="1400" b="1" dirty="0" smtClean="0">
                <a:ea typeface="Times New Roman" panose="02020603050405020304" pitchFamily="18" charset="0"/>
              </a:rPr>
              <a:t>E-Week</a:t>
            </a:r>
            <a:r>
              <a:rPr lang="en-US" sz="1400" b="1" dirty="0">
                <a:ea typeface="Times New Roman" panose="02020603050405020304" pitchFamily="18" charset="0"/>
              </a:rPr>
              <a:t>:</a:t>
            </a:r>
            <a:r>
              <a:rPr lang="en-US" sz="1400" dirty="0">
                <a:ea typeface="Times New Roman" panose="02020603050405020304" pitchFamily="18" charset="0"/>
              </a:rPr>
              <a:t> February 20 – 24</a:t>
            </a:r>
            <a:r>
              <a:rPr lang="en-US" sz="1400" baseline="30000" dirty="0">
                <a:ea typeface="Times New Roman" panose="02020603050405020304" pitchFamily="18" charset="0"/>
              </a:rPr>
              <a:t>th</a:t>
            </a:r>
            <a:r>
              <a:rPr lang="en-US" sz="1400" dirty="0">
                <a:ea typeface="Times New Roman" panose="02020603050405020304" pitchFamily="18" charset="0"/>
              </a:rPr>
              <a:t> </a:t>
            </a:r>
            <a:endParaRPr lang="en-US" sz="1400" dirty="0"/>
          </a:p>
          <a:p>
            <a:pPr marL="342900" indent="-342900">
              <a:buFont typeface="Arial" panose="020B0604020202020204" pitchFamily="34" charset="0"/>
              <a:buChar char="•"/>
            </a:pPr>
            <a:r>
              <a:rPr lang="en-US" sz="1400" b="1" dirty="0" smtClean="0">
                <a:ea typeface="Times New Roman" panose="02020603050405020304" pitchFamily="18" charset="0"/>
              </a:rPr>
              <a:t>Cal </a:t>
            </a:r>
            <a:r>
              <a:rPr lang="en-US" sz="1400" b="1" dirty="0">
                <a:ea typeface="Times New Roman" panose="02020603050405020304" pitchFamily="18" charset="0"/>
              </a:rPr>
              <a:t>State LA Preview Day: </a:t>
            </a:r>
            <a:r>
              <a:rPr lang="en-US" sz="1400" dirty="0">
                <a:ea typeface="Times New Roman" panose="02020603050405020304" pitchFamily="18" charset="0"/>
              </a:rPr>
              <a:t>Saturday, April 15</a:t>
            </a:r>
            <a:r>
              <a:rPr lang="en-US" sz="1400" baseline="30000" dirty="0">
                <a:ea typeface="Times New Roman" panose="02020603050405020304" pitchFamily="18" charset="0"/>
              </a:rPr>
              <a:t>th</a:t>
            </a:r>
            <a:r>
              <a:rPr lang="en-US" sz="1400" dirty="0">
                <a:ea typeface="Times New Roman" panose="02020603050405020304" pitchFamily="18" charset="0"/>
              </a:rPr>
              <a:t> </a:t>
            </a:r>
            <a:r>
              <a:rPr lang="en-US" sz="1100" dirty="0">
                <a:ea typeface="Times New Roman" panose="02020603050405020304" pitchFamily="18" charset="0"/>
              </a:rPr>
              <a:t> </a:t>
            </a:r>
            <a:endParaRPr lang="en-US" sz="1100" dirty="0"/>
          </a:p>
        </p:txBody>
      </p:sp>
      <p:sp>
        <p:nvSpPr>
          <p:cNvPr id="9" name="Content Placeholder 8"/>
          <p:cNvSpPr>
            <a:spLocks noGrp="1"/>
          </p:cNvSpPr>
          <p:nvPr>
            <p:ph sz="half" idx="2"/>
          </p:nvPr>
        </p:nvSpPr>
        <p:spPr>
          <a:xfrm>
            <a:off x="536408" y="1094887"/>
            <a:ext cx="4187992" cy="2154500"/>
          </a:xfrm>
          <a:solidFill>
            <a:schemeClr val="bg1">
              <a:lumMod val="95000"/>
            </a:schemeClr>
          </a:solidFill>
        </p:spPr>
        <p:txBody>
          <a:bodyPr/>
          <a:lstStyle/>
          <a:p>
            <a:pPr fontAlgn="base"/>
            <a:r>
              <a:rPr lang="en-US" sz="1400" b="1" dirty="0"/>
              <a:t>CS Department Meetings for Spring 2023</a:t>
            </a:r>
            <a:endParaRPr lang="en-US" sz="1400" dirty="0"/>
          </a:p>
          <a:p>
            <a:pPr fontAlgn="base"/>
            <a:r>
              <a:rPr lang="en-US" sz="1400" b="1" dirty="0"/>
              <a:t>Thursdays, </a:t>
            </a:r>
            <a:r>
              <a:rPr lang="en-US" sz="1400" b="1" dirty="0" smtClean="0"/>
              <a:t>3:15-4:15</a:t>
            </a:r>
            <a:r>
              <a:rPr lang="en-US" sz="1400" dirty="0" smtClean="0"/>
              <a:t>, </a:t>
            </a:r>
            <a:r>
              <a:rPr lang="en-US" sz="1400" b="1" u="sng" dirty="0" smtClean="0"/>
              <a:t>ET A 331</a:t>
            </a:r>
            <a:endParaRPr lang="en-US" sz="1400" b="1" u="sng" dirty="0"/>
          </a:p>
          <a:p>
            <a:pPr marL="457200" lvl="1" indent="-228600" fontAlgn="base"/>
            <a:r>
              <a:rPr lang="en-US" sz="1200" dirty="0"/>
              <a:t>2/2   3:15-4:15 </a:t>
            </a:r>
          </a:p>
          <a:p>
            <a:pPr marL="457200" lvl="1" indent="-228600" fontAlgn="base"/>
            <a:r>
              <a:rPr lang="en-US" sz="1200" dirty="0"/>
              <a:t>2/23  3:15-4:15 </a:t>
            </a:r>
          </a:p>
          <a:p>
            <a:pPr marL="457200" lvl="1" indent="-228600" fontAlgn="base"/>
            <a:r>
              <a:rPr lang="en-US" sz="1200" b="1" dirty="0"/>
              <a:t>3/9   </a:t>
            </a:r>
            <a:r>
              <a:rPr lang="en-US" sz="1200" b="1" dirty="0" smtClean="0"/>
              <a:t>3:15-4:15 with Dean </a:t>
            </a:r>
            <a:r>
              <a:rPr lang="en-US" sz="1200" b="1" dirty="0" err="1" smtClean="0"/>
              <a:t>Warter</a:t>
            </a:r>
            <a:r>
              <a:rPr lang="en-US" sz="1200" b="1" dirty="0" smtClean="0"/>
              <a:t>-Perez</a:t>
            </a:r>
            <a:endParaRPr lang="en-US" sz="1200" b="1" dirty="0"/>
          </a:p>
          <a:p>
            <a:pPr marL="457200" lvl="1" indent="-228600" fontAlgn="base"/>
            <a:r>
              <a:rPr lang="en-US" sz="1200" dirty="0"/>
              <a:t>3/23  3:15-4:15 </a:t>
            </a:r>
          </a:p>
          <a:p>
            <a:pPr marL="457200" lvl="1" indent="-228600" fontAlgn="base"/>
            <a:r>
              <a:rPr lang="en-US" sz="1200" dirty="0"/>
              <a:t>4/6   3:15-4:15</a:t>
            </a:r>
          </a:p>
          <a:p>
            <a:pPr marL="457200" lvl="1" indent="-228600" fontAlgn="base"/>
            <a:r>
              <a:rPr lang="en-US" sz="1200" dirty="0"/>
              <a:t>4/27  3:15-4:15 </a:t>
            </a:r>
          </a:p>
          <a:p>
            <a:pPr marL="457200" lvl="1" indent="-228600" fontAlgn="base"/>
            <a:r>
              <a:rPr lang="en-US" sz="1200" dirty="0"/>
              <a:t>5/11  3:15-4:15 </a:t>
            </a:r>
          </a:p>
          <a:p>
            <a:endParaRPr lang="en-US" sz="1400" dirty="0"/>
          </a:p>
        </p:txBody>
      </p:sp>
      <p:sp>
        <p:nvSpPr>
          <p:cNvPr id="6" name="Slide Number Placeholder 5"/>
          <p:cNvSpPr>
            <a:spLocks noGrp="1"/>
          </p:cNvSpPr>
          <p:nvPr>
            <p:ph type="sldNum" sz="quarter" idx="12"/>
          </p:nvPr>
        </p:nvSpPr>
        <p:spPr/>
        <p:txBody>
          <a:bodyPr/>
          <a:lstStyle/>
          <a:p>
            <a:fld id="{3B3D2561-00AF-8A45-A570-C3BF3C5C7560}" type="slidenum">
              <a:rPr lang="en-US" smtClean="0"/>
              <a:t>4</a:t>
            </a:fld>
            <a:endParaRPr lang="en-US"/>
          </a:p>
        </p:txBody>
      </p:sp>
      <p:sp>
        <p:nvSpPr>
          <p:cNvPr id="2" name="Title 1"/>
          <p:cNvSpPr>
            <a:spLocks noGrp="1"/>
          </p:cNvSpPr>
          <p:nvPr>
            <p:ph type="title"/>
          </p:nvPr>
        </p:nvSpPr>
        <p:spPr/>
        <p:txBody>
          <a:bodyPr/>
          <a:lstStyle/>
          <a:p>
            <a:r>
              <a:rPr lang="en-US" dirty="0" smtClean="0"/>
              <a:t>Important Dates</a:t>
            </a:r>
            <a:endParaRPr lang="en-US" dirty="0"/>
          </a:p>
        </p:txBody>
      </p:sp>
      <p:sp>
        <p:nvSpPr>
          <p:cNvPr id="10" name="Rectangle 9"/>
          <p:cNvSpPr/>
          <p:nvPr/>
        </p:nvSpPr>
        <p:spPr>
          <a:xfrm>
            <a:off x="536408" y="3355523"/>
            <a:ext cx="8418852" cy="1261884"/>
          </a:xfrm>
          <a:prstGeom prst="rect">
            <a:avLst/>
          </a:prstGeom>
          <a:solidFill>
            <a:schemeClr val="bg1">
              <a:lumMod val="95000"/>
            </a:schemeClr>
          </a:solidFill>
        </p:spPr>
        <p:txBody>
          <a:bodyPr wrap="square">
            <a:spAutoFit/>
          </a:bodyPr>
          <a:lstStyle/>
          <a:p>
            <a:r>
              <a:rPr lang="en-US" sz="1600" b="1" dirty="0"/>
              <a:t>Academic Calendar</a:t>
            </a:r>
            <a:r>
              <a:rPr lang="en-US" sz="1400" dirty="0"/>
              <a:t>: </a:t>
            </a:r>
            <a:r>
              <a:rPr lang="en-US" sz="1400" dirty="0">
                <a:hlinkClick r:id="rId2"/>
              </a:rPr>
              <a:t>https://www.calstatela.edu/academicresources/academic-calendar</a:t>
            </a:r>
            <a:endParaRPr lang="en-US" sz="1400" dirty="0"/>
          </a:p>
          <a:p>
            <a:r>
              <a:rPr lang="en-US" sz="1600" b="1" dirty="0"/>
              <a:t>Dates and deadlines</a:t>
            </a:r>
            <a:r>
              <a:rPr lang="en-US" sz="1400" dirty="0"/>
              <a:t>: </a:t>
            </a:r>
            <a:r>
              <a:rPr lang="en-US" sz="1400" dirty="0">
                <a:hlinkClick r:id="rId3"/>
              </a:rPr>
              <a:t>https://www.calstatela.edu/registrar/dates-deadlines</a:t>
            </a:r>
            <a:endParaRPr lang="en-US" sz="1400" dirty="0"/>
          </a:p>
          <a:p>
            <a:r>
              <a:rPr lang="en-US" sz="1600" b="1" dirty="0"/>
              <a:t>RTP calendar</a:t>
            </a:r>
            <a:r>
              <a:rPr lang="en-US" sz="1400" dirty="0"/>
              <a:t>: </a:t>
            </a:r>
            <a:r>
              <a:rPr lang="en-US" sz="1400" dirty="0">
                <a:hlinkClick r:id="rId4"/>
              </a:rPr>
              <a:t>https://www.calstatela.edu/sites/default/files/groups/Office%20of%20Faculty%20Affairs/rtp_re_calendar_2022-2023.pdf</a:t>
            </a:r>
            <a:endParaRPr lang="en-US" sz="1400" dirty="0"/>
          </a:p>
        </p:txBody>
      </p:sp>
    </p:spTree>
    <p:extLst>
      <p:ext uri="{BB962C8B-B14F-4D97-AF65-F5344CB8AC3E}">
        <p14:creationId xmlns:p14="http://schemas.microsoft.com/office/powerpoint/2010/main" val="3445659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E871-A6C4-BBFA-86F1-2B36D95D8DD1}"/>
              </a:ext>
            </a:extLst>
          </p:cNvPr>
          <p:cNvSpPr>
            <a:spLocks noGrp="1"/>
          </p:cNvSpPr>
          <p:nvPr>
            <p:ph type="title"/>
          </p:nvPr>
        </p:nvSpPr>
        <p:spPr>
          <a:xfrm>
            <a:off x="741680" y="205980"/>
            <a:ext cx="7945120" cy="554740"/>
          </a:xfrm>
        </p:spPr>
        <p:txBody>
          <a:bodyPr>
            <a:normAutofit fontScale="90000"/>
          </a:bodyPr>
          <a:lstStyle/>
          <a:p>
            <a:r>
              <a:rPr lang="en-US" sz="3300" dirty="0" smtClean="0"/>
              <a:t>Accomplishment - Grants</a:t>
            </a:r>
            <a:endParaRPr lang="en-US" sz="3300" dirty="0"/>
          </a:p>
        </p:txBody>
      </p:sp>
      <p:sp>
        <p:nvSpPr>
          <p:cNvPr id="3" name="Content Placeholder 2">
            <a:extLst>
              <a:ext uri="{FF2B5EF4-FFF2-40B4-BE49-F238E27FC236}">
                <a16:creationId xmlns:a16="http://schemas.microsoft.com/office/drawing/2014/main" id="{E1195505-B531-5E31-EB27-4B2CA3A8EE0C}"/>
              </a:ext>
            </a:extLst>
          </p:cNvPr>
          <p:cNvSpPr>
            <a:spLocks noGrp="1"/>
          </p:cNvSpPr>
          <p:nvPr>
            <p:ph idx="1"/>
          </p:nvPr>
        </p:nvSpPr>
        <p:spPr>
          <a:xfrm>
            <a:off x="457200" y="760719"/>
            <a:ext cx="8229600" cy="4281928"/>
          </a:xfrm>
        </p:spPr>
        <p:txBody>
          <a:bodyPr/>
          <a:lstStyle/>
          <a:p>
            <a:pPr marL="257175" indent="-257175">
              <a:buFont typeface="Arial" panose="020B0604020202020204" pitchFamily="34" charset="0"/>
              <a:buChar char="•"/>
            </a:pPr>
            <a:r>
              <a:rPr lang="en-US" sz="1600" dirty="0"/>
              <a:t>Collaborative Research: BPC-A: Socially Responsible Computing: Promoting Latinx student retention via community engagement in early CS courses, funded by NSF Broadening Participation in Computing, 10/01/2022-09/30/2025, $1.8M (Cal State LA budget $203,828),</a:t>
            </a:r>
            <a:r>
              <a:rPr lang="en-US" sz="1600" b="1" dirty="0"/>
              <a:t> PI: E. Kang, Co-PI: D. Krum. </a:t>
            </a:r>
          </a:p>
          <a:p>
            <a:pPr marL="257175" indent="-257175">
              <a:buFont typeface="Arial" panose="020B0604020202020204" pitchFamily="34" charset="0"/>
              <a:buChar char="•"/>
            </a:pPr>
            <a:r>
              <a:rPr lang="en-US" sz="1600" dirty="0"/>
              <a:t>Transfer Pathways to Computing Application, received the award notification, funded by CIC (Northeastern University, Center for Inclusive Computing), 2/2023-12/2025, $500K, </a:t>
            </a:r>
            <a:r>
              <a:rPr lang="en-US" sz="1600" b="1" dirty="0"/>
              <a:t>PI: E. Kang, Co-PI: J. Lim. </a:t>
            </a:r>
          </a:p>
          <a:p>
            <a:pPr marL="257175" indent="-257175">
              <a:buFont typeface="Arial" panose="020B0604020202020204" pitchFamily="34" charset="0"/>
              <a:buChar char="•"/>
            </a:pPr>
            <a:r>
              <a:rPr lang="en-US" sz="1600" dirty="0">
                <a:ea typeface="Calibri" panose="020F0502020204030204" pitchFamily="34" charset="0"/>
              </a:rPr>
              <a:t>Creating a City Global Digital Twin for Transportation and Air Quality, NASA, Cal State LA Budget: $96K. </a:t>
            </a:r>
            <a:r>
              <a:rPr lang="en-US" sz="1600" b="1" dirty="0">
                <a:ea typeface="Calibri" panose="020F0502020204030204" pitchFamily="34" charset="0"/>
              </a:rPr>
              <a:t>PI: Mohammad </a:t>
            </a:r>
            <a:r>
              <a:rPr lang="en-US" sz="1600" b="1" dirty="0" err="1">
                <a:ea typeface="Calibri" panose="020F0502020204030204" pitchFamily="34" charset="0"/>
              </a:rPr>
              <a:t>Pourhomayoun</a:t>
            </a:r>
            <a:endParaRPr lang="en-US" sz="1600" b="1" dirty="0">
              <a:ea typeface="Calibri" panose="020F0502020204030204" pitchFamily="34" charset="0"/>
            </a:endParaRPr>
          </a:p>
          <a:p>
            <a:pPr marL="257175" indent="-257175">
              <a:buFont typeface="Arial" panose="020B0604020202020204" pitchFamily="34" charset="0"/>
              <a:buChar char="•"/>
            </a:pPr>
            <a:r>
              <a:rPr lang="en-US" sz="1600" dirty="0">
                <a:ea typeface="Calibri" panose="020F0502020204030204" pitchFamily="34" charset="0"/>
              </a:rPr>
              <a:t>Science Data Platform for Wildfire and Air Quality, NASA, Cal State LA, Cal State LA Budget: $60K.</a:t>
            </a:r>
            <a:r>
              <a:rPr lang="en-US" sz="1600" b="1" dirty="0">
                <a:ea typeface="Calibri" panose="020F0502020204030204" pitchFamily="34" charset="0"/>
              </a:rPr>
              <a:t> PI: Mohammad </a:t>
            </a:r>
            <a:r>
              <a:rPr lang="en-US" sz="1600" b="1" dirty="0" err="1">
                <a:ea typeface="Calibri" panose="020F0502020204030204" pitchFamily="34" charset="0"/>
              </a:rPr>
              <a:t>Pourhomayoun</a:t>
            </a:r>
            <a:endParaRPr lang="en-US" sz="1600" dirty="0">
              <a:ea typeface="Calibri" panose="020F0502020204030204" pitchFamily="34" charset="0"/>
            </a:endParaRPr>
          </a:p>
          <a:p>
            <a:pPr marL="257175" indent="-257175">
              <a:buFont typeface="Arial" panose="020B0604020202020204" pitchFamily="34" charset="0"/>
              <a:buChar char="•"/>
            </a:pPr>
            <a:r>
              <a:rPr lang="en-US" sz="1600" dirty="0">
                <a:ea typeface="Calibri" panose="020F0502020204030204" pitchFamily="34" charset="0"/>
              </a:rPr>
              <a:t>Predictive Environmental Analytics and Community Engagement for Equity and Environmental Justice, City of LA, Cal State LA Budget: $123K.</a:t>
            </a:r>
            <a:r>
              <a:rPr lang="en-US" sz="1600" b="1" dirty="0">
                <a:ea typeface="Calibri" panose="020F0502020204030204" pitchFamily="34" charset="0"/>
              </a:rPr>
              <a:t> PI: Mohammad </a:t>
            </a:r>
            <a:r>
              <a:rPr lang="en-US" sz="1600" b="1" dirty="0" err="1">
                <a:ea typeface="Calibri" panose="020F0502020204030204" pitchFamily="34" charset="0"/>
              </a:rPr>
              <a:t>Pourhomayoun</a:t>
            </a:r>
            <a:endParaRPr lang="en-US" sz="1600" dirty="0">
              <a:ea typeface="Calibri" panose="020F0502020204030204" pitchFamily="34" charset="0"/>
            </a:endParaRPr>
          </a:p>
          <a:p>
            <a:pPr marL="257175" indent="-257175">
              <a:buFont typeface="Arial" panose="020B0604020202020204" pitchFamily="34" charset="0"/>
              <a:buChar char="•"/>
            </a:pPr>
            <a:endParaRPr lang="en-US" sz="1600" dirty="0"/>
          </a:p>
        </p:txBody>
      </p:sp>
    </p:spTree>
    <p:extLst>
      <p:ext uri="{BB962C8B-B14F-4D97-AF65-F5344CB8AC3E}">
        <p14:creationId xmlns:p14="http://schemas.microsoft.com/office/powerpoint/2010/main" val="2792659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C1BD-2CE0-9687-9085-DC83DFA1DC41}"/>
              </a:ext>
            </a:extLst>
          </p:cNvPr>
          <p:cNvSpPr>
            <a:spLocks noGrp="1"/>
          </p:cNvSpPr>
          <p:nvPr>
            <p:ph type="title"/>
          </p:nvPr>
        </p:nvSpPr>
        <p:spPr>
          <a:xfrm>
            <a:off x="812800" y="-1490"/>
            <a:ext cx="7874000" cy="857250"/>
          </a:xfrm>
        </p:spPr>
        <p:txBody>
          <a:bodyPr/>
          <a:lstStyle/>
          <a:p>
            <a:r>
              <a:rPr lang="en-US" sz="3000" dirty="0"/>
              <a:t>Grant-related News</a:t>
            </a:r>
            <a:endParaRPr lang="en-US" sz="2700" dirty="0"/>
          </a:p>
        </p:txBody>
      </p:sp>
      <p:pic>
        <p:nvPicPr>
          <p:cNvPr id="5" name="Content Placeholder 4">
            <a:extLst>
              <a:ext uri="{FF2B5EF4-FFF2-40B4-BE49-F238E27FC236}">
                <a16:creationId xmlns:a16="http://schemas.microsoft.com/office/drawing/2014/main" id="{3FC06DD5-1E92-5D05-D771-DF772D9FA6A7}"/>
              </a:ext>
            </a:extLst>
          </p:cNvPr>
          <p:cNvPicPr>
            <a:picLocks noGrp="1" noChangeAspect="1"/>
          </p:cNvPicPr>
          <p:nvPr>
            <p:ph idx="1"/>
          </p:nvPr>
        </p:nvPicPr>
        <p:blipFill>
          <a:blip r:embed="rId2"/>
          <a:stretch>
            <a:fillRect/>
          </a:stretch>
        </p:blipFill>
        <p:spPr>
          <a:xfrm>
            <a:off x="1702635" y="774710"/>
            <a:ext cx="5226485" cy="2772199"/>
          </a:xfrm>
        </p:spPr>
      </p:pic>
      <p:sp>
        <p:nvSpPr>
          <p:cNvPr id="7" name="TextBox 6">
            <a:extLst>
              <a:ext uri="{FF2B5EF4-FFF2-40B4-BE49-F238E27FC236}">
                <a16:creationId xmlns:a16="http://schemas.microsoft.com/office/drawing/2014/main" id="{60E49C3A-FE77-5D30-ACA8-98393F699986}"/>
              </a:ext>
            </a:extLst>
          </p:cNvPr>
          <p:cNvSpPr txBox="1"/>
          <p:nvPr/>
        </p:nvSpPr>
        <p:spPr>
          <a:xfrm>
            <a:off x="496837" y="3618036"/>
            <a:ext cx="8505926" cy="1077218"/>
          </a:xfrm>
          <a:prstGeom prst="rect">
            <a:avLst/>
          </a:prstGeom>
          <a:noFill/>
        </p:spPr>
        <p:txBody>
          <a:bodyPr wrap="square">
            <a:spAutoFit/>
          </a:bodyPr>
          <a:lstStyle/>
          <a:p>
            <a:r>
              <a:rPr lang="en-US" sz="1600" dirty="0">
                <a:solidFill>
                  <a:srgbClr val="000000"/>
                </a:solidFill>
                <a:latin typeface="Calibri" panose="020F0502020204030204" pitchFamily="34" charset="0"/>
                <a:ea typeface="Times New Roman" panose="02020603050405020304" pitchFamily="18" charset="0"/>
              </a:rPr>
              <a:t>As part of their NSF PREC award, </a:t>
            </a:r>
            <a:r>
              <a:rPr lang="en-US" sz="1600" b="1" dirty="0">
                <a:solidFill>
                  <a:srgbClr val="000000"/>
                </a:solidFill>
                <a:latin typeface="Calibri" panose="020F0502020204030204" pitchFamily="34" charset="0"/>
                <a:ea typeface="Times New Roman" panose="02020603050405020304" pitchFamily="18" charset="0"/>
              </a:rPr>
              <a:t>Negin Forouzesh </a:t>
            </a:r>
            <a:r>
              <a:rPr lang="en-US" sz="1600" dirty="0">
                <a:solidFill>
                  <a:srgbClr val="000000"/>
                </a:solidFill>
                <a:latin typeface="Calibri" panose="020F0502020204030204" pitchFamily="34" charset="0"/>
                <a:ea typeface="Times New Roman" panose="02020603050405020304" pitchFamily="18" charset="0"/>
              </a:rPr>
              <a:t>and colleagues organized a 7-day winter workshop in partnership with </a:t>
            </a:r>
            <a:r>
              <a:rPr lang="en-US" sz="1600" dirty="0">
                <a:solidFill>
                  <a:srgbClr val="020202"/>
                </a:solidFill>
                <a:latin typeface="Open Sans"/>
                <a:ea typeface="Times New Roman" panose="02020603050405020304" pitchFamily="18" charset="0"/>
              </a:rPr>
              <a:t>the Molecular Software Sciences Institute at Virginia Tech.  </a:t>
            </a:r>
            <a:r>
              <a:rPr lang="en-US" sz="1600" dirty="0">
                <a:solidFill>
                  <a:srgbClr val="000000"/>
                </a:solidFill>
                <a:latin typeface="Calibri" panose="020F0502020204030204" pitchFamily="34" charset="0"/>
                <a:ea typeface="Times New Roman" panose="02020603050405020304" pitchFamily="18" charset="0"/>
              </a:rPr>
              <a:t>About 30 students from Cal State LA and neighboring community colleges participated in the first workshop between Jan. 4-12, 2023 at Cal State LA</a:t>
            </a:r>
            <a:r>
              <a:rPr lang="en-US" sz="1400" dirty="0">
                <a:solidFill>
                  <a:srgbClr val="000000"/>
                </a:solidFill>
                <a:latin typeface="Calibri" panose="020F0502020204030204" pitchFamily="34" charset="0"/>
                <a:ea typeface="Times New Roman" panose="02020603050405020304" pitchFamily="18" charset="0"/>
              </a:rPr>
              <a:t>.</a:t>
            </a:r>
            <a:endParaRPr lang="en-US" sz="1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5600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 Presentation</a:t>
            </a:r>
            <a:endParaRPr lang="en-US" dirty="0"/>
          </a:p>
        </p:txBody>
      </p:sp>
      <p:sp>
        <p:nvSpPr>
          <p:cNvPr id="3" name="Content Placeholder 2"/>
          <p:cNvSpPr>
            <a:spLocks noGrp="1"/>
          </p:cNvSpPr>
          <p:nvPr>
            <p:ph idx="1"/>
          </p:nvPr>
        </p:nvSpPr>
        <p:spPr/>
        <p:txBody>
          <a:bodyPr/>
          <a:lstStyle/>
          <a:p>
            <a:r>
              <a:rPr lang="en-US" dirty="0" smtClean="0"/>
              <a:t>Presentation by Ariel Reyes</a:t>
            </a:r>
          </a:p>
        </p:txBody>
      </p:sp>
    </p:spTree>
    <p:extLst>
      <p:ext uri="{BB962C8B-B14F-4D97-AF65-F5344CB8AC3E}">
        <p14:creationId xmlns:p14="http://schemas.microsoft.com/office/powerpoint/2010/main" val="460200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 &amp; Items of Interest</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b="1" dirty="0" smtClean="0"/>
              <a:t>Use </a:t>
            </a:r>
            <a:r>
              <a:rPr lang="en-US" b="1" dirty="0" smtClean="0"/>
              <a:t>your Cal State LA email </a:t>
            </a:r>
          </a:p>
          <a:p>
            <a:pPr marL="285750" indent="-285750">
              <a:buFont typeface="Arial" panose="020B0604020202020204" pitchFamily="34" charset="0"/>
              <a:buChar char="•"/>
            </a:pPr>
            <a:r>
              <a:rPr lang="en-US" b="1" dirty="0" smtClean="0"/>
              <a:t>Mask requirement </a:t>
            </a:r>
            <a:r>
              <a:rPr lang="en-US" dirty="0" smtClean="0"/>
              <a:t>– </a:t>
            </a:r>
            <a:r>
              <a:rPr lang="en-US" dirty="0"/>
              <a:t>Masks are required in indoor classrooms, labs, and health care settings on campus. Masks are no longer required in other indoor spaces, such as the University Library, offices, hallways, eateries, and other non-classroom spaces on campus. </a:t>
            </a:r>
            <a:endParaRPr lang="en-US" dirty="0" smtClean="0"/>
          </a:p>
          <a:p>
            <a:pPr marL="285750" indent="-285750">
              <a:buFont typeface="Arial" panose="020B0604020202020204" pitchFamily="34" charset="0"/>
              <a:buChar char="•"/>
            </a:pPr>
            <a:r>
              <a:rPr lang="en-US" b="1" dirty="0" smtClean="0"/>
              <a:t>Public </a:t>
            </a:r>
            <a:r>
              <a:rPr lang="en-US" b="1" dirty="0" smtClean="0"/>
              <a:t>Safety </a:t>
            </a:r>
            <a:r>
              <a:rPr lang="en-US" dirty="0" smtClean="0"/>
              <a:t>: 323-343-3700 (for room access after 6pm</a:t>
            </a:r>
            <a:r>
              <a:rPr lang="en-US" dirty="0" smtClean="0"/>
              <a:t>)</a:t>
            </a:r>
          </a:p>
          <a:p>
            <a:pPr marL="285750" indent="-285750">
              <a:buFont typeface="Arial" panose="020B0604020202020204" pitchFamily="34" charset="0"/>
              <a:buChar char="•"/>
            </a:pPr>
            <a:r>
              <a:rPr lang="en-US" dirty="0" smtClean="0"/>
              <a:t>Check your roasters after 2/6. </a:t>
            </a:r>
          </a:p>
          <a:p>
            <a:pPr marL="285750" indent="-285750">
              <a:buFont typeface="Arial" panose="020B0604020202020204" pitchFamily="34" charset="0"/>
              <a:buChar char="•"/>
            </a:pPr>
            <a:r>
              <a:rPr lang="en-US" dirty="0" smtClean="0"/>
              <a:t>Remind your students of “Academic Honesty” throughout the semester.</a:t>
            </a:r>
          </a:p>
          <a:p>
            <a:pPr marL="285750" indent="-285750">
              <a:buFont typeface="Arial" panose="020B0604020202020204" pitchFamily="34" charset="0"/>
              <a:buChar char="•"/>
            </a:pPr>
            <a:r>
              <a:rPr lang="en-US" dirty="0" smtClean="0"/>
              <a:t>Request an additional proctor for your exams (midterm/final) if needed.</a:t>
            </a:r>
          </a:p>
          <a:p>
            <a:pPr marL="285750" indent="-285750">
              <a:buFont typeface="Arial" panose="020B0604020202020204" pitchFamily="34" charset="0"/>
              <a:buChar char="•"/>
            </a:pPr>
            <a:r>
              <a:rPr lang="en-US" sz="1800" dirty="0">
                <a:solidFill>
                  <a:prstClr val="black"/>
                </a:solidFill>
                <a:latin typeface="Calibri" panose="020F0502020204030204"/>
              </a:rPr>
              <a:t>New VOIP Phone System in E&amp;T Building – February or </a:t>
            </a:r>
            <a:r>
              <a:rPr lang="en-US" sz="1800" dirty="0" smtClean="0">
                <a:solidFill>
                  <a:prstClr val="black"/>
                </a:solidFill>
                <a:latin typeface="Calibri" panose="020F0502020204030204"/>
              </a:rPr>
              <a:t>March</a:t>
            </a:r>
          </a:p>
          <a:p>
            <a:pPr marL="285750" indent="-285750">
              <a:buFont typeface="Arial" panose="020B0604020202020204" pitchFamily="34" charset="0"/>
              <a:buChar char="•"/>
            </a:pPr>
            <a:r>
              <a:rPr lang="en-US" sz="1800" dirty="0">
                <a:solidFill>
                  <a:prstClr val="black"/>
                </a:solidFill>
                <a:latin typeface="Calibri" panose="020F0502020204030204"/>
              </a:rPr>
              <a:t>Academic </a:t>
            </a:r>
            <a:r>
              <a:rPr lang="en-US" sz="1800" i="1" dirty="0">
                <a:solidFill>
                  <a:prstClr val="black"/>
                </a:solidFill>
                <a:latin typeface="Calibri" panose="020F0502020204030204"/>
              </a:rPr>
              <a:t>Probation</a:t>
            </a:r>
            <a:r>
              <a:rPr lang="en-US" sz="1800" dirty="0">
                <a:solidFill>
                  <a:prstClr val="black"/>
                </a:solidFill>
                <a:latin typeface="Calibri" panose="020F0502020204030204"/>
              </a:rPr>
              <a:t> is now Academic </a:t>
            </a:r>
            <a:r>
              <a:rPr lang="en-US" sz="1800" i="1" dirty="0">
                <a:solidFill>
                  <a:prstClr val="black"/>
                </a:solidFill>
                <a:latin typeface="Calibri" panose="020F0502020204030204"/>
              </a:rPr>
              <a:t>Notice</a:t>
            </a:r>
            <a:endParaRPr lang="en-US" dirty="0" smtClean="0"/>
          </a:p>
          <a:p>
            <a:pPr marL="285750" indent="-285750">
              <a:buFont typeface="Arial" panose="020B0604020202020204" pitchFamily="34" charset="0"/>
              <a:buChar char="•"/>
            </a:pPr>
            <a:endParaRPr lang="en-US" dirty="0" smtClean="0"/>
          </a:p>
          <a:p>
            <a:pPr marL="971550" lvl="1" indent="-285750"/>
            <a:endParaRPr lang="en-US" dirty="0" smtClean="0"/>
          </a:p>
        </p:txBody>
      </p:sp>
    </p:spTree>
    <p:extLst>
      <p:ext uri="{BB962C8B-B14F-4D97-AF65-F5344CB8AC3E}">
        <p14:creationId xmlns:p14="http://schemas.microsoft.com/office/powerpoint/2010/main" val="1069799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8061-D4FA-3C2F-4A97-0CC2B7715A69}"/>
              </a:ext>
            </a:extLst>
          </p:cNvPr>
          <p:cNvSpPr>
            <a:spLocks noGrp="1"/>
          </p:cNvSpPr>
          <p:nvPr>
            <p:ph type="title"/>
          </p:nvPr>
        </p:nvSpPr>
        <p:spPr/>
        <p:txBody>
          <a:bodyPr/>
          <a:lstStyle/>
          <a:p>
            <a:r>
              <a:rPr lang="en-US" sz="2700" dirty="0"/>
              <a:t>Trying something new for Spring (and beyond)</a:t>
            </a:r>
          </a:p>
        </p:txBody>
      </p:sp>
      <p:sp>
        <p:nvSpPr>
          <p:cNvPr id="5" name="Content Placeholder 2">
            <a:extLst>
              <a:ext uri="{FF2B5EF4-FFF2-40B4-BE49-F238E27FC236}">
                <a16:creationId xmlns:a16="http://schemas.microsoft.com/office/drawing/2014/main" id="{9ECF6348-8B2D-6660-F5C2-0001E4E4CB28}"/>
              </a:ext>
            </a:extLst>
          </p:cNvPr>
          <p:cNvSpPr txBox="1">
            <a:spLocks/>
          </p:cNvSpPr>
          <p:nvPr/>
        </p:nvSpPr>
        <p:spPr>
          <a:xfrm>
            <a:off x="1388889" y="1469571"/>
            <a:ext cx="6448826" cy="2714385"/>
          </a:xfrm>
          <a:prstGeom prst="rect">
            <a:avLst/>
          </a:prstGeom>
          <a:ln w="152400" cmpd="thickThin">
            <a:solidFill>
              <a:schemeClr val="bg1">
                <a:lumMod val="50000"/>
              </a:schemeClr>
            </a:solidFill>
            <a:miter lim="800000"/>
          </a:ln>
        </p:spPr>
        <p:txBody>
          <a:bodyPr vert="horz" lIns="163118" tIns="81559" rIns="163118" bIns="81559" rtlCol="0">
            <a:noAutofit/>
          </a:bodyPr>
          <a:lstStyle>
            <a:lvl1pPr marL="0" indent="0" algn="ctr" defTabSz="407792" rtl="0" eaLnBrk="1" latinLnBrk="0" hangingPunct="1">
              <a:lnSpc>
                <a:spcPct val="130000"/>
              </a:lnSpc>
              <a:spcBef>
                <a:spcPct val="20000"/>
              </a:spcBef>
              <a:buFont typeface="Arial"/>
              <a:buNone/>
              <a:defRPr sz="900" kern="1200">
                <a:solidFill>
                  <a:schemeClr val="tx2"/>
                </a:solidFill>
                <a:latin typeface="TisaOT"/>
                <a:ea typeface="+mn-ea"/>
                <a:cs typeface="TisaOT"/>
              </a:defRPr>
            </a:lvl1pPr>
            <a:lvl2pPr marL="407792" indent="0" algn="ctr" defTabSz="407792" rtl="0" eaLnBrk="1" latinLnBrk="0" hangingPunct="1">
              <a:lnSpc>
                <a:spcPct val="130000"/>
              </a:lnSpc>
              <a:spcBef>
                <a:spcPct val="20000"/>
              </a:spcBef>
              <a:buFont typeface="Arial"/>
              <a:buNone/>
              <a:defRPr sz="1163" kern="1200">
                <a:solidFill>
                  <a:schemeClr val="tx2"/>
                </a:solidFill>
                <a:latin typeface="Open Sans"/>
                <a:ea typeface="+mn-ea"/>
                <a:cs typeface="Open Sans"/>
              </a:defRPr>
            </a:lvl2pPr>
            <a:lvl3pPr marL="815583" indent="0" algn="ctr" defTabSz="407792" rtl="0" eaLnBrk="1" latinLnBrk="0" hangingPunct="1">
              <a:lnSpc>
                <a:spcPct val="130000"/>
              </a:lnSpc>
              <a:spcBef>
                <a:spcPct val="20000"/>
              </a:spcBef>
              <a:buFont typeface="Arial"/>
              <a:buNone/>
              <a:defRPr sz="1163" kern="1200">
                <a:solidFill>
                  <a:schemeClr val="tx2"/>
                </a:solidFill>
                <a:latin typeface="Open Sans"/>
                <a:ea typeface="+mn-ea"/>
                <a:cs typeface="Open Sans"/>
              </a:defRPr>
            </a:lvl3pPr>
            <a:lvl4pPr marL="1223377" indent="0" algn="ctr" defTabSz="407792" rtl="0" eaLnBrk="1" latinLnBrk="0" hangingPunct="1">
              <a:lnSpc>
                <a:spcPct val="130000"/>
              </a:lnSpc>
              <a:spcBef>
                <a:spcPct val="20000"/>
              </a:spcBef>
              <a:buFont typeface="Arial"/>
              <a:buNone/>
              <a:defRPr sz="1163" kern="1200">
                <a:solidFill>
                  <a:schemeClr val="tx2"/>
                </a:solidFill>
                <a:latin typeface="Open Sans"/>
                <a:ea typeface="+mn-ea"/>
                <a:cs typeface="Open Sans"/>
              </a:defRPr>
            </a:lvl4pPr>
            <a:lvl5pPr marL="1631167" indent="0" algn="ctr" defTabSz="407792" rtl="0" eaLnBrk="1" latinLnBrk="0" hangingPunct="1">
              <a:lnSpc>
                <a:spcPct val="130000"/>
              </a:lnSpc>
              <a:spcBef>
                <a:spcPct val="20000"/>
              </a:spcBef>
              <a:buFont typeface="Arial"/>
              <a:buNone/>
              <a:defRPr sz="1163" kern="1200">
                <a:solidFill>
                  <a:schemeClr val="tx2"/>
                </a:solidFill>
                <a:latin typeface="Open Sans"/>
                <a:ea typeface="+mn-ea"/>
                <a:cs typeface="Open Sans"/>
              </a:defRPr>
            </a:lvl5pPr>
            <a:lvl6pPr marL="2242855" indent="-203897" algn="l" defTabSz="407792" rtl="0" eaLnBrk="1" latinLnBrk="0" hangingPunct="1">
              <a:spcBef>
                <a:spcPct val="20000"/>
              </a:spcBef>
              <a:buFont typeface="Arial"/>
              <a:buChar char="•"/>
              <a:defRPr sz="1800" kern="1200">
                <a:solidFill>
                  <a:schemeClr val="tx1"/>
                </a:solidFill>
                <a:latin typeface="+mn-lt"/>
                <a:ea typeface="+mn-ea"/>
                <a:cs typeface="+mn-cs"/>
              </a:defRPr>
            </a:lvl6pPr>
            <a:lvl7pPr marL="2650647" indent="-203897" algn="l" defTabSz="407792" rtl="0" eaLnBrk="1" latinLnBrk="0" hangingPunct="1">
              <a:spcBef>
                <a:spcPct val="20000"/>
              </a:spcBef>
              <a:buFont typeface="Arial"/>
              <a:buChar char="•"/>
              <a:defRPr sz="1800" kern="1200">
                <a:solidFill>
                  <a:schemeClr val="tx1"/>
                </a:solidFill>
                <a:latin typeface="+mn-lt"/>
                <a:ea typeface="+mn-ea"/>
                <a:cs typeface="+mn-cs"/>
              </a:defRPr>
            </a:lvl7pPr>
            <a:lvl8pPr marL="3058440" indent="-203897" algn="l" defTabSz="407792" rtl="0" eaLnBrk="1" latinLnBrk="0" hangingPunct="1">
              <a:spcBef>
                <a:spcPct val="20000"/>
              </a:spcBef>
              <a:buFont typeface="Arial"/>
              <a:buChar char="•"/>
              <a:defRPr sz="1800" kern="1200">
                <a:solidFill>
                  <a:schemeClr val="tx1"/>
                </a:solidFill>
                <a:latin typeface="+mn-lt"/>
                <a:ea typeface="+mn-ea"/>
                <a:cs typeface="+mn-cs"/>
              </a:defRPr>
            </a:lvl8pPr>
            <a:lvl9pPr marL="3466232" indent="-203897" algn="l" defTabSz="407792" rtl="0" eaLnBrk="1" latinLnBrk="0" hangingPunct="1">
              <a:spcBef>
                <a:spcPct val="20000"/>
              </a:spcBef>
              <a:buFont typeface="Arial"/>
              <a:buChar char="•"/>
              <a:defRPr sz="1800" kern="1200">
                <a:solidFill>
                  <a:schemeClr val="tx1"/>
                </a:solidFill>
                <a:latin typeface="+mn-lt"/>
                <a:ea typeface="+mn-ea"/>
                <a:cs typeface="+mn-cs"/>
              </a:defRPr>
            </a:lvl9pPr>
          </a:lstStyle>
          <a:p>
            <a:pPr algn="ctr"/>
            <a:r>
              <a:rPr lang="en-US" sz="3200" dirty="0"/>
              <a:t>Faculty and Staff Lounge</a:t>
            </a:r>
          </a:p>
          <a:p>
            <a:pPr algn="ctr"/>
            <a:r>
              <a:rPr lang="en-US" sz="3200" dirty="0"/>
              <a:t>Where: E&amp;T Conference Room</a:t>
            </a:r>
          </a:p>
          <a:p>
            <a:pPr algn="ctr"/>
            <a:r>
              <a:rPr lang="en-US" sz="3200" dirty="0"/>
              <a:t>When: Daily: 8:30 – 11am</a:t>
            </a:r>
          </a:p>
        </p:txBody>
      </p:sp>
      <p:pic>
        <p:nvPicPr>
          <p:cNvPr id="9" name="Picture 8">
            <a:extLst>
              <a:ext uri="{FF2B5EF4-FFF2-40B4-BE49-F238E27FC236}">
                <a16:creationId xmlns:a16="http://schemas.microsoft.com/office/drawing/2014/main" id="{2688CB12-DDC6-8F01-0D3A-3A16DDA0CA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69137" y="1749327"/>
            <a:ext cx="1549997" cy="2154874"/>
          </a:xfrm>
          <a:prstGeom prst="rect">
            <a:avLst/>
          </a:prstGeom>
        </p:spPr>
      </p:pic>
    </p:spTree>
    <p:extLst>
      <p:ext uri="{BB962C8B-B14F-4D97-AF65-F5344CB8AC3E}">
        <p14:creationId xmlns:p14="http://schemas.microsoft.com/office/powerpoint/2010/main" val="72368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31057</TotalTime>
  <Words>903</Words>
  <Application>Microsoft Office PowerPoint</Application>
  <PresentationFormat>On-screen Show (16:9)</PresentationFormat>
  <Paragraphs>100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Open Sans</vt:lpstr>
      <vt:lpstr>TisaOT</vt:lpstr>
      <vt:lpstr>Arial</vt:lpstr>
      <vt:lpstr>Calibri</vt:lpstr>
      <vt:lpstr>Courier New</vt:lpstr>
      <vt:lpstr>Times New Roman</vt:lpstr>
      <vt:lpstr>Office Theme</vt:lpstr>
      <vt:lpstr>Department Meeting</vt:lpstr>
      <vt:lpstr>Who to Contact</vt:lpstr>
      <vt:lpstr>Announcements - Personnel</vt:lpstr>
      <vt:lpstr>Important Dates</vt:lpstr>
      <vt:lpstr>Accomplishment - Grants</vt:lpstr>
      <vt:lpstr>Grant-related News</vt:lpstr>
      <vt:lpstr>ITC Presentation</vt:lpstr>
      <vt:lpstr>Reminders &amp; Items of Interest</vt:lpstr>
      <vt:lpstr>Trying something new for Spring (and beyond)</vt:lpstr>
      <vt:lpstr>Enrollment Data – Spring 2023</vt:lpstr>
      <vt:lpstr>Status Check for Spring 2023 (2nd week)</vt:lpstr>
      <vt:lpstr>Enrollment management</vt:lpstr>
      <vt:lpstr>Curriculum/Course Changes (effective 2024-2025)</vt:lpstr>
      <vt:lpstr>Have Successful spring 2023 semester!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Lim, Jung S</dc:creator>
  <cp:lastModifiedBy>Kang, EunYoung</cp:lastModifiedBy>
  <cp:revision>1432</cp:revision>
  <dcterms:created xsi:type="dcterms:W3CDTF">2020-04-22T18:12:43Z</dcterms:created>
  <dcterms:modified xsi:type="dcterms:W3CDTF">2023-02-02T21:17:50Z</dcterms:modified>
</cp:coreProperties>
</file>