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95" r:id="rId2"/>
    <p:sldId id="556" r:id="rId3"/>
    <p:sldId id="584" r:id="rId4"/>
    <p:sldId id="588" r:id="rId5"/>
    <p:sldId id="589" r:id="rId6"/>
    <p:sldId id="590" r:id="rId7"/>
    <p:sldId id="591" r:id="rId8"/>
    <p:sldId id="592" r:id="rId9"/>
    <p:sldId id="593" r:id="rId10"/>
    <p:sldId id="594" r:id="rId11"/>
    <p:sldId id="595" r:id="rId12"/>
    <p:sldId id="596" r:id="rId13"/>
    <p:sldId id="597" r:id="rId14"/>
    <p:sldId id="598" r:id="rId15"/>
    <p:sldId id="599" r:id="rId16"/>
    <p:sldId id="600" r:id="rId17"/>
    <p:sldId id="601" r:id="rId18"/>
    <p:sldId id="602" r:id="rId19"/>
    <p:sldId id="603" r:id="rId20"/>
    <p:sldId id="604" r:id="rId21"/>
    <p:sldId id="606" r:id="rId22"/>
    <p:sldId id="585" r:id="rId23"/>
    <p:sldId id="586" r:id="rId24"/>
    <p:sldId id="569" r:id="rId25"/>
    <p:sldId id="580" r:id="rId26"/>
    <p:sldId id="571" r:id="rId27"/>
    <p:sldId id="605" r:id="rId28"/>
    <p:sldId id="607" r:id="rId29"/>
    <p:sldId id="568" r:id="rId30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h Cherniss" initials="MC" lastIdx="9" clrIdx="0"/>
  <p:cmAuthor id="2" name="Mara Mintz" initials="MM" lastIdx="6" clrIdx="1">
    <p:extLst>
      <p:ext uri="{19B8F6BF-5375-455C-9EA6-DF929625EA0E}">
        <p15:presenceInfo xmlns:p15="http://schemas.microsoft.com/office/powerpoint/2012/main" userId="25ea2eff5ac3ceb0" providerId="Windows Live"/>
      </p:ext>
    </p:extLst>
  </p:cmAuthor>
  <p:cmAuthor id="3" name="Jonathan Rutchik" initials="JR" lastIdx="1" clrIdx="2"/>
  <p:cmAuthor id="4" name="Pamula, Raj" initials="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90A"/>
    <a:srgbClr val="4A4F55"/>
    <a:srgbClr val="272324"/>
    <a:srgbClr val="A58628"/>
    <a:srgbClr val="898989"/>
    <a:srgbClr val="3E5C94"/>
    <a:srgbClr val="3F5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61" autoAdjust="0"/>
    <p:restoredTop sz="84256" autoAdjust="0"/>
  </p:normalViewPr>
  <p:slideViewPr>
    <p:cSldViewPr snapToGrid="0" snapToObjects="1">
      <p:cViewPr varScale="1">
        <p:scale>
          <a:sx n="87" d="100"/>
          <a:sy n="87" d="100"/>
        </p:scale>
        <p:origin x="72" y="2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47" d="100"/>
          <a:sy n="147" d="100"/>
        </p:scale>
        <p:origin x="131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ECECE4-DAC3-184B-ACA5-FE13628ADD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E505-AACC-A441-A0A2-862C839087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7F553-0B52-9542-A9FE-C4F2764AF8D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C9671-94C8-3642-890C-0ACE75469B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7DE89-E275-1E4D-940A-CDC79AFEA8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F86C5-3458-7741-98E4-0944E3634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18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07840-2B3D-544B-89F3-FB0965DC6458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FD51F-2C2B-9E40-86B6-19E5372E5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21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36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48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6195" y="2318983"/>
            <a:ext cx="5654749" cy="55238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6195" y="2894946"/>
            <a:ext cx="565474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D24B268C-D757-234C-A337-CFEB3D4199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62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395EF-4307-9C45-A995-09970D74C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299504" y="184149"/>
            <a:ext cx="1819687" cy="1937259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998402E4-6B09-6C46-9E46-BA6D15131A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96677" y="934104"/>
            <a:ext cx="6928451" cy="5385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9183DE-11EC-A147-BC99-6165131F5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2" t="1941" r="-4752" b="51083"/>
          <a:stretch/>
        </p:blipFill>
        <p:spPr>
          <a:xfrm>
            <a:off x="6864096" y="1829521"/>
            <a:ext cx="1924301" cy="33139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40873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4EBAC9A-3243-7948-A0A3-A3D1B55301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563"/>
            <a:ext cx="5387332" cy="516199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 rot="10800000">
            <a:off x="2071688" y="-10886"/>
            <a:ext cx="6399490" cy="5143501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 rot="10800000">
            <a:off x="2589184" y="-16820"/>
            <a:ext cx="6548803" cy="5169255"/>
            <a:chOff x="-34290" y="0"/>
            <a:chExt cx="654880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-34290" y="1"/>
              <a:ext cx="323132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28040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2780000">
            <a:off x="4208375" y="-421296"/>
            <a:ext cx="153842" cy="4527614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41" h="452222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0564" y="2612014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0564" y="3633570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5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4C3BCBD3-1B37-C444-A54B-35A2627DA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" b="-176"/>
          <a:stretch/>
        </p:blipFill>
        <p:spPr>
          <a:xfrm>
            <a:off x="3369971" y="-17293"/>
            <a:ext cx="5774029" cy="516079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>
            <a:off x="439200" y="0"/>
            <a:ext cx="6377353" cy="5154356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>
            <a:off x="-80647" y="-2"/>
            <a:ext cx="6377353" cy="5156081"/>
            <a:chOff x="0" y="0"/>
            <a:chExt cx="637735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956373">
            <a:off x="4575729" y="1038850"/>
            <a:ext cx="133535" cy="4514253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04" h="4514253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358" y="470882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358" y="1492438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7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alking down a street next to a building&#10;&#10;Description automatically generated">
            <a:extLst>
              <a:ext uri="{FF2B5EF4-FFF2-40B4-BE49-F238E27FC236}">
                <a16:creationId xmlns:a16="http://schemas.microsoft.com/office/drawing/2014/main" id="{4EF181C8-10ED-D64D-8EDB-E36814533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449" y="0"/>
            <a:ext cx="4536551" cy="5125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01" y="644503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001" y="1666059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flipH="1">
            <a:off x="4607449" y="729324"/>
            <a:ext cx="147431" cy="4414176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7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5591F-849C-3B41-A257-FEA33CB57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C5502B-A01D-CB4E-9D8E-B5505FD4F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16547D-614F-E549-97A4-850E8651FC57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EB6B52A0-3685-A54B-B54D-6013300457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433753-A008-7742-B793-CE86E61CD2B1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0515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5591F-849C-3B41-A257-FEA33CB57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C5502B-A01D-CB4E-9D8E-B5505FD4F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A4B992-B89F-1746-AFCC-EC7631249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408" y="1146189"/>
            <a:ext cx="8140628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F38B7F-7A6E-D741-A5F1-754C88A627FC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CA90C820-AC80-524A-B30C-0F492D7CA1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AD71DB-6346-2144-85C6-F4CEF58B34C5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817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08" y="1177748"/>
            <a:ext cx="8140628" cy="339447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521E6B9-4F77-584D-BA4E-D0E7EA0B2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712D0E-A2E0-5842-B6AA-14AF1C23D9BC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53215066-D693-314A-9B0D-E690BD56D5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841E4F-2415-0A4F-8ECD-001D43698B78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1697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842687B-E34E-4B47-BB16-2DB39BC06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2718" y="0"/>
            <a:ext cx="876601" cy="7962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07CFB3C-9636-0A4F-8178-A1ABF0298AF8}"/>
              </a:ext>
            </a:extLst>
          </p:cNvPr>
          <p:cNvGrpSpPr/>
          <p:nvPr userDrawn="1"/>
        </p:nvGrpSpPr>
        <p:grpSpPr>
          <a:xfrm>
            <a:off x="198023" y="147081"/>
            <a:ext cx="8503920" cy="543191"/>
            <a:chOff x="198023" y="147081"/>
            <a:chExt cx="8700480" cy="543191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29D15242-825A-344E-9167-CF27804226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023" y="151749"/>
              <a:ext cx="492246" cy="53852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1567C5-D584-7341-917B-F0C864D6E96C}"/>
                </a:ext>
              </a:extLst>
            </p:cNvPr>
            <p:cNvSpPr/>
            <p:nvPr userDrawn="1"/>
          </p:nvSpPr>
          <p:spPr>
            <a:xfrm>
              <a:off x="690269" y="147081"/>
              <a:ext cx="8208234" cy="64008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7BD343E-BB60-1846-957C-EF5784C57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29323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385B3-52AD-1F49-A990-25AE7ABF3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08" y="1169435"/>
            <a:ext cx="8140628" cy="339447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2353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408" y="1200151"/>
            <a:ext cx="3959392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7408" y="1200151"/>
            <a:ext cx="3959392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3610E8-A726-8449-8F78-DA2F7ACC9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418BBB7-7D3A-EF42-ADCA-F5DFC970C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BB865F-C183-4546-9810-D99750BE1204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C1326A71-8846-1644-B377-66996DE3D09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5CE7F6-2C34-3740-9B4C-56FD5B3EA2FC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088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408" y="1151335"/>
            <a:ext cx="3960980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CC90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408" y="1631156"/>
            <a:ext cx="3960980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265" y="1151335"/>
            <a:ext cx="3962536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CC90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265" y="1631156"/>
            <a:ext cx="396253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E2CA30-05C0-3D47-841D-BC4D8B15A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0435E06-3DC2-2841-B93E-196B9DC38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CD72CA-61EB-4A4C-8093-436A3464D051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F88AF9A5-C125-F347-97C5-E074CF5BD0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3EEEA6-D6CD-7F4A-89B6-5F1C74A362F6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9695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0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4683760" y="9004"/>
            <a:ext cx="4460240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1CD372BA-776F-414E-A75F-E041CFEFF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6603" y="556528"/>
            <a:ext cx="4167397" cy="4586971"/>
          </a:xfrm>
          <a:prstGeom prst="rect">
            <a:avLst/>
          </a:prstGeom>
          <a:effectLst>
            <a:outerShdw dir="5400000" algn="ctr" rotWithShape="0">
              <a:srgbClr val="000000">
                <a:alpha val="43137"/>
              </a:srgbClr>
            </a:outerShdw>
            <a:softEdge rad="127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13518" y="2762"/>
            <a:ext cx="1407332" cy="149826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>
            <a:off x="4840586" y="2791962"/>
            <a:ext cx="818534" cy="2200843"/>
          </a:xfrm>
          <a:prstGeom prst="rect">
            <a:avLst/>
          </a:prstGeom>
        </p:spPr>
      </p:pic>
      <p:pic>
        <p:nvPicPr>
          <p:cNvPr id="21" name="Picture 20" descr="A picture containing baseball&#10;&#10;Description automatically generated">
            <a:extLst>
              <a:ext uri="{FF2B5EF4-FFF2-40B4-BE49-F238E27FC236}">
                <a16:creationId xmlns:a16="http://schemas.microsoft.com/office/drawing/2014/main" id="{1BF39851-6DA6-7841-BDB1-EA22069EEC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06209" y="1407073"/>
            <a:ext cx="1332108" cy="877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4816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00E29-2A61-4600-9C43-DA1329B274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221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5332353" y="9004"/>
            <a:ext cx="3788497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1CD372BA-776F-414E-A75F-E041CFEFF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6119"/>
          <a:stretch/>
        </p:blipFill>
        <p:spPr>
          <a:xfrm>
            <a:off x="5625197" y="556528"/>
            <a:ext cx="3495654" cy="4586971"/>
          </a:xfrm>
          <a:prstGeom prst="rect">
            <a:avLst/>
          </a:prstGeom>
          <a:effectLst>
            <a:outerShdw dir="5400000" algn="ctr" rotWithShape="0">
              <a:srgbClr val="000000">
                <a:alpha val="43137"/>
              </a:srgbClr>
            </a:outerShdw>
            <a:softEdge rad="127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13518" y="2762"/>
            <a:ext cx="1407332" cy="149826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>
            <a:off x="5489179" y="2791962"/>
            <a:ext cx="818534" cy="2200843"/>
          </a:xfrm>
          <a:prstGeom prst="rect">
            <a:avLst/>
          </a:prstGeom>
        </p:spPr>
      </p:pic>
      <p:pic>
        <p:nvPicPr>
          <p:cNvPr id="21" name="Picture 20" descr="A picture containing baseball&#10;&#10;Description automatically generated">
            <a:extLst>
              <a:ext uri="{FF2B5EF4-FFF2-40B4-BE49-F238E27FC236}">
                <a16:creationId xmlns:a16="http://schemas.microsoft.com/office/drawing/2014/main" id="{1BF39851-6DA6-7841-BDB1-EA22069EEC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54802" y="1407073"/>
            <a:ext cx="1332108" cy="877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5360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4683760" y="9004"/>
            <a:ext cx="4460240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A tree lined street&#10;&#10;Description automatically generated">
            <a:extLst>
              <a:ext uri="{FF2B5EF4-FFF2-40B4-BE49-F238E27FC236}">
                <a16:creationId xmlns:a16="http://schemas.microsoft.com/office/drawing/2014/main" id="{43FCBB59-884B-D241-A30C-1EB82F8BE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3760" y="702216"/>
            <a:ext cx="3865880" cy="4450287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2330FA8F-24E2-1046-8F3F-5CEA52CA6025}"/>
              </a:ext>
            </a:extLst>
          </p:cNvPr>
          <p:cNvSpPr/>
          <p:nvPr userDrawn="1"/>
        </p:nvSpPr>
        <p:spPr>
          <a:xfrm flipH="1">
            <a:off x="4683073" y="720320"/>
            <a:ext cx="199495" cy="4414176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36668" y="9004"/>
            <a:ext cx="1407332" cy="14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8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tree lined street&#10;&#10;Description automatically generated">
            <a:extLst>
              <a:ext uri="{FF2B5EF4-FFF2-40B4-BE49-F238E27FC236}">
                <a16:creationId xmlns:a16="http://schemas.microsoft.com/office/drawing/2014/main" id="{A20A685D-D3DD-1E41-9703-9693AA53E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0"/>
            <a:ext cx="453603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1393" y="644503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1393" y="1666059"/>
            <a:ext cx="3592512" cy="344090"/>
          </a:xfrm>
        </p:spPr>
        <p:txBody>
          <a:bodyPr anchor="b">
            <a:noAutofit/>
          </a:bodyPr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>
            <a:off x="4427668" y="729324"/>
            <a:ext cx="143205" cy="4414176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4683760" y="9004"/>
            <a:ext cx="4460240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alm trees on the side of a building&#10;&#10;Description automatically generated">
            <a:extLst>
              <a:ext uri="{FF2B5EF4-FFF2-40B4-BE49-F238E27FC236}">
                <a16:creationId xmlns:a16="http://schemas.microsoft.com/office/drawing/2014/main" id="{8E7532AB-4B30-E042-8D7B-78C8B9D48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4677507" y="914401"/>
            <a:ext cx="4466494" cy="42291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 rot="12748497">
            <a:off x="5255191" y="465522"/>
            <a:ext cx="930293" cy="2422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ABF1A3-412D-2E41-A382-E44849C8EAE8}"/>
              </a:ext>
            </a:extLst>
          </p:cNvPr>
          <p:cNvSpPr/>
          <p:nvPr userDrawn="1"/>
        </p:nvSpPr>
        <p:spPr>
          <a:xfrm>
            <a:off x="4677505" y="0"/>
            <a:ext cx="4466495" cy="914400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13518" y="2762"/>
            <a:ext cx="1407332" cy="14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9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AB08A533-6574-A540-92FF-907EE5DBE4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058" y="2670664"/>
            <a:ext cx="804339" cy="8107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0905" y="295171"/>
            <a:ext cx="2249504" cy="55126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F59A3BB-7934-8E4E-90BB-53AADD295E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433" y="642359"/>
            <a:ext cx="804339" cy="810773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534658D-14AC-8C43-A3A9-7A2B3642AD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433" y="1660176"/>
            <a:ext cx="804339" cy="8107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A705A7-C575-794C-AE0C-A8B106BB2FC8}"/>
              </a:ext>
            </a:extLst>
          </p:cNvPr>
          <p:cNvSpPr txBox="1"/>
          <p:nvPr userDrawn="1"/>
        </p:nvSpPr>
        <p:spPr>
          <a:xfrm>
            <a:off x="3163311" y="665781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61812-6D7B-FB4E-926E-525E53ACD10E}"/>
              </a:ext>
            </a:extLst>
          </p:cNvPr>
          <p:cNvSpPr txBox="1"/>
          <p:nvPr userDrawn="1"/>
        </p:nvSpPr>
        <p:spPr>
          <a:xfrm>
            <a:off x="3186250" y="1700688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57B0D-51C9-A749-8EBE-5E43EA58581E}"/>
              </a:ext>
            </a:extLst>
          </p:cNvPr>
          <p:cNvSpPr txBox="1"/>
          <p:nvPr userDrawn="1"/>
        </p:nvSpPr>
        <p:spPr>
          <a:xfrm>
            <a:off x="3194563" y="2706528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57BAB96F-2F85-204B-B203-D0A9157E7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746" y="3663543"/>
            <a:ext cx="804339" cy="8107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4C7958-7000-3C4E-A7F1-AFD335A05DA4}"/>
              </a:ext>
            </a:extLst>
          </p:cNvPr>
          <p:cNvSpPr txBox="1"/>
          <p:nvPr userDrawn="1"/>
        </p:nvSpPr>
        <p:spPr>
          <a:xfrm>
            <a:off x="3186250" y="3704055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9843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alm trees on the side of a building&#10;&#10;Description automatically generated">
            <a:extLst>
              <a:ext uri="{FF2B5EF4-FFF2-40B4-BE49-F238E27FC236}">
                <a16:creationId xmlns:a16="http://schemas.microsoft.com/office/drawing/2014/main" id="{7127EAD5-8285-D940-8CC3-E78991F22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-26057" y="-9562"/>
            <a:ext cx="5432223" cy="51435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 rot="10800000">
            <a:off x="2071688" y="-10886"/>
            <a:ext cx="6399490" cy="5143501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 rot="10800000">
            <a:off x="2589184" y="-16820"/>
            <a:ext cx="6548803" cy="5169255"/>
            <a:chOff x="-34290" y="0"/>
            <a:chExt cx="654880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-34290" y="1"/>
              <a:ext cx="323132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28040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2780000">
            <a:off x="4208375" y="-421296"/>
            <a:ext cx="153842" cy="4527614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41" h="452222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0564" y="2612014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0564" y="3633570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3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white building&#10;&#10;Description automatically generated">
            <a:extLst>
              <a:ext uri="{FF2B5EF4-FFF2-40B4-BE49-F238E27FC236}">
                <a16:creationId xmlns:a16="http://schemas.microsoft.com/office/drawing/2014/main" id="{DF064E63-0BE7-CC46-8B5A-DB42D6CAC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3" t="295" r="2532" b="-295"/>
          <a:stretch/>
        </p:blipFill>
        <p:spPr>
          <a:xfrm>
            <a:off x="1793311" y="0"/>
            <a:ext cx="7350689" cy="51435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>
            <a:off x="439200" y="0"/>
            <a:ext cx="6377353" cy="5154356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>
            <a:off x="-80647" y="-2"/>
            <a:ext cx="6377353" cy="5156081"/>
            <a:chOff x="0" y="0"/>
            <a:chExt cx="637735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956373">
            <a:off x="4575729" y="1038850"/>
            <a:ext cx="133535" cy="4514253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04" h="4514253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358" y="470882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358" y="1492438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74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70261"/>
            <a:ext cx="876909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26999"/>
            <a:ext cx="8769096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5564" y="482611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F7AE-D849-6747-AC2F-07C188C11F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C4FA4-4568-9343-B71F-2B1283623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09" y="4720046"/>
            <a:ext cx="320286" cy="340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0223E0-54EE-634F-BECA-9B4238B46D6E}"/>
              </a:ext>
            </a:extLst>
          </p:cNvPr>
          <p:cNvSpPr txBox="1"/>
          <p:nvPr userDrawn="1"/>
        </p:nvSpPr>
        <p:spPr>
          <a:xfrm>
            <a:off x="357250" y="4806164"/>
            <a:ext cx="26733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spc="100" baseline="0" dirty="0">
                <a:latin typeface="Arial" panose="020B0604020202020204" pitchFamily="34" charset="0"/>
                <a:cs typeface="Arial" panose="020B0604020202020204" pitchFamily="34" charset="0"/>
              </a:rPr>
              <a:t>CAL STATE LA </a:t>
            </a:r>
            <a:r>
              <a:rPr lang="en-US" sz="600" spc="100" baseline="0" dirty="0">
                <a:solidFill>
                  <a:srgbClr val="FCC9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 </a:t>
            </a:r>
            <a:r>
              <a:rPr lang="en-US" sz="600" spc="100" baseline="0" dirty="0">
                <a:latin typeface="Arial" panose="020B0604020202020204" pitchFamily="34" charset="0"/>
                <a:cs typeface="Arial" panose="020B0604020202020204" pitchFamily="34" charset="0"/>
              </a:rPr>
              <a:t>Department of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367737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9" r:id="rId3"/>
    <p:sldLayoutId id="2147483668" r:id="rId4"/>
    <p:sldLayoutId id="2147483651" r:id="rId5"/>
    <p:sldLayoutId id="2147483667" r:id="rId6"/>
    <p:sldLayoutId id="2147483658" r:id="rId7"/>
    <p:sldLayoutId id="2147483660" r:id="rId8"/>
    <p:sldLayoutId id="2147483659" r:id="rId9"/>
    <p:sldLayoutId id="2147483665" r:id="rId10"/>
    <p:sldLayoutId id="2147483664" r:id="rId11"/>
    <p:sldLayoutId id="2147483663" r:id="rId12"/>
    <p:sldLayoutId id="2147483654" r:id="rId13"/>
    <p:sldLayoutId id="2147483662" r:id="rId14"/>
    <p:sldLayoutId id="2147483661" r:id="rId15"/>
    <p:sldLayoutId id="2147483650" r:id="rId16"/>
    <p:sldLayoutId id="2147483652" r:id="rId17"/>
    <p:sldLayoutId id="2147483653" r:id="rId18"/>
    <p:sldLayoutId id="2147483655" r:id="rId19"/>
    <p:sldLayoutId id="2147483670" r:id="rId20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342900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/>
          <a:ea typeface="+mn-ea"/>
          <a:cs typeface="Arial"/>
        </a:defRPr>
      </a:lvl2pPr>
      <a:lvl3pPr marL="971550" indent="-285750" algn="l" defTabSz="3429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0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csun@calstatela.edu" TargetMode="External"/><Relationship Id="rId2" Type="http://schemas.openxmlformats.org/officeDocument/2006/relationships/hyperlink" Target="mailto:eykang@calstatela.edu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jlim34@calstatela.edu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0198" y="1662847"/>
            <a:ext cx="6706295" cy="915347"/>
          </a:xfrm>
        </p:spPr>
        <p:txBody>
          <a:bodyPr/>
          <a:lstStyle/>
          <a:p>
            <a:r>
              <a:rPr lang="en-US" dirty="0"/>
              <a:t>Computer Science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Senior Design Expo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9658BF-450A-4884-B594-EFDEED365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6938" y="2711606"/>
            <a:ext cx="6205828" cy="1120165"/>
          </a:xfrm>
        </p:spPr>
        <p:txBody>
          <a:bodyPr/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May 5</a:t>
            </a:r>
            <a:r>
              <a:rPr lang="en-US" sz="20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2022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9B718-7A98-43EB-9A36-DE3C7BCF9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 descr="Alternating yellow gray stacked blocks, cal state la ecst expo 2022 cal state la 75th annivers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705" y="3247709"/>
            <a:ext cx="5739788" cy="143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6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5ACB8D-271B-4436-B9AD-A4739DB3C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8704"/>
            <a:ext cx="9144000" cy="37060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815195-1841-B7EA-E642-973D1A73D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0FDE8-656D-F186-0809-42DF0F0FA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63"/>
            <a:ext cx="9144000" cy="229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8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711087-962C-C5B0-09E8-9F9A34332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7661"/>
            <a:ext cx="9144000" cy="35041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901BDA-1DDB-77E4-F7E3-525643322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99C65-AA4D-62B7-B721-E8C70B69A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0"/>
            <a:ext cx="9144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0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6C015E-0FFC-4A7C-16EE-ADE3D299D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" y="2151159"/>
            <a:ext cx="4981590" cy="29981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1A6CB-F2C5-F09A-F1AD-FB64011B7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5437EE-B73E-0FE1-8627-5E54AAA12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925"/>
            <a:ext cx="9144000" cy="2320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9B7E37-B444-F9C0-81E9-CB79F7C25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176" y="2313623"/>
            <a:ext cx="4364013" cy="283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3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17135F-B43A-EC50-AB1F-B7CC07D77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6377"/>
            <a:ext cx="9144000" cy="25683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18A5D4-285F-DB44-5431-9C22F7305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207096-6585-FD89-E87B-93DB0776D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1"/>
            <a:ext cx="9144000" cy="267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9EF22F-34D2-7FB9-6689-C63D7F331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1809"/>
            <a:ext cx="9144000" cy="34022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98FC6E-E937-63B9-33B4-945F0783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E6B995-D46F-546D-C45B-D690709A5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1"/>
            <a:ext cx="9144000" cy="228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1EBC66-F9C7-3638-F52C-FA7FAC08E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0494"/>
            <a:ext cx="9144000" cy="25489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6F34F1-0922-7507-A26D-B0732C59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CCC84B-92FB-C265-38FE-1D353E356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77"/>
            <a:ext cx="9144000" cy="245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A18E9B-5F3F-15C9-83C7-4B34139CE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7491"/>
            <a:ext cx="9144000" cy="314451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D8CFCE-85F1-39DA-EB4E-AE09158CC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5C779-5C78-F9DE-F19F-1D2B89CBA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892"/>
            <a:ext cx="9144000" cy="3231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155829-F072-A291-2924-A6D5B312E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71750"/>
            <a:ext cx="7105253" cy="62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9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36C97D-271F-C076-8CA6-AE871BB69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7926"/>
            <a:ext cx="9144000" cy="28204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773890-0FE2-01D5-3ED2-1FC30C52A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BC7C8-F3C1-C7E3-E9E6-90563CC87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04"/>
            <a:ext cx="9144000" cy="234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7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757667-CE0A-A03A-B241-F5E69F249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8506"/>
            <a:ext cx="9144000" cy="35960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707EB0-CA36-1AD1-4F91-EEF95535A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24462-5E98-8B9E-A3B5-DEDEDA3D9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1"/>
            <a:ext cx="9144000" cy="222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9FB1DD-BDB6-7EC1-DF8C-24E3A65EC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8397"/>
            <a:ext cx="9144000" cy="33099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413A53-12FA-C9A4-3FDA-2FAD0C58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7782C-71BD-472E-8C8B-EC82065D5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26"/>
            <a:ext cx="9144000" cy="193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5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09:00 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a.m. 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– 09:40 a.m.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 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		Opening</a:t>
            </a:r>
          </a:p>
          <a:p>
            <a:pPr marL="971550" lvl="1" indent="-285750">
              <a:defRPr/>
            </a:pP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09:00			Welcome message by the Department Chair</a:t>
            </a:r>
          </a:p>
          <a:p>
            <a:pPr marL="971550" lvl="1" indent="-285750">
              <a:defRPr/>
            </a:pP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09:05			Project Introduction</a:t>
            </a:r>
            <a:r>
              <a:rPr lang="en-US" sz="1600" dirty="0">
                <a:latin typeface="+mn-lt"/>
                <a:ea typeface="Times New Roman" pitchFamily="18" charset="0"/>
                <a:cs typeface="Times New Roman" pitchFamily="18" charset="0"/>
              </a:rPr>
              <a:t>	</a:t>
            </a:r>
            <a:endParaRPr lang="en-US" sz="1600" dirty="0" smtClean="0"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971550" lvl="1" indent="-285750">
              <a:defRPr/>
            </a:pP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09:20			Special Recognition </a:t>
            </a:r>
          </a:p>
          <a:p>
            <a:pPr marL="971550" lvl="1" indent="-285750">
              <a:defRPr/>
            </a:pP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09:30			Dean’s Welcome</a:t>
            </a:r>
          </a:p>
          <a:p>
            <a:pPr>
              <a:defRPr/>
            </a:pP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09:45 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a.m. – 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10:00 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a.m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.		Presentation Room Set-Up</a:t>
            </a:r>
            <a:endParaRPr lang="en-US" sz="1600" dirty="0" smtClean="0"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10:00 </a:t>
            </a:r>
            <a:r>
              <a:rPr lang="en-US" sz="1600" b="1" dirty="0" err="1" smtClean="0">
                <a:latin typeface="+mn-lt"/>
                <a:ea typeface="Times New Roman" pitchFamily="18" charset="0"/>
                <a:cs typeface="Times New Roman" pitchFamily="18" charset="0"/>
              </a:rPr>
              <a:t>a.m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 – 12:00 p.m.		Project Presentation/Demo Sessions </a:t>
            </a:r>
          </a:p>
          <a:p>
            <a:pPr>
              <a:defRPr/>
            </a:pP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	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						</a:t>
            </a: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4 parallel sessions (LA A, LA B, LA C, Alhambra)</a:t>
            </a:r>
          </a:p>
          <a:p>
            <a:pPr>
              <a:defRPr/>
            </a:pP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12:00 </a:t>
            </a:r>
            <a:r>
              <a:rPr lang="en-US" sz="1600" b="1" dirty="0" err="1" smtClean="0">
                <a:latin typeface="+mn-lt"/>
                <a:ea typeface="Times New Roman" pitchFamily="18" charset="0"/>
                <a:cs typeface="Times New Roman" pitchFamily="18" charset="0"/>
              </a:rPr>
              <a:t>p.m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 – 12:30 p.m</a:t>
            </a: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.		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G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roup 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P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hotos</a:t>
            </a:r>
          </a:p>
          <a:p>
            <a:pPr>
              <a:defRPr/>
            </a:pP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12:30 </a:t>
            </a:r>
            <a:r>
              <a:rPr lang="en-US" sz="1600" b="1" dirty="0" err="1">
                <a:latin typeface="+mn-lt"/>
                <a:ea typeface="Times New Roman" pitchFamily="18" charset="0"/>
                <a:cs typeface="Times New Roman" pitchFamily="18" charset="0"/>
              </a:rPr>
              <a:t>p</a:t>
            </a:r>
            <a:r>
              <a:rPr lang="en-US" sz="1600" b="1" dirty="0" err="1" smtClean="0">
                <a:latin typeface="+mn-lt"/>
                <a:ea typeface="Times New Roman" pitchFamily="18" charset="0"/>
                <a:cs typeface="Times New Roman" pitchFamily="18" charset="0"/>
              </a:rPr>
              <a:t>.m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01:30 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p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.m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		Lunch, Networking, &amp; Posters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(ECST Courtyard)</a:t>
            </a:r>
          </a:p>
          <a:p>
            <a:pPr>
              <a:defRPr/>
            </a:pPr>
            <a:endParaRPr lang="en-US" sz="1600" b="1" dirty="0">
              <a:latin typeface="+mn-lt"/>
              <a:ea typeface="Times New Roman" pitchFamily="18" charset="0"/>
              <a:cs typeface="Times New Roman" pitchFamily="18" charset="0"/>
            </a:endParaRPr>
          </a:p>
          <a:p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4826000"/>
            <a:ext cx="2133600" cy="274638"/>
          </a:xfrm>
        </p:spPr>
        <p:txBody>
          <a:bodyPr/>
          <a:lstStyle/>
          <a:p>
            <a:pPr>
              <a:defRPr/>
            </a:pPr>
            <a:fld id="{080BC99E-B3FB-48DF-AC11-1E42A7BE38C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80972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9795E1-5F65-D54E-B9A5-0D568AADA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7131"/>
            <a:ext cx="9144000" cy="27964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952B74-66EF-C0D9-1538-0438A8334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9E992-C2DE-25CB-E271-814E4A403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55"/>
            <a:ext cx="9144000" cy="318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Also, Special Thanks to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CS IAB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Future sponsors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Alumni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Industry guests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Students, families</a:t>
            </a:r>
            <a:r>
              <a:rPr lang="en-US" dirty="0"/>
              <a:t> </a:t>
            </a:r>
            <a:r>
              <a:rPr lang="en-US" dirty="0" smtClean="0"/>
              <a:t>and friends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4826000"/>
            <a:ext cx="2133600" cy="274638"/>
          </a:xfrm>
        </p:spPr>
        <p:txBody>
          <a:bodyPr/>
          <a:lstStyle/>
          <a:p>
            <a:fld id="{BB220BBC-8879-E844-B35B-0F806738EC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2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Special </a:t>
            </a:r>
            <a:r>
              <a:rPr lang="en-US" sz="2400" dirty="0" smtClean="0"/>
              <a:t>Recognition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/>
              <a:t>Outstanding Graduating </a:t>
            </a:r>
            <a:r>
              <a:rPr lang="en-US" sz="2000" b="1" dirty="0" smtClean="0"/>
              <a:t>Students (Class of 2022)</a:t>
            </a:r>
            <a:endParaRPr lang="en-US" sz="2000" b="1" dirty="0"/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Undergraduate Student(s)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388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Outstanding Undergraduate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dirty="0"/>
              <a:t>Daniel Gonzalez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b="1" dirty="0"/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b="1" dirty="0"/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b="1" dirty="0"/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b="1" dirty="0"/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b="1" dirty="0"/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b="1" dirty="0"/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dirty="0"/>
              <a:t>Ralph Christian </a:t>
            </a:r>
            <a:r>
              <a:rPr lang="en-US" b="1" dirty="0" err="1"/>
              <a:t>Belleca</a:t>
            </a:r>
            <a:endParaRPr lang="en-US" b="1" dirty="0"/>
          </a:p>
          <a:p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91CC1F-402F-4D59-BBB7-8CF40D6C0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233" y="806274"/>
            <a:ext cx="1586576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07F44F-96F8-43B1-84CC-67B893C31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022" y="2824489"/>
            <a:ext cx="157778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1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751" y="3240633"/>
            <a:ext cx="4895078" cy="1002403"/>
          </a:xfrm>
        </p:spPr>
        <p:txBody>
          <a:bodyPr/>
          <a:lstStyle/>
          <a:p>
            <a:r>
              <a:rPr lang="en-US" b="1" dirty="0" smtClean="0"/>
              <a:t>Emily Allen, PhD</a:t>
            </a:r>
          </a:p>
          <a:p>
            <a:r>
              <a:rPr lang="en-US" b="1" dirty="0" smtClean="0"/>
              <a:t>Dean, College </a:t>
            </a:r>
            <a:r>
              <a:rPr lang="en-US" b="1" dirty="0"/>
              <a:t>of Engineering, Computer Science, and Technology</a:t>
            </a:r>
          </a:p>
          <a:p>
            <a:endParaRPr lang="en-US" dirty="0"/>
          </a:p>
        </p:txBody>
      </p:sp>
      <p:pic>
        <p:nvPicPr>
          <p:cNvPr id="1026" name="Picture 2" descr="Dr. Emily Allen, De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0" y="1243585"/>
            <a:ext cx="2399562" cy="299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87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ternating yellow gray stacked blocks, cal state la ecst expo 2022 cal state la 75th annivers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9" y="1209588"/>
            <a:ext cx="7632740" cy="190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41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 </a:t>
            </a:r>
            <a:r>
              <a:rPr lang="en-US" dirty="0" smtClean="0"/>
              <a:t>Presentation Sessions: </a:t>
            </a:r>
            <a:r>
              <a:rPr lang="en-US" dirty="0" smtClean="0">
                <a:solidFill>
                  <a:srgbClr val="FF0000"/>
                </a:solidFill>
              </a:rPr>
              <a:t>10:00AM-12:00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1402338"/>
              </p:ext>
            </p:extLst>
          </p:nvPr>
        </p:nvGraphicFramePr>
        <p:xfrm>
          <a:off x="439516" y="944279"/>
          <a:ext cx="8435544" cy="400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7648">
                  <a:extLst>
                    <a:ext uri="{9D8B030D-6E8A-4147-A177-3AD203B41FA5}">
                      <a16:colId xmlns:a16="http://schemas.microsoft.com/office/drawing/2014/main" val="3073382555"/>
                    </a:ext>
                  </a:extLst>
                </a:gridCol>
                <a:gridCol w="2058921">
                  <a:extLst>
                    <a:ext uri="{9D8B030D-6E8A-4147-A177-3AD203B41FA5}">
                      <a16:colId xmlns:a16="http://schemas.microsoft.com/office/drawing/2014/main" val="593443857"/>
                    </a:ext>
                  </a:extLst>
                </a:gridCol>
                <a:gridCol w="1590027">
                  <a:extLst>
                    <a:ext uri="{9D8B030D-6E8A-4147-A177-3AD203B41FA5}">
                      <a16:colId xmlns:a16="http://schemas.microsoft.com/office/drawing/2014/main" val="2378283637"/>
                    </a:ext>
                  </a:extLst>
                </a:gridCol>
                <a:gridCol w="1824474">
                  <a:extLst>
                    <a:ext uri="{9D8B030D-6E8A-4147-A177-3AD203B41FA5}">
                      <a16:colId xmlns:a16="http://schemas.microsoft.com/office/drawing/2014/main" val="2024789093"/>
                    </a:ext>
                  </a:extLst>
                </a:gridCol>
                <a:gridCol w="1824474">
                  <a:extLst>
                    <a:ext uri="{9D8B030D-6E8A-4147-A177-3AD203B41FA5}">
                      <a16:colId xmlns:a16="http://schemas.microsoft.com/office/drawing/2014/main" val="2511361205"/>
                    </a:ext>
                  </a:extLst>
                </a:gridCol>
              </a:tblGrid>
              <a:tr h="3410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Session </a:t>
                      </a:r>
                      <a:r>
                        <a:rPr lang="en-US" sz="1400" dirty="0" smtClean="0">
                          <a:effectLst/>
                        </a:rPr>
                        <a:t>1 (LA A)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Session </a:t>
                      </a:r>
                      <a:r>
                        <a:rPr lang="en-US" sz="1400" dirty="0" smtClean="0">
                          <a:effectLst/>
                        </a:rPr>
                        <a:t>2 (LA B)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Session </a:t>
                      </a:r>
                      <a:r>
                        <a:rPr lang="en-US" sz="1400" dirty="0" smtClean="0">
                          <a:effectLst/>
                        </a:rPr>
                        <a:t>3 (LA C)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Session </a:t>
                      </a:r>
                      <a:r>
                        <a:rPr lang="en-US" sz="1400" dirty="0" smtClean="0">
                          <a:effectLst/>
                        </a:rPr>
                        <a:t>4 (Alhambra)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extLst>
                  <a:ext uri="{0D108BD9-81ED-4DB2-BD59-A6C34878D82A}">
                    <a16:rowId xmlns:a16="http://schemas.microsoft.com/office/drawing/2014/main" val="261981492"/>
                  </a:ext>
                </a:extLst>
              </a:tr>
              <a:tr h="4140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10:00-10:25 </a:t>
                      </a:r>
                      <a:r>
                        <a:rPr lang="en-US" sz="1200" b="1" dirty="0">
                          <a:effectLst/>
                        </a:rPr>
                        <a:t>AM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Artificial Intelligence and Data Science for Air Pollution Prediction and Visualization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v-SE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Document Tag Parser &amp; Box.com/eDefender Integration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Immersive Storytelling with Engaging Physical Actions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Satellite Anomaly Injection &amp; Detection (SAID) Testbed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extLst>
                  <a:ext uri="{0D108BD9-81ED-4DB2-BD59-A6C34878D82A}">
                    <a16:rowId xmlns:a16="http://schemas.microsoft.com/office/drawing/2014/main" val="1362307342"/>
                  </a:ext>
                </a:extLst>
              </a:tr>
              <a:tr h="4140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10:30-10:55 </a:t>
                      </a:r>
                      <a:r>
                        <a:rPr lang="en-US" sz="1200" b="1" dirty="0">
                          <a:effectLst/>
                        </a:rPr>
                        <a:t>AM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Artificial Intelligence and Data Science for Climate Change Management</a:t>
                      </a:r>
                      <a:r>
                        <a:rPr lang="en-US" sz="1200" baseline="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with Focus on Drought and Wildfire in California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Power BI Data Analytics Dashboard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Operationalize Networked Collaboration Features for Moon Trek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Telescope AR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extLst>
                  <a:ext uri="{0D108BD9-81ED-4DB2-BD59-A6C34878D82A}">
                    <a16:rowId xmlns:a16="http://schemas.microsoft.com/office/drawing/2014/main" val="1848847957"/>
                  </a:ext>
                </a:extLst>
              </a:tr>
              <a:tr h="5790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11:00-11:25 </a:t>
                      </a:r>
                      <a:r>
                        <a:rPr lang="en-US" sz="1200" b="1" dirty="0">
                          <a:effectLst/>
                        </a:rPr>
                        <a:t>AM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Comorbidity and its Impact on Patients with COVID-19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BOE Sidewalk Monitoring System	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Exam File Manager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en-US" sz="1200" dirty="0" err="1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ArQive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: LGBTQ </a:t>
                      </a:r>
                      <a:r>
                        <a:rPr lang="en-US" sz="1200" dirty="0" err="1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Storytelilng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 App - Expanding Mobile and Gamification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extLst>
                  <a:ext uri="{0D108BD9-81ED-4DB2-BD59-A6C34878D82A}">
                    <a16:rowId xmlns:a16="http://schemas.microsoft.com/office/drawing/2014/main" val="3766124904"/>
                  </a:ext>
                </a:extLst>
              </a:tr>
              <a:tr h="4140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11:30-11:55 </a:t>
                      </a:r>
                      <a:r>
                        <a:rPr lang="en-US" sz="1200" b="1" dirty="0">
                          <a:effectLst/>
                        </a:rPr>
                        <a:t>AM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Pelvic Image Analysis and Geometry Reconstruction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Azure Cloud Database Migration &amp; LACPD New Hire Enrollment Process Web Application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err="1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RoboSub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Want 2 Remember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4093" marR="84093" marT="42047" marB="42047"/>
                </a:tc>
                <a:extLst>
                  <a:ext uri="{0D108BD9-81ED-4DB2-BD59-A6C34878D82A}">
                    <a16:rowId xmlns:a16="http://schemas.microsoft.com/office/drawing/2014/main" val="1373354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56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Afternoon Schedule (after Presentation Sessions)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12:00 </a:t>
            </a:r>
            <a:r>
              <a:rPr lang="en-US" sz="1600" b="1" dirty="0" err="1" smtClean="0">
                <a:latin typeface="+mn-lt"/>
                <a:ea typeface="Times New Roman" pitchFamily="18" charset="0"/>
                <a:cs typeface="Times New Roman" pitchFamily="18" charset="0"/>
              </a:rPr>
              <a:t>p.m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 – 12:30 p.m.</a:t>
            </a: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		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G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roup 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P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hotos</a:t>
            </a:r>
          </a:p>
          <a:p>
            <a:pPr marL="2405063">
              <a:defRPr/>
            </a:pP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Take project group photos with your colleagues, sponsors, and faculty advisors</a:t>
            </a:r>
          </a:p>
          <a:p>
            <a:pPr>
              <a:defRPr/>
            </a:pPr>
            <a:endParaRPr lang="en-US" sz="1600" b="1" dirty="0" smtClean="0"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12:30 </a:t>
            </a:r>
            <a:r>
              <a:rPr lang="en-US" sz="1600" b="1" dirty="0" err="1">
                <a:latin typeface="+mn-lt"/>
                <a:ea typeface="Times New Roman" pitchFamily="18" charset="0"/>
                <a:cs typeface="Times New Roman" pitchFamily="18" charset="0"/>
              </a:rPr>
              <a:t>p</a:t>
            </a:r>
            <a:r>
              <a:rPr lang="en-US" sz="1600" b="1" dirty="0" err="1" smtClean="0">
                <a:latin typeface="+mn-lt"/>
                <a:ea typeface="Times New Roman" pitchFamily="18" charset="0"/>
                <a:cs typeface="Times New Roman" pitchFamily="18" charset="0"/>
              </a:rPr>
              <a:t>.m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01:30 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p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.m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		Lunch, Networking, &amp; Posters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(ECST Courtyard)</a:t>
            </a:r>
          </a:p>
          <a:p>
            <a:pPr marL="2514600" lvl="6">
              <a:defRPr/>
            </a:pP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Pick up lunch outside your presentation room</a:t>
            </a:r>
          </a:p>
          <a:p>
            <a:pPr marL="2514600" lvl="6">
              <a:defRPr/>
            </a:pP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Walk to the ECST building. Tables are set in the ECST Courtyard.</a:t>
            </a:r>
          </a:p>
          <a:p>
            <a:pPr marL="2514600" lvl="6">
              <a:defRPr/>
            </a:pP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Posters: Pick up your team’s poster in ET C159 and display in the ECST Courtyard</a:t>
            </a:r>
            <a:endParaRPr lang="en-US" sz="1200" dirty="0" smtClean="0"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							</a:t>
            </a:r>
          </a:p>
          <a:p>
            <a:pPr>
              <a:defRPr/>
            </a:pPr>
            <a:r>
              <a:rPr lang="en-US" sz="1600" dirty="0">
                <a:latin typeface="+mn-lt"/>
                <a:ea typeface="Times New Roman" pitchFamily="18" charset="0"/>
                <a:cs typeface="Times New Roman" pitchFamily="18" charset="0"/>
              </a:rPr>
              <a:t>	</a:t>
            </a: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						 </a:t>
            </a:r>
          </a:p>
          <a:p>
            <a:pPr>
              <a:defRPr/>
            </a:pPr>
            <a:endParaRPr lang="en-US" sz="1600" b="1" dirty="0">
              <a:latin typeface="+mn-lt"/>
              <a:ea typeface="Times New Roman" pitchFamily="18" charset="0"/>
              <a:cs typeface="Times New Roman" pitchFamily="18" charset="0"/>
            </a:endParaRPr>
          </a:p>
          <a:p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4826000"/>
            <a:ext cx="2133600" cy="274638"/>
          </a:xfrm>
        </p:spPr>
        <p:txBody>
          <a:bodyPr/>
          <a:lstStyle/>
          <a:p>
            <a:pPr>
              <a:defRPr/>
            </a:pPr>
            <a:fld id="{080BC99E-B3FB-48DF-AC11-1E42A7BE38C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52184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Year Sponsorship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6722" y="1155058"/>
            <a:ext cx="4240418" cy="3394472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E. Kang 	</a:t>
            </a:r>
            <a:r>
              <a:rPr lang="en-US" dirty="0" smtClean="0">
                <a:hlinkClick r:id="rId2"/>
              </a:rPr>
              <a:t>eykang@calstatela.edu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C. Sun		</a:t>
            </a:r>
            <a:r>
              <a:rPr lang="en-US" dirty="0" smtClean="0">
                <a:hlinkClick r:id="rId3"/>
              </a:rPr>
              <a:t>csun@calstatela.edu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J. Lim		</a:t>
            </a:r>
            <a:r>
              <a:rPr lang="en-US" dirty="0" smtClean="0">
                <a:hlinkClick r:id="rId4"/>
              </a:rPr>
              <a:t>jlim34@calstatela.edu</a:t>
            </a:r>
            <a:endParaRPr lang="en-US" dirty="0" smtClean="0"/>
          </a:p>
          <a:p>
            <a:endParaRPr lang="en-US" dirty="0" smtClean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EFC795-9CC2-5B7F-A736-F39693F681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1612" y="1207491"/>
            <a:ext cx="3419021" cy="1310954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01AFF6C-006C-D144-AF05-E4396FA44197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n-US" sz="3600" b="1" dirty="0" smtClean="0">
                  <a:latin typeface="+mj-lt"/>
                </a:rPr>
                <a:t>~170 </a:t>
              </a:r>
              <a:r>
                <a:rPr lang="en-US" sz="3600" b="1" dirty="0">
                  <a:latin typeface="+mj-lt"/>
                </a:rPr>
                <a:t>Students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3BF6DDD-263E-8D58-729C-8C2BB593210A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52EA977-ACC1-E404-4ECA-D75BDE2EE0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1612" y="2777091"/>
            <a:ext cx="3419021" cy="1310954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DFCA62-329D-9767-CD4B-435594F9D123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n-US" sz="3600" b="1" dirty="0" smtClean="0">
                  <a:latin typeface="+mj-lt"/>
                </a:rPr>
                <a:t>17-18 </a:t>
              </a:r>
              <a:r>
                <a:rPr lang="en-US" sz="3600" b="1" dirty="0">
                  <a:latin typeface="+mj-lt"/>
                </a:rPr>
                <a:t>Projects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24C657C-4359-212E-A51B-0603C26EF2B7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101E67D-A2F3-58DD-5E23-907A1755B2B4}"/>
              </a:ext>
            </a:extLst>
          </p:cNvPr>
          <p:cNvSpPr/>
          <p:nvPr/>
        </p:nvSpPr>
        <p:spPr>
          <a:xfrm>
            <a:off x="5085830" y="4549530"/>
            <a:ext cx="3419021" cy="248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4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4"/>
          <p:cNvSpPr>
            <a:spLocks noGrp="1"/>
          </p:cNvSpPr>
          <p:nvPr>
            <p:ph type="title"/>
          </p:nvPr>
        </p:nvSpPr>
        <p:spPr>
          <a:xfrm>
            <a:off x="4520564" y="2443942"/>
            <a:ext cx="4188308" cy="1189628"/>
          </a:xfrm>
        </p:spPr>
        <p:txBody>
          <a:bodyPr>
            <a:normAutofit/>
          </a:bodyPr>
          <a:lstStyle/>
          <a:p>
            <a:r>
              <a:rPr lang="en-US" altLang="en-US" sz="2400" dirty="0" smtClean="0"/>
              <a:t>Thank you and enjoy presentations</a:t>
            </a:r>
            <a:endParaRPr lang="en-US" altLang="en-US" sz="24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981D06-63CA-41DA-BEB0-55C79568FD0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43008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2021-2022 Projects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8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1E8BB-4BC5-795E-4077-19E5489F1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EFC795-9CC2-5B7F-A736-F39693F681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9200" y="193846"/>
            <a:ext cx="3419021" cy="1310954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1AFF6C-006C-D144-AF05-E4396FA44197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n-US" sz="3600" b="1" dirty="0">
                  <a:latin typeface="+mj-lt"/>
                </a:rPr>
                <a:t>150 Students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BF6DDD-263E-8D58-729C-8C2BB593210A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52EA977-ACC1-E404-4ECA-D75BDE2EE0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9200" y="1763446"/>
            <a:ext cx="3419021" cy="1310954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CDFCA62-329D-9767-CD4B-435594F9D123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n-US" sz="3600" b="1" dirty="0">
                  <a:latin typeface="+mj-lt"/>
                </a:rPr>
                <a:t>16 Projects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24C657C-4359-212E-A51B-0603C26EF2B7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8A127E5-7BD0-B24B-7FEA-3006BA6700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9200" y="3333046"/>
            <a:ext cx="3419021" cy="1310954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7378DB0-92D9-7270-7814-CD790B20B359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rgbClr val="CE2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n-US" sz="3600" b="1" dirty="0">
                  <a:latin typeface="+mj-lt"/>
                </a:rPr>
                <a:t>14 Sponsors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101E67D-A2F3-58DD-5E23-907A1755B2B4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34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3D746D-19B8-7CBE-01EE-96FA330EB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1847"/>
            <a:ext cx="9144000" cy="31782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92B59D-E97D-3811-C1D5-1565CC494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C42D7-1B46-855C-670C-5C72AB757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97"/>
            <a:ext cx="9144000" cy="236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4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DD0956-9758-5D9F-EE66-E9036C2E2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0114"/>
            <a:ext cx="9144000" cy="380807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28C843-DA76-015C-C18C-97C022ED8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4FF80F-568A-70C6-8962-C99633524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926"/>
            <a:ext cx="9144000" cy="335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4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E3B74C-9A10-D876-8C5D-FAA331771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9990"/>
            <a:ext cx="9144000" cy="34427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5042B7-B8D6-DB2E-129E-FE9A7643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CE5F5-69C6-C48C-B8C0-6D46B904C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8"/>
            <a:ext cx="9144000" cy="229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4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CCC8E0-8CF3-8233-5FAE-7F389B480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00" y="1474447"/>
            <a:ext cx="9144000" cy="36634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3A7ECD-3BB1-AC23-19A2-16B9D3ED1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22B3F-8D5A-9695-D6C3-EFFFD3904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1"/>
            <a:ext cx="9144000" cy="303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4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71CE51-FB39-C8D2-80F4-EE33012FC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2420"/>
            <a:ext cx="9144000" cy="342665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04F578-FE86-5AB0-89C6-5484AD997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3815F-A631-F250-252A-13659784F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938"/>
            <a:ext cx="9144000" cy="228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7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22849</TotalTime>
  <Words>492</Words>
  <Application>Microsoft Office PowerPoint</Application>
  <PresentationFormat>On-screen Show (16:9)</PresentationFormat>
  <Paragraphs>111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Malgun Gothic</vt:lpstr>
      <vt:lpstr>Arial</vt:lpstr>
      <vt:lpstr>Calibri</vt:lpstr>
      <vt:lpstr>Courier New</vt:lpstr>
      <vt:lpstr>Times New Roman</vt:lpstr>
      <vt:lpstr>Office Theme</vt:lpstr>
      <vt:lpstr>Computer Science Senior Design Expo</vt:lpstr>
      <vt:lpstr>Agenda</vt:lpstr>
      <vt:lpstr>2021-2022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Also, Special Thanks to</vt:lpstr>
      <vt:lpstr>Special Recognition </vt:lpstr>
      <vt:lpstr>Outstanding Undergraduate Students</vt:lpstr>
      <vt:lpstr>Welcome Message</vt:lpstr>
      <vt:lpstr>PowerPoint Presentation</vt:lpstr>
      <vt:lpstr>CS Presentation Sessions: 10:00AM-12:00 PM</vt:lpstr>
      <vt:lpstr>Afternoon Schedule (after Presentation Sessions)</vt:lpstr>
      <vt:lpstr>Next Year Sponsorship</vt:lpstr>
      <vt:lpstr>Thank you and enjoy presentations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Lim, Jung S</dc:creator>
  <cp:lastModifiedBy>Cal State L.A.</cp:lastModifiedBy>
  <cp:revision>196</cp:revision>
  <dcterms:created xsi:type="dcterms:W3CDTF">2020-04-22T18:12:43Z</dcterms:created>
  <dcterms:modified xsi:type="dcterms:W3CDTF">2022-05-05T13:22:30Z</dcterms:modified>
</cp:coreProperties>
</file>