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527" r:id="rId3"/>
    <p:sldId id="525" r:id="rId4"/>
    <p:sldId id="526" r:id="rId5"/>
    <p:sldId id="524" r:id="rId6"/>
    <p:sldId id="528" r:id="rId7"/>
    <p:sldId id="479" r:id="rId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1253" autoAdjust="0"/>
  </p:normalViewPr>
  <p:slideViewPr>
    <p:cSldViewPr snapToGrid="0" snapToObjects="1">
      <p:cViewPr varScale="1">
        <p:scale>
          <a:sx n="109" d="100"/>
          <a:sy n="109" d="100"/>
        </p:scale>
        <p:origin x="120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smtClean="0"/>
              <a:t>Welcome and introduce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ecst/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alstatela.edu/ecst/cs/integrated-bsm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ecst/cs/admission" TargetMode="External"/><Relationship Id="rId2" Type="http://schemas.openxmlformats.org/officeDocument/2006/relationships/hyperlink" Target="https://www.calstatela.edu/sites/default/files/groups/Department%20of%20Computer%20Science/cs_bxg_application-fillable.pdf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701800"/>
            <a:ext cx="6968067" cy="2946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Computer Science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BXG Program Information Session</a:t>
            </a:r>
          </a:p>
          <a:p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www.calstatela.edu/ecst/cs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www.calstatela.edu/ecst/cs/integrated-bsms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BSCS/MSCS vs BXG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02707" y="1415441"/>
            <a:ext cx="2964628" cy="290356"/>
          </a:xfrm>
          <a:prstGeom prst="rect">
            <a:avLst/>
          </a:prstGeom>
          <a:solidFill>
            <a:srgbClr val="FC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0580" y="1404582"/>
            <a:ext cx="1829820" cy="29035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MSCS (30 units)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6712" y="1271936"/>
            <a:ext cx="92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 Degree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404582"/>
            <a:ext cx="98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</a:t>
            </a:r>
            <a:r>
              <a:rPr lang="en-US" sz="1400" dirty="0" smtClean="0">
                <a:solidFill>
                  <a:srgbClr val="FF0000"/>
                </a:solidFill>
              </a:rPr>
              <a:t>S Degree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4" idx="3"/>
            <a:endCxn id="15" idx="1"/>
          </p:cNvCxnSpPr>
          <p:nvPr/>
        </p:nvCxnSpPr>
        <p:spPr>
          <a:xfrm flipV="1">
            <a:off x="4267335" y="1549760"/>
            <a:ext cx="913245" cy="10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02707" y="2776535"/>
            <a:ext cx="2964628" cy="278621"/>
          </a:xfrm>
          <a:prstGeom prst="rect">
            <a:avLst/>
          </a:prstGeom>
          <a:solidFill>
            <a:srgbClr val="FC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5136" y="3055156"/>
            <a:ext cx="1784391" cy="2786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MSCS (30 units)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9527" y="2775392"/>
            <a:ext cx="169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Receive both BS </a:t>
            </a:r>
            <a:r>
              <a:rPr lang="en-US" sz="1400" dirty="0">
                <a:solidFill>
                  <a:srgbClr val="FF0000"/>
                </a:solidFill>
              </a:rPr>
              <a:t>Degree &amp; MS </a:t>
            </a:r>
            <a:r>
              <a:rPr lang="en-US" sz="1400" dirty="0" smtClean="0">
                <a:solidFill>
                  <a:srgbClr val="FF0000"/>
                </a:solidFill>
              </a:rPr>
              <a:t>Degrees at the same time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785136" y="2532812"/>
            <a:ext cx="482199" cy="1044688"/>
          </a:xfrm>
          <a:prstGeom prst="rect">
            <a:avLst/>
          </a:prstGeom>
          <a:noFill/>
          <a:ln w="762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" y="1044288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6407" y="2348146"/>
            <a:ext cx="14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BXG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51533" y="3659355"/>
            <a:ext cx="254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2"/>
                </a:solidFill>
              </a:rPr>
              <a:t>Overlap BSCS and MSCS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2"/>
                </a:solidFill>
              </a:rPr>
              <a:t>Maximum </a:t>
            </a:r>
            <a:r>
              <a:rPr lang="en-US" sz="1200" b="1" dirty="0">
                <a:solidFill>
                  <a:schemeClr val="tx2"/>
                </a:solidFill>
              </a:rPr>
              <a:t>of 9 shared elective units between BS and MS programs.</a:t>
            </a:r>
          </a:p>
        </p:txBody>
      </p:sp>
    </p:spTree>
    <p:extLst>
      <p:ext uri="{BB962C8B-B14F-4D97-AF65-F5344CB8AC3E}">
        <p14:creationId xmlns:p14="http://schemas.microsoft.com/office/powerpoint/2010/main" val="20604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an accelerated route to a graduate degree, with </a:t>
            </a:r>
            <a:r>
              <a:rPr lang="en-US" sz="1600" b="1" i="1" u="sng" dirty="0"/>
              <a:t>simultaneous awarding of both bachelor’s and master’s </a:t>
            </a:r>
            <a:r>
              <a:rPr lang="en-US" sz="1600" b="1" i="1" u="sng" dirty="0" smtClean="0"/>
              <a:t>degrees.</a:t>
            </a:r>
            <a:endParaRPr lang="en-US" sz="16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a seamless process whereby a limited number of students can progress from undergraduate to graduate status.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BS and MS coursework can be taken concurrently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u="sng" dirty="0"/>
              <a:t>Maximum of 9 shared elective units between BS and MS programs</a:t>
            </a:r>
            <a:r>
              <a:rPr lang="en-US" sz="1600" dirty="0"/>
              <a:t>. Shared units are to be completed </a:t>
            </a:r>
            <a:r>
              <a:rPr lang="en-US" sz="1600" dirty="0" smtClean="0"/>
              <a:t>after University </a:t>
            </a:r>
            <a:r>
              <a:rPr lang="en-US" sz="1600" dirty="0"/>
              <a:t>admission into the Integrated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to graduate student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 appointments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169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BSCS students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a minimum of 80 semester units of undergraduate coursework for a BS in Computer </a:t>
            </a:r>
            <a:r>
              <a:rPr lang="en-US" dirty="0" smtClean="0"/>
              <a:t>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a minimum GPA of 3.0 in the last 60 semester units.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all of the required CS 3000-level courses in the BS degree program with an average of 3.0 in these </a:t>
            </a:r>
            <a:r>
              <a:rPr lang="en-US" dirty="0" smtClean="0"/>
              <a:t>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the Graduation Writing Assessment Requirement (GWAR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Students </a:t>
            </a:r>
            <a:r>
              <a:rPr lang="en-US" b="1" i="1" u="sng" dirty="0"/>
              <a:t>must have completed all the GE requirements that are not met in major</a:t>
            </a:r>
            <a:r>
              <a:rPr lang="en-US" b="1" i="1" u="sng" dirty="0" smtClean="0"/>
              <a:t>.</a:t>
            </a:r>
          </a:p>
          <a:p>
            <a:pPr marL="971550" lvl="1" indent="-285750"/>
            <a:r>
              <a:rPr lang="en-US" b="1" i="1" u="sng" dirty="0" smtClean="0"/>
              <a:t>When you apply, only major requirements should be left. 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 and Deadlines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apply, </a:t>
            </a:r>
            <a:r>
              <a:rPr lang="en-US" dirty="0" smtClean="0"/>
              <a:t>complete</a:t>
            </a:r>
            <a:r>
              <a:rPr lang="en-US" u="sng" dirty="0">
                <a:hlinkClick r:id="rId2"/>
              </a:rPr>
              <a:t> </a:t>
            </a:r>
            <a:r>
              <a:rPr lang="en-US" b="1" u="sng" dirty="0">
                <a:hlinkClick r:id="rId2"/>
              </a:rPr>
              <a:t>the integrated BS/MS application form</a:t>
            </a:r>
            <a:r>
              <a:rPr lang="en-US" dirty="0"/>
              <a:t> and submit it to the </a:t>
            </a:r>
            <a:r>
              <a:rPr lang="en-US" u="sng" dirty="0"/>
              <a:t>Graduate </a:t>
            </a:r>
            <a:r>
              <a:rPr lang="en-US" u="sng" dirty="0" smtClean="0"/>
              <a:t>Advisor or </a:t>
            </a:r>
            <a:r>
              <a:rPr lang="en-US" u="sng" dirty="0" err="1" smtClean="0"/>
              <a:t>Dept</a:t>
            </a:r>
            <a:r>
              <a:rPr lang="en-US" u="sng" dirty="0" smtClean="0"/>
              <a:t> Chair </a:t>
            </a:r>
            <a:r>
              <a:rPr lang="en-US" u="sng" dirty="0"/>
              <a:t>of the Department of Computer Science</a:t>
            </a:r>
            <a:r>
              <a:rPr lang="en-US" dirty="0"/>
              <a:t>. </a:t>
            </a:r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971550" lvl="1" indent="-285750"/>
            <a:r>
              <a:rPr lang="en-US" dirty="0" smtClean="0"/>
              <a:t>Applications </a:t>
            </a:r>
            <a:r>
              <a:rPr lang="en-US" dirty="0"/>
              <a:t>must be </a:t>
            </a:r>
            <a:r>
              <a:rPr lang="en-US" dirty="0" smtClean="0"/>
              <a:t>submitted at </a:t>
            </a:r>
            <a:r>
              <a:rPr lang="en-US" smtClean="0"/>
              <a:t>least one week </a:t>
            </a:r>
            <a:r>
              <a:rPr lang="en-US" dirty="0" smtClean="0"/>
              <a:t>before </a:t>
            </a:r>
            <a:r>
              <a:rPr lang="en-US" u="sng" dirty="0" smtClean="0">
                <a:hlinkClick r:id="rId3"/>
              </a:rPr>
              <a:t>the </a:t>
            </a:r>
            <a:r>
              <a:rPr lang="en-US" u="sng" dirty="0">
                <a:hlinkClick r:id="rId3"/>
              </a:rPr>
              <a:t>graduate program application </a:t>
            </a:r>
            <a:r>
              <a:rPr lang="en-US" u="sng" dirty="0" smtClean="0">
                <a:hlinkClick r:id="rId3"/>
              </a:rPr>
              <a:t>period</a:t>
            </a:r>
            <a:r>
              <a:rPr lang="en-US" dirty="0" smtClean="0"/>
              <a:t>.</a:t>
            </a:r>
          </a:p>
          <a:p>
            <a:pPr marL="1257300" lvl="2"/>
            <a:r>
              <a:rPr lang="en-US" b="1" dirty="0" smtClean="0"/>
              <a:t>Application </a:t>
            </a:r>
            <a:r>
              <a:rPr lang="en-US" b="1" dirty="0"/>
              <a:t>Deadline for Spring 2023: September 30, 2022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are selected by </a:t>
            </a:r>
            <a:r>
              <a:rPr lang="en-US" dirty="0" smtClean="0"/>
              <a:t>the graduation committee.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Upon selection, the </a:t>
            </a:r>
            <a:r>
              <a:rPr lang="en-US" dirty="0"/>
              <a:t>graduate coordinator will contact you for next steps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reminded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Upon admission to this </a:t>
            </a:r>
            <a:r>
              <a:rPr lang="en-US" sz="1800" dirty="0" smtClean="0"/>
              <a:t>program (BXG), </a:t>
            </a:r>
            <a:r>
              <a:rPr lang="en-US" sz="1800" dirty="0"/>
              <a:t>the student will be categorized as a grad student. This might affect the student's financial aid situation. Students should check with the FA office on how this might affect their FA before application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Simultaneous </a:t>
            </a:r>
            <a:r>
              <a:rPr lang="en-US" sz="1800" dirty="0"/>
              <a:t>awarding of both bachelor’s and master’s degrees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Once starting the program, students can’t discontinue and go back to BSCS.</a:t>
            </a:r>
          </a:p>
        </p:txBody>
      </p:sp>
    </p:spTree>
    <p:extLst>
      <p:ext uri="{BB962C8B-B14F-4D97-AF65-F5344CB8AC3E}">
        <p14:creationId xmlns:p14="http://schemas.microsoft.com/office/powerpoint/2010/main" val="1169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58" y="981660"/>
            <a:ext cx="4427843" cy="102155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(16:9)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PowerPoint Presentation</vt:lpstr>
      <vt:lpstr>BSCS/MSCS vs BXG</vt:lpstr>
      <vt:lpstr>Benefits</vt:lpstr>
      <vt:lpstr>Application Eligibility</vt:lpstr>
      <vt:lpstr>Application Process and Deadlines</vt:lpstr>
      <vt:lpstr>Be reminded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2020-05-06T22:22:17Z</dcterms:created>
  <dcterms:modified xsi:type="dcterms:W3CDTF">2022-09-19T16:34:24Z</dcterms:modified>
</cp:coreProperties>
</file>