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3">
  <p:sldMasterIdLst>
    <p:sldMasterId id="2147483648" r:id="rId1"/>
  </p:sldMasterIdLst>
  <p:notesMasterIdLst>
    <p:notesMasterId r:id="rId18"/>
  </p:notesMasterIdLst>
  <p:handoutMasterIdLst>
    <p:handoutMasterId r:id="rId19"/>
  </p:handoutMasterIdLst>
  <p:sldIdLst>
    <p:sldId id="295" r:id="rId2"/>
    <p:sldId id="523" r:id="rId3"/>
    <p:sldId id="462" r:id="rId4"/>
    <p:sldId id="508" r:id="rId5"/>
    <p:sldId id="501" r:id="rId6"/>
    <p:sldId id="520" r:id="rId7"/>
    <p:sldId id="526" r:id="rId8"/>
    <p:sldId id="530" r:id="rId9"/>
    <p:sldId id="531" r:id="rId10"/>
    <p:sldId id="521" r:id="rId11"/>
    <p:sldId id="524" r:id="rId12"/>
    <p:sldId id="529" r:id="rId13"/>
    <p:sldId id="525" r:id="rId14"/>
    <p:sldId id="527" r:id="rId15"/>
    <p:sldId id="256" r:id="rId16"/>
    <p:sldId id="479" r:id="rId17"/>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90A"/>
    <a:srgbClr val="4A4F55"/>
    <a:srgbClr val="272324"/>
    <a:srgbClr val="A58628"/>
    <a:srgbClr val="898989"/>
    <a:srgbClr val="3E5C94"/>
    <a:srgbClr val="3F5B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73" autoAdjust="0"/>
    <p:restoredTop sz="91253" autoAdjust="0"/>
  </p:normalViewPr>
  <p:slideViewPr>
    <p:cSldViewPr snapToGrid="0" snapToObjects="1">
      <p:cViewPr varScale="1">
        <p:scale>
          <a:sx n="229" d="100"/>
          <a:sy n="229" d="100"/>
        </p:scale>
        <p:origin x="197" y="25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7" d="100"/>
          <a:sy n="147" d="100"/>
        </p:scale>
        <p:origin x="131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ECECE4-DAC3-184B-ACA5-FE13628ADDEA}"/>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E505-AACC-A441-A0A2-862C839087B8}"/>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C07F553-0B52-9542-A9FE-C4F2764AF8D6}" type="datetimeFigureOut">
              <a:rPr lang="en-US" smtClean="0"/>
              <a:t>7/21/2021</a:t>
            </a:fld>
            <a:endParaRPr lang="en-US"/>
          </a:p>
        </p:txBody>
      </p:sp>
      <p:sp>
        <p:nvSpPr>
          <p:cNvPr id="4" name="Footer Placeholder 3">
            <a:extLst>
              <a:ext uri="{FF2B5EF4-FFF2-40B4-BE49-F238E27FC236}">
                <a16:creationId xmlns:a16="http://schemas.microsoft.com/office/drawing/2014/main" id="{AE4C9671-94C8-3642-890C-0ACE75469B9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6B7DE89-E275-1E4D-940A-CDC79AFEA879}"/>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4A2F86C5-3458-7741-98E4-0944E36345AA}" type="slidenum">
              <a:rPr lang="en-US" smtClean="0"/>
              <a:t>‹#›</a:t>
            </a:fld>
            <a:endParaRPr lang="en-US"/>
          </a:p>
        </p:txBody>
      </p:sp>
    </p:spTree>
    <p:extLst>
      <p:ext uri="{BB962C8B-B14F-4D97-AF65-F5344CB8AC3E}">
        <p14:creationId xmlns:p14="http://schemas.microsoft.com/office/powerpoint/2010/main" val="3621818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C307840-2B3D-544B-89F3-FB0965DC6458}" type="datetimeFigureOut">
              <a:rPr lang="en-US" smtClean="0"/>
              <a:t>7/21/2021</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FFFD51F-2C2B-9E40-86B6-19E5372E5CE4}" type="slidenum">
              <a:rPr lang="en-US" smtClean="0"/>
              <a:t>‹#›</a:t>
            </a:fld>
            <a:endParaRPr lang="en-US"/>
          </a:p>
        </p:txBody>
      </p:sp>
    </p:spTree>
    <p:extLst>
      <p:ext uri="{BB962C8B-B14F-4D97-AF65-F5344CB8AC3E}">
        <p14:creationId xmlns:p14="http://schemas.microsoft.com/office/powerpoint/2010/main" val="405362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Welcome and introduce ourselves</a:t>
            </a:r>
          </a:p>
        </p:txBody>
      </p:sp>
      <p:sp>
        <p:nvSpPr>
          <p:cNvPr id="4" name="Slide Number Placeholder 3"/>
          <p:cNvSpPr>
            <a:spLocks noGrp="1"/>
          </p:cNvSpPr>
          <p:nvPr>
            <p:ph type="sldNum" sz="quarter" idx="10"/>
          </p:nvPr>
        </p:nvSpPr>
        <p:spPr/>
        <p:txBody>
          <a:bodyPr/>
          <a:lstStyle/>
          <a:p>
            <a:fld id="{7FFFD51F-2C2B-9E40-86B6-19E5372E5CE4}" type="slidenum">
              <a:rPr lang="en-US" smtClean="0"/>
              <a:t>1</a:t>
            </a:fld>
            <a:endParaRPr lang="en-US"/>
          </a:p>
        </p:txBody>
      </p:sp>
    </p:spTree>
    <p:extLst>
      <p:ext uri="{BB962C8B-B14F-4D97-AF65-F5344CB8AC3E}">
        <p14:creationId xmlns:p14="http://schemas.microsoft.com/office/powerpoint/2010/main" val="345863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agenda for this</a:t>
            </a:r>
            <a:r>
              <a:rPr lang="en-US" baseline="0" dirty="0"/>
              <a:t> information session will be as follows:</a:t>
            </a:r>
            <a:endParaRPr lang="en-US" dirty="0"/>
          </a:p>
        </p:txBody>
      </p:sp>
      <p:sp>
        <p:nvSpPr>
          <p:cNvPr id="4" name="Slide Number Placeholder 3"/>
          <p:cNvSpPr>
            <a:spLocks noGrp="1"/>
          </p:cNvSpPr>
          <p:nvPr>
            <p:ph type="sldNum" sz="quarter" idx="10"/>
          </p:nvPr>
        </p:nvSpPr>
        <p:spPr/>
        <p:txBody>
          <a:bodyPr/>
          <a:lstStyle/>
          <a:p>
            <a:fld id="{7FFFD51F-2C2B-9E40-86B6-19E5372E5CE4}" type="slidenum">
              <a:rPr lang="en-US" smtClean="0"/>
              <a:t>3</a:t>
            </a:fld>
            <a:endParaRPr lang="en-US"/>
          </a:p>
        </p:txBody>
      </p:sp>
    </p:spTree>
    <p:extLst>
      <p:ext uri="{BB962C8B-B14F-4D97-AF65-F5344CB8AC3E}">
        <p14:creationId xmlns:p14="http://schemas.microsoft.com/office/powerpoint/2010/main" val="429201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Faculty</a:t>
            </a:r>
            <a:r>
              <a:rPr lang="en-US" baseline="0" dirty="0"/>
              <a:t> cover all the areas of Computer Science.</a:t>
            </a:r>
            <a:endParaRPr lang="en-US" dirty="0"/>
          </a:p>
        </p:txBody>
      </p:sp>
      <p:sp>
        <p:nvSpPr>
          <p:cNvPr id="4" name="Slide Number Placeholder 3"/>
          <p:cNvSpPr>
            <a:spLocks noGrp="1"/>
          </p:cNvSpPr>
          <p:nvPr>
            <p:ph type="sldNum" sz="quarter" idx="10"/>
          </p:nvPr>
        </p:nvSpPr>
        <p:spPr/>
        <p:txBody>
          <a:bodyPr/>
          <a:lstStyle/>
          <a:p>
            <a:fld id="{7FFFD51F-2C2B-9E40-86B6-19E5372E5CE4}" type="slidenum">
              <a:rPr lang="en-US" smtClean="0"/>
              <a:t>4</a:t>
            </a:fld>
            <a:endParaRPr lang="en-US"/>
          </a:p>
        </p:txBody>
      </p:sp>
    </p:spTree>
    <p:extLst>
      <p:ext uri="{BB962C8B-B14F-4D97-AF65-F5344CB8AC3E}">
        <p14:creationId xmlns:p14="http://schemas.microsoft.com/office/powerpoint/2010/main" val="1240412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FFD51F-2C2B-9E40-86B6-19E5372E5CE4}" type="slidenum">
              <a:rPr lang="en-US" smtClean="0"/>
              <a:t>5</a:t>
            </a:fld>
            <a:endParaRPr lang="en-US"/>
          </a:p>
        </p:txBody>
      </p:sp>
    </p:spTree>
    <p:extLst>
      <p:ext uri="{BB962C8B-B14F-4D97-AF65-F5344CB8AC3E}">
        <p14:creationId xmlns:p14="http://schemas.microsoft.com/office/powerpoint/2010/main" val="2765159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FFD51F-2C2B-9E40-86B6-19E5372E5CE4}" type="slidenum">
              <a:rPr lang="en-US" smtClean="0"/>
              <a:t>6</a:t>
            </a:fld>
            <a:endParaRPr lang="en-US"/>
          </a:p>
        </p:txBody>
      </p:sp>
    </p:spTree>
    <p:extLst>
      <p:ext uri="{BB962C8B-B14F-4D97-AF65-F5344CB8AC3E}">
        <p14:creationId xmlns:p14="http://schemas.microsoft.com/office/powerpoint/2010/main" val="46764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FFD51F-2C2B-9E40-86B6-19E5372E5CE4}" type="slidenum">
              <a:rPr lang="en-US" smtClean="0"/>
              <a:t>13</a:t>
            </a:fld>
            <a:endParaRPr lang="en-US"/>
          </a:p>
        </p:txBody>
      </p:sp>
    </p:spTree>
    <p:extLst>
      <p:ext uri="{BB962C8B-B14F-4D97-AF65-F5344CB8AC3E}">
        <p14:creationId xmlns:p14="http://schemas.microsoft.com/office/powerpoint/2010/main" val="3241706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FFD51F-2C2B-9E40-86B6-19E5372E5CE4}" type="slidenum">
              <a:rPr lang="en-US" smtClean="0"/>
              <a:t>16</a:t>
            </a:fld>
            <a:endParaRPr lang="en-US"/>
          </a:p>
        </p:txBody>
      </p:sp>
    </p:spTree>
    <p:extLst>
      <p:ext uri="{BB962C8B-B14F-4D97-AF65-F5344CB8AC3E}">
        <p14:creationId xmlns:p14="http://schemas.microsoft.com/office/powerpoint/2010/main" val="1481632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6195" y="2318983"/>
            <a:ext cx="5654749" cy="552380"/>
          </a:xfrm>
        </p:spPr>
        <p:txBody>
          <a:bodyPr>
            <a:noAutofit/>
          </a:bodyPr>
          <a:lstStyle>
            <a:lvl1pPr>
              <a:defRPr sz="2400"/>
            </a:lvl1pPr>
          </a:lstStyle>
          <a:p>
            <a:r>
              <a:rPr lang="en-US" dirty="0"/>
              <a:t>Click to edit Master title style</a:t>
            </a:r>
          </a:p>
        </p:txBody>
      </p:sp>
      <p:sp>
        <p:nvSpPr>
          <p:cNvPr id="3" name="Subtitle 2"/>
          <p:cNvSpPr>
            <a:spLocks noGrp="1"/>
          </p:cNvSpPr>
          <p:nvPr>
            <p:ph type="subTitle" idx="1"/>
          </p:nvPr>
        </p:nvSpPr>
        <p:spPr>
          <a:xfrm>
            <a:off x="1136195" y="2894946"/>
            <a:ext cx="565474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pic>
        <p:nvPicPr>
          <p:cNvPr id="18" name="Picture 17" descr="A close up of a logo&#10;&#10;Description automatically generated">
            <a:extLst>
              <a:ext uri="{FF2B5EF4-FFF2-40B4-BE49-F238E27FC236}">
                <a16:creationId xmlns:a16="http://schemas.microsoft.com/office/drawing/2014/main" id="{D24B268C-D757-234C-A337-CFEB3D4199CC}"/>
              </a:ext>
            </a:extLst>
          </p:cNvPr>
          <p:cNvPicPr>
            <a:picLocks noChangeAspect="1"/>
          </p:cNvPicPr>
          <p:nvPr userDrawn="1"/>
        </p:nvPicPr>
        <p:blipFill>
          <a:blip r:embed="rId2"/>
          <a:stretch>
            <a:fillRect/>
          </a:stretch>
        </p:blipFill>
        <p:spPr>
          <a:xfrm>
            <a:off x="0" y="0"/>
            <a:ext cx="9144000" cy="1262063"/>
          </a:xfrm>
          <a:prstGeom prst="rect">
            <a:avLst/>
          </a:prstGeom>
        </p:spPr>
      </p:pic>
      <p:pic>
        <p:nvPicPr>
          <p:cNvPr id="6" name="Picture 5">
            <a:extLst>
              <a:ext uri="{FF2B5EF4-FFF2-40B4-BE49-F238E27FC236}">
                <a16:creationId xmlns:a16="http://schemas.microsoft.com/office/drawing/2014/main" id="{83A395EF-4307-9C45-A995-09970D74C4D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6847"/>
          <a:stretch/>
        </p:blipFill>
        <p:spPr>
          <a:xfrm>
            <a:off x="299504" y="184149"/>
            <a:ext cx="1819687" cy="1937259"/>
          </a:xfrm>
          <a:prstGeom prst="rect">
            <a:avLst/>
          </a:prstGeom>
        </p:spPr>
      </p:pic>
      <p:pic>
        <p:nvPicPr>
          <p:cNvPr id="20" name="Picture 19" descr="A close up of a logo&#10;&#10;Description automatically generated">
            <a:extLst>
              <a:ext uri="{FF2B5EF4-FFF2-40B4-BE49-F238E27FC236}">
                <a16:creationId xmlns:a16="http://schemas.microsoft.com/office/drawing/2014/main" id="{998402E4-6B09-6C46-9E46-BA6D15131A3C}"/>
              </a:ext>
            </a:extLst>
          </p:cNvPr>
          <p:cNvPicPr>
            <a:picLocks noChangeAspect="1"/>
          </p:cNvPicPr>
          <p:nvPr userDrawn="1"/>
        </p:nvPicPr>
        <p:blipFill>
          <a:blip r:embed="rId4"/>
          <a:stretch>
            <a:fillRect/>
          </a:stretch>
        </p:blipFill>
        <p:spPr>
          <a:xfrm>
            <a:off x="2096677" y="934104"/>
            <a:ext cx="6928451" cy="538523"/>
          </a:xfrm>
          <a:prstGeom prst="rect">
            <a:avLst/>
          </a:prstGeom>
        </p:spPr>
      </p:pic>
      <p:pic>
        <p:nvPicPr>
          <p:cNvPr id="22" name="Picture 21">
            <a:extLst>
              <a:ext uri="{FF2B5EF4-FFF2-40B4-BE49-F238E27FC236}">
                <a16:creationId xmlns:a16="http://schemas.microsoft.com/office/drawing/2014/main" id="{9E9183DE-11EC-A147-BC99-6165131F50F9}"/>
              </a:ext>
            </a:extLst>
          </p:cNvPr>
          <p:cNvPicPr>
            <a:picLocks noChangeAspect="1"/>
          </p:cNvPicPr>
          <p:nvPr userDrawn="1"/>
        </p:nvPicPr>
        <p:blipFill rotWithShape="1">
          <a:blip r:embed="rId5" cstate="print">
            <a:alphaModFix amt="12000"/>
            <a:extLst>
              <a:ext uri="{28A0092B-C50C-407E-A947-70E740481C1C}">
                <a14:useLocalDpi xmlns:a14="http://schemas.microsoft.com/office/drawing/2010/main"/>
              </a:ext>
            </a:extLst>
          </a:blip>
          <a:srcRect l="4752" t="1941" r="-4752" b="51083"/>
          <a:stretch/>
        </p:blipFill>
        <p:spPr>
          <a:xfrm>
            <a:off x="6864096" y="1829521"/>
            <a:ext cx="1924301" cy="3313979"/>
          </a:xfrm>
          <a:prstGeom prst="rect">
            <a:avLst/>
          </a:prstGeom>
          <a:effectLst/>
        </p:spPr>
      </p:pic>
    </p:spTree>
    <p:extLst>
      <p:ext uri="{BB962C8B-B14F-4D97-AF65-F5344CB8AC3E}">
        <p14:creationId xmlns:p14="http://schemas.microsoft.com/office/powerpoint/2010/main" val="1540873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19" name="Picture 18" descr="A group of people posing for the camera&#10;&#10;Description automatically generated">
            <a:extLst>
              <a:ext uri="{FF2B5EF4-FFF2-40B4-BE49-F238E27FC236}">
                <a16:creationId xmlns:a16="http://schemas.microsoft.com/office/drawing/2014/main" id="{64EBAC9A-3243-7948-A0A3-A3D1B553016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9563"/>
            <a:ext cx="5387332" cy="5161997"/>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rot="10800000">
            <a:off x="2071688" y="-10886"/>
            <a:ext cx="6399490" cy="5143501"/>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rot="10800000">
            <a:off x="2589184" y="-16820"/>
            <a:ext cx="6548803" cy="5169255"/>
            <a:chOff x="-34290" y="0"/>
            <a:chExt cx="654880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34290" y="1"/>
              <a:ext cx="3231326"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28040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2780000">
            <a:off x="4208375" y="-421296"/>
            <a:ext cx="153842" cy="4527614"/>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41" h="4522221">
                <a:moveTo>
                  <a:pt x="10903" y="131585"/>
                </a:moveTo>
                <a:lnTo>
                  <a:pt x="76142" y="0"/>
                </a:lnTo>
                <a:cubicBezTo>
                  <a:pt x="77842" y="1472062"/>
                  <a:pt x="79541" y="2944124"/>
                  <a:pt x="81241" y="4416186"/>
                </a:cubicBezTo>
                <a:cubicBezTo>
                  <a:pt x="14484" y="4497775"/>
                  <a:pt x="27080" y="4486876"/>
                  <a:pt x="0" y="4522221"/>
                </a:cubicBezTo>
                <a:cubicBezTo>
                  <a:pt x="3151" y="3094021"/>
                  <a:pt x="7752" y="1559785"/>
                  <a:pt x="10903"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20564" y="2612014"/>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20564" y="3633570"/>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318395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5" name="Picture 4" descr="A group of people walking down a street&#10;&#10;Description automatically generated">
            <a:extLst>
              <a:ext uri="{FF2B5EF4-FFF2-40B4-BE49-F238E27FC236}">
                <a16:creationId xmlns:a16="http://schemas.microsoft.com/office/drawing/2014/main" id="{4C3BCBD3-1B37-C444-A54B-35A2627DAFC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62" b="-176"/>
          <a:stretch/>
        </p:blipFill>
        <p:spPr>
          <a:xfrm>
            <a:off x="3369971" y="-17293"/>
            <a:ext cx="5774029" cy="5160793"/>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a:off x="439200" y="0"/>
            <a:ext cx="6377353" cy="5154356"/>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a:off x="-80647" y="-2"/>
            <a:ext cx="6377353" cy="5156081"/>
            <a:chOff x="0" y="0"/>
            <a:chExt cx="637735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0" y="0"/>
              <a:ext cx="305987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14324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956373">
            <a:off x="4575729" y="1038850"/>
            <a:ext cx="133535" cy="4514253"/>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4" h="4514253">
                <a:moveTo>
                  <a:pt x="4066" y="131585"/>
                </a:moveTo>
                <a:lnTo>
                  <a:pt x="69305" y="0"/>
                </a:lnTo>
                <a:cubicBezTo>
                  <a:pt x="71005" y="1472062"/>
                  <a:pt x="72704" y="2944124"/>
                  <a:pt x="74404" y="4416186"/>
                </a:cubicBezTo>
                <a:lnTo>
                  <a:pt x="0" y="4514253"/>
                </a:lnTo>
                <a:cubicBezTo>
                  <a:pt x="3151" y="3086053"/>
                  <a:pt x="915" y="1559785"/>
                  <a:pt x="4066"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358" y="470882"/>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601358" y="1492438"/>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74047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pic>
        <p:nvPicPr>
          <p:cNvPr id="8" name="Picture 7" descr="A group of people walking down a street next to a building&#10;&#10;Description automatically generated">
            <a:extLst>
              <a:ext uri="{FF2B5EF4-FFF2-40B4-BE49-F238E27FC236}">
                <a16:creationId xmlns:a16="http://schemas.microsoft.com/office/drawing/2014/main" id="{4EF181C8-10ED-D64D-8EDB-E3681453399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07449" y="0"/>
            <a:ext cx="4536551" cy="5125355"/>
          </a:xfrm>
          <a:prstGeom prst="rect">
            <a:avLst/>
          </a:prstGeom>
        </p:spPr>
      </p:pic>
      <p:sp>
        <p:nvSpPr>
          <p:cNvPr id="2" name="Title 1"/>
          <p:cNvSpPr>
            <a:spLocks noGrp="1"/>
          </p:cNvSpPr>
          <p:nvPr>
            <p:ph type="title"/>
          </p:nvPr>
        </p:nvSpPr>
        <p:spPr>
          <a:xfrm>
            <a:off x="512001" y="644503"/>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512001" y="1666059"/>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
        <p:nvSpPr>
          <p:cNvPr id="10" name="Freeform 9">
            <a:extLst>
              <a:ext uri="{FF2B5EF4-FFF2-40B4-BE49-F238E27FC236}">
                <a16:creationId xmlns:a16="http://schemas.microsoft.com/office/drawing/2014/main" id="{5D333F7C-268E-1F49-A2B8-CE0E6D7CB8C3}"/>
              </a:ext>
            </a:extLst>
          </p:cNvPr>
          <p:cNvSpPr/>
          <p:nvPr userDrawn="1"/>
        </p:nvSpPr>
        <p:spPr>
          <a:xfrm flipH="1">
            <a:off x="4607449" y="729324"/>
            <a:ext cx="147431"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87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D2C5591F-849C-3B41-A257-FEA33CB57F03}"/>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E5C5502B-A01D-CB4E-9D8E-B5505FD4FE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2" name="Group 1">
            <a:extLst>
              <a:ext uri="{FF2B5EF4-FFF2-40B4-BE49-F238E27FC236}">
                <a16:creationId xmlns:a16="http://schemas.microsoft.com/office/drawing/2014/main" id="{4116547D-614F-E549-97A4-850E8651FC57}"/>
              </a:ext>
            </a:extLst>
          </p:cNvPr>
          <p:cNvGrpSpPr/>
          <p:nvPr userDrawn="1"/>
        </p:nvGrpSpPr>
        <p:grpSpPr>
          <a:xfrm>
            <a:off x="182346" y="104249"/>
            <a:ext cx="570006" cy="4473696"/>
            <a:chOff x="182346" y="104249"/>
            <a:chExt cx="570006" cy="4473696"/>
          </a:xfrm>
        </p:grpSpPr>
        <p:pic>
          <p:nvPicPr>
            <p:cNvPr id="13" name="Picture 12" descr="A close up of a logo&#10;&#10;Description automatically generated">
              <a:extLst>
                <a:ext uri="{FF2B5EF4-FFF2-40B4-BE49-F238E27FC236}">
                  <a16:creationId xmlns:a16="http://schemas.microsoft.com/office/drawing/2014/main" id="{EB6B52A0-3685-A54B-B54D-60133004576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4" name="Rectangle 13">
              <a:extLst>
                <a:ext uri="{FF2B5EF4-FFF2-40B4-BE49-F238E27FC236}">
                  <a16:creationId xmlns:a16="http://schemas.microsoft.com/office/drawing/2014/main" id="{E7433753-A008-7742-B793-CE86E61CD2B1}"/>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0515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er &amp;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D2C5591F-849C-3B41-A257-FEA33CB57F03}"/>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2" name="Picture 11" descr="A close up of a logo&#10;&#10;Description automatically generated">
            <a:extLst>
              <a:ext uri="{FF2B5EF4-FFF2-40B4-BE49-F238E27FC236}">
                <a16:creationId xmlns:a16="http://schemas.microsoft.com/office/drawing/2014/main" id="{E5C5502B-A01D-CB4E-9D8E-B5505FD4FE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sp>
        <p:nvSpPr>
          <p:cNvPr id="7" name="Text Placeholder 2">
            <a:extLst>
              <a:ext uri="{FF2B5EF4-FFF2-40B4-BE49-F238E27FC236}">
                <a16:creationId xmlns:a16="http://schemas.microsoft.com/office/drawing/2014/main" id="{A6A4B992-B89F-1746-AFCC-EC7631249786}"/>
              </a:ext>
            </a:extLst>
          </p:cNvPr>
          <p:cNvSpPr>
            <a:spLocks noGrp="1"/>
          </p:cNvSpPr>
          <p:nvPr>
            <p:ph type="body" idx="1"/>
          </p:nvPr>
        </p:nvSpPr>
        <p:spPr>
          <a:xfrm>
            <a:off x="536408" y="1146189"/>
            <a:ext cx="8140628"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grpSp>
        <p:nvGrpSpPr>
          <p:cNvPr id="8" name="Group 7">
            <a:extLst>
              <a:ext uri="{FF2B5EF4-FFF2-40B4-BE49-F238E27FC236}">
                <a16:creationId xmlns:a16="http://schemas.microsoft.com/office/drawing/2014/main" id="{CAF38B7F-7A6E-D741-A5F1-754C88A627FC}"/>
              </a:ext>
            </a:extLst>
          </p:cNvPr>
          <p:cNvGrpSpPr/>
          <p:nvPr userDrawn="1"/>
        </p:nvGrpSpPr>
        <p:grpSpPr>
          <a:xfrm>
            <a:off x="182346" y="104249"/>
            <a:ext cx="570006" cy="4473696"/>
            <a:chOff x="182346" y="104249"/>
            <a:chExt cx="570006" cy="4473696"/>
          </a:xfrm>
        </p:grpSpPr>
        <p:pic>
          <p:nvPicPr>
            <p:cNvPr id="9" name="Picture 8" descr="A close up of a logo&#10;&#10;Description automatically generated">
              <a:extLst>
                <a:ext uri="{FF2B5EF4-FFF2-40B4-BE49-F238E27FC236}">
                  <a16:creationId xmlns:a16="http://schemas.microsoft.com/office/drawing/2014/main" id="{CA90C820-AC80-524A-B30C-0F492D7CA18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1" name="Rectangle 10">
              <a:extLst>
                <a:ext uri="{FF2B5EF4-FFF2-40B4-BE49-F238E27FC236}">
                  <a16:creationId xmlns:a16="http://schemas.microsoft.com/office/drawing/2014/main" id="{6AAD71DB-6346-2144-85C6-F4CEF58B34C5}"/>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17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6408" y="237636"/>
            <a:ext cx="8140628" cy="857250"/>
          </a:xfrm>
        </p:spPr>
        <p:txBody>
          <a:bodyPr/>
          <a:lstStyle/>
          <a:p>
            <a:r>
              <a:rPr lang="en-US" dirty="0"/>
              <a:t>CLICK TO EDIT MASTER TITLE STYLE</a:t>
            </a:r>
          </a:p>
        </p:txBody>
      </p:sp>
      <p:sp>
        <p:nvSpPr>
          <p:cNvPr id="3" name="Content Placeholder 2"/>
          <p:cNvSpPr>
            <a:spLocks noGrp="1"/>
          </p:cNvSpPr>
          <p:nvPr>
            <p:ph idx="1"/>
          </p:nvPr>
        </p:nvSpPr>
        <p:spPr>
          <a:xfrm>
            <a:off x="536408" y="1177748"/>
            <a:ext cx="8140628" cy="339447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logo&#10;&#10;Description automatically generated">
            <a:extLst>
              <a:ext uri="{FF2B5EF4-FFF2-40B4-BE49-F238E27FC236}">
                <a16:creationId xmlns:a16="http://schemas.microsoft.com/office/drawing/2014/main" id="{8521E6B9-4F77-584D-BA4E-D0E7EA0B289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8" name="Group 7">
            <a:extLst>
              <a:ext uri="{FF2B5EF4-FFF2-40B4-BE49-F238E27FC236}">
                <a16:creationId xmlns:a16="http://schemas.microsoft.com/office/drawing/2014/main" id="{9C712D0E-A2E0-5842-B6AA-14AF1C23D9BC}"/>
              </a:ext>
            </a:extLst>
          </p:cNvPr>
          <p:cNvGrpSpPr/>
          <p:nvPr userDrawn="1"/>
        </p:nvGrpSpPr>
        <p:grpSpPr>
          <a:xfrm>
            <a:off x="182346" y="104249"/>
            <a:ext cx="570006" cy="4473696"/>
            <a:chOff x="182346" y="104249"/>
            <a:chExt cx="570006" cy="4473696"/>
          </a:xfrm>
        </p:grpSpPr>
        <p:pic>
          <p:nvPicPr>
            <p:cNvPr id="9" name="Picture 8" descr="A close up of a logo&#10;&#10;Description automatically generated">
              <a:extLst>
                <a:ext uri="{FF2B5EF4-FFF2-40B4-BE49-F238E27FC236}">
                  <a16:creationId xmlns:a16="http://schemas.microsoft.com/office/drawing/2014/main" id="{53215066-D693-314A-9B0D-E690BD56D50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0" name="Rectangle 9">
              <a:extLst>
                <a:ext uri="{FF2B5EF4-FFF2-40B4-BE49-F238E27FC236}">
                  <a16:creationId xmlns:a16="http://schemas.microsoft.com/office/drawing/2014/main" id="{7D841E4F-2415-0A4F-8ECD-001D43698B78}"/>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1697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4842687B-E34E-4B47-BB16-2DB39BC0662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2718" y="0"/>
            <a:ext cx="876601" cy="796293"/>
          </a:xfrm>
          <a:prstGeom prst="rect">
            <a:avLst/>
          </a:prstGeom>
        </p:spPr>
      </p:pic>
      <p:grpSp>
        <p:nvGrpSpPr>
          <p:cNvPr id="11" name="Group 10">
            <a:extLst>
              <a:ext uri="{FF2B5EF4-FFF2-40B4-BE49-F238E27FC236}">
                <a16:creationId xmlns:a16="http://schemas.microsoft.com/office/drawing/2014/main" id="{C07CFB3C-9636-0A4F-8178-A1ABF0298AF8}"/>
              </a:ext>
            </a:extLst>
          </p:cNvPr>
          <p:cNvGrpSpPr/>
          <p:nvPr userDrawn="1"/>
        </p:nvGrpSpPr>
        <p:grpSpPr>
          <a:xfrm>
            <a:off x="198023" y="147081"/>
            <a:ext cx="8503920" cy="543191"/>
            <a:chOff x="198023" y="147081"/>
            <a:chExt cx="8700480" cy="543191"/>
          </a:xfrm>
        </p:grpSpPr>
        <p:pic>
          <p:nvPicPr>
            <p:cNvPr id="5" name="Picture 4" descr="A close up of a logo&#10;&#10;Description automatically generated">
              <a:extLst>
                <a:ext uri="{FF2B5EF4-FFF2-40B4-BE49-F238E27FC236}">
                  <a16:creationId xmlns:a16="http://schemas.microsoft.com/office/drawing/2014/main" id="{29D15242-825A-344E-9167-CF27804226C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98023" y="151749"/>
              <a:ext cx="492246" cy="538523"/>
            </a:xfrm>
            <a:prstGeom prst="rect">
              <a:avLst/>
            </a:prstGeom>
          </p:spPr>
        </p:pic>
        <p:sp>
          <p:nvSpPr>
            <p:cNvPr id="7" name="Rectangle 6">
              <a:extLst>
                <a:ext uri="{FF2B5EF4-FFF2-40B4-BE49-F238E27FC236}">
                  <a16:creationId xmlns:a16="http://schemas.microsoft.com/office/drawing/2014/main" id="{7E1567C5-D584-7341-917B-F0C864D6E96C}"/>
                </a:ext>
              </a:extLst>
            </p:cNvPr>
            <p:cNvSpPr/>
            <p:nvPr userDrawn="1"/>
          </p:nvSpPr>
          <p:spPr>
            <a:xfrm>
              <a:off x="690269" y="147081"/>
              <a:ext cx="8208234" cy="64008"/>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itle 1">
            <a:extLst>
              <a:ext uri="{FF2B5EF4-FFF2-40B4-BE49-F238E27FC236}">
                <a16:creationId xmlns:a16="http://schemas.microsoft.com/office/drawing/2014/main" id="{57BD343E-BB60-1846-957C-EF5784C57135}"/>
              </a:ext>
            </a:extLst>
          </p:cNvPr>
          <p:cNvSpPr>
            <a:spLocks noGrp="1"/>
          </p:cNvSpPr>
          <p:nvPr>
            <p:ph type="title" hasCustomPrompt="1"/>
          </p:nvPr>
        </p:nvSpPr>
        <p:spPr>
          <a:xfrm>
            <a:off x="536408" y="229323"/>
            <a:ext cx="8140628" cy="857250"/>
          </a:xfrm>
        </p:spPr>
        <p:txBody>
          <a:bodyPr/>
          <a:lstStyle/>
          <a:p>
            <a:r>
              <a:rPr lang="en-US" dirty="0"/>
              <a:t>CLICK TO EDIT MASTER TITLE STYLE</a:t>
            </a:r>
          </a:p>
        </p:txBody>
      </p:sp>
      <p:sp>
        <p:nvSpPr>
          <p:cNvPr id="15" name="Content Placeholder 2">
            <a:extLst>
              <a:ext uri="{FF2B5EF4-FFF2-40B4-BE49-F238E27FC236}">
                <a16:creationId xmlns:a16="http://schemas.microsoft.com/office/drawing/2014/main" id="{E6F385B3-52AD-1F49-A990-25AE7ABF37B7}"/>
              </a:ext>
            </a:extLst>
          </p:cNvPr>
          <p:cNvSpPr>
            <a:spLocks noGrp="1"/>
          </p:cNvSpPr>
          <p:nvPr>
            <p:ph idx="1"/>
          </p:nvPr>
        </p:nvSpPr>
        <p:spPr>
          <a:xfrm>
            <a:off x="536408" y="1169435"/>
            <a:ext cx="8140628" cy="339447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2353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6408" y="1200151"/>
            <a:ext cx="395939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7408" y="1200151"/>
            <a:ext cx="3959392"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B220BBC-8879-E844-B35B-0F806738ECBE}" type="slidenum">
              <a:rPr lang="en-US" smtClean="0"/>
              <a:t>‹#›</a:t>
            </a:fld>
            <a:endParaRPr lang="en-US"/>
          </a:p>
        </p:txBody>
      </p:sp>
      <p:sp>
        <p:nvSpPr>
          <p:cNvPr id="6" name="Title 1">
            <a:extLst>
              <a:ext uri="{FF2B5EF4-FFF2-40B4-BE49-F238E27FC236}">
                <a16:creationId xmlns:a16="http://schemas.microsoft.com/office/drawing/2014/main" id="{4F3610E8-A726-8449-8F78-DA2F7ACC9820}"/>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9" name="Picture 8" descr="A close up of a logo&#10;&#10;Description automatically generated">
            <a:extLst>
              <a:ext uri="{FF2B5EF4-FFF2-40B4-BE49-F238E27FC236}">
                <a16:creationId xmlns:a16="http://schemas.microsoft.com/office/drawing/2014/main" id="{4418BBB7-7D3A-EF42-ADCA-F5DFC970C2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12" name="Group 11">
            <a:extLst>
              <a:ext uri="{FF2B5EF4-FFF2-40B4-BE49-F238E27FC236}">
                <a16:creationId xmlns:a16="http://schemas.microsoft.com/office/drawing/2014/main" id="{C6BB865F-C183-4546-9810-D99750BE1204}"/>
              </a:ext>
            </a:extLst>
          </p:cNvPr>
          <p:cNvGrpSpPr/>
          <p:nvPr userDrawn="1"/>
        </p:nvGrpSpPr>
        <p:grpSpPr>
          <a:xfrm>
            <a:off x="182346" y="104249"/>
            <a:ext cx="570006" cy="4473696"/>
            <a:chOff x="182346" y="104249"/>
            <a:chExt cx="570006" cy="4473696"/>
          </a:xfrm>
        </p:grpSpPr>
        <p:pic>
          <p:nvPicPr>
            <p:cNvPr id="13" name="Picture 12" descr="A close up of a logo&#10;&#10;Description automatically generated">
              <a:extLst>
                <a:ext uri="{FF2B5EF4-FFF2-40B4-BE49-F238E27FC236}">
                  <a16:creationId xmlns:a16="http://schemas.microsoft.com/office/drawing/2014/main" id="{C1326A71-8846-1644-B377-66996DE3D09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4" name="Rectangle 13">
              <a:extLst>
                <a:ext uri="{FF2B5EF4-FFF2-40B4-BE49-F238E27FC236}">
                  <a16:creationId xmlns:a16="http://schemas.microsoft.com/office/drawing/2014/main" id="{C45CE7F6-2C34-3740-9B4C-56FD5B3EA2FC}"/>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7088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408" y="1151335"/>
            <a:ext cx="3960980" cy="479822"/>
          </a:xfrm>
        </p:spPr>
        <p:txBody>
          <a:bodyPr anchor="b"/>
          <a:lstStyle>
            <a:lvl1pPr marL="0" indent="0">
              <a:buNone/>
              <a:defRPr sz="1800" b="1">
                <a:solidFill>
                  <a:srgbClr val="FCC90A"/>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36408" y="1631156"/>
            <a:ext cx="3960980"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24265" y="1151335"/>
            <a:ext cx="3962536" cy="479822"/>
          </a:xfrm>
        </p:spPr>
        <p:txBody>
          <a:bodyPr anchor="b"/>
          <a:lstStyle>
            <a:lvl1pPr marL="0" indent="0">
              <a:buNone/>
              <a:defRPr sz="1800" b="1">
                <a:solidFill>
                  <a:srgbClr val="FCC90A"/>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724265" y="1631156"/>
            <a:ext cx="3962536"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B220BBC-8879-E844-B35B-0F806738ECBE}" type="slidenum">
              <a:rPr lang="en-US" smtClean="0"/>
              <a:t>‹#›</a:t>
            </a:fld>
            <a:endParaRPr lang="en-US"/>
          </a:p>
        </p:txBody>
      </p:sp>
      <p:sp>
        <p:nvSpPr>
          <p:cNvPr id="10" name="Title 1">
            <a:extLst>
              <a:ext uri="{FF2B5EF4-FFF2-40B4-BE49-F238E27FC236}">
                <a16:creationId xmlns:a16="http://schemas.microsoft.com/office/drawing/2014/main" id="{84E2CA30-05C0-3D47-841D-BC4D8B15AD74}"/>
              </a:ext>
            </a:extLst>
          </p:cNvPr>
          <p:cNvSpPr>
            <a:spLocks noGrp="1"/>
          </p:cNvSpPr>
          <p:nvPr>
            <p:ph type="title" hasCustomPrompt="1"/>
          </p:nvPr>
        </p:nvSpPr>
        <p:spPr>
          <a:xfrm>
            <a:off x="536408" y="237636"/>
            <a:ext cx="8140628" cy="857250"/>
          </a:xfrm>
        </p:spPr>
        <p:txBody>
          <a:bodyPr/>
          <a:lstStyle/>
          <a:p>
            <a:r>
              <a:rPr lang="en-US" dirty="0"/>
              <a:t>CLICK TO EDIT MASTER TITLE STYLE</a:t>
            </a:r>
          </a:p>
        </p:txBody>
      </p:sp>
      <p:pic>
        <p:nvPicPr>
          <p:cNvPr id="11" name="Picture 10" descr="A close up of a logo&#10;&#10;Description automatically generated">
            <a:extLst>
              <a:ext uri="{FF2B5EF4-FFF2-40B4-BE49-F238E27FC236}">
                <a16:creationId xmlns:a16="http://schemas.microsoft.com/office/drawing/2014/main" id="{E0435E06-3DC2-2841-B93E-196B9DC38BF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4198"/>
          <a:stretch/>
        </p:blipFill>
        <p:spPr>
          <a:xfrm>
            <a:off x="0" y="0"/>
            <a:ext cx="876601" cy="796293"/>
          </a:xfrm>
          <a:prstGeom prst="rect">
            <a:avLst/>
          </a:prstGeom>
        </p:spPr>
      </p:pic>
      <p:grpSp>
        <p:nvGrpSpPr>
          <p:cNvPr id="14" name="Group 13">
            <a:extLst>
              <a:ext uri="{FF2B5EF4-FFF2-40B4-BE49-F238E27FC236}">
                <a16:creationId xmlns:a16="http://schemas.microsoft.com/office/drawing/2014/main" id="{1ECD72CA-61EB-4A4C-8093-436A3464D051}"/>
              </a:ext>
            </a:extLst>
          </p:cNvPr>
          <p:cNvGrpSpPr/>
          <p:nvPr userDrawn="1"/>
        </p:nvGrpSpPr>
        <p:grpSpPr>
          <a:xfrm>
            <a:off x="182346" y="104249"/>
            <a:ext cx="570006" cy="4473696"/>
            <a:chOff x="182346" y="104249"/>
            <a:chExt cx="570006" cy="4473696"/>
          </a:xfrm>
        </p:grpSpPr>
        <p:pic>
          <p:nvPicPr>
            <p:cNvPr id="15" name="Picture 14" descr="A close up of a logo&#10;&#10;Description automatically generated">
              <a:extLst>
                <a:ext uri="{FF2B5EF4-FFF2-40B4-BE49-F238E27FC236}">
                  <a16:creationId xmlns:a16="http://schemas.microsoft.com/office/drawing/2014/main" id="{F88AF9A5-C125-F347-97C5-E074CF5BD09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82346" y="104249"/>
              <a:ext cx="570006" cy="538523"/>
            </a:xfrm>
            <a:prstGeom prst="rect">
              <a:avLst/>
            </a:prstGeom>
          </p:spPr>
        </p:pic>
        <p:sp>
          <p:nvSpPr>
            <p:cNvPr id="16" name="Rectangle 15">
              <a:extLst>
                <a:ext uri="{FF2B5EF4-FFF2-40B4-BE49-F238E27FC236}">
                  <a16:creationId xmlns:a16="http://schemas.microsoft.com/office/drawing/2014/main" id="{9C3EEEA6-D6CD-7F4A-89B6-5F1C74A362F6}"/>
                </a:ext>
              </a:extLst>
            </p:cNvPr>
            <p:cNvSpPr/>
            <p:nvPr userDrawn="1"/>
          </p:nvSpPr>
          <p:spPr>
            <a:xfrm rot="5400000">
              <a:off x="-1801902" y="2538833"/>
              <a:ext cx="4023360" cy="54864"/>
            </a:xfrm>
            <a:prstGeom prst="rect">
              <a:avLst/>
            </a:pr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9695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330450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large white building&#10;&#10;Description automatically generated">
            <a:extLst>
              <a:ext uri="{FF2B5EF4-FFF2-40B4-BE49-F238E27FC236}">
                <a16:creationId xmlns:a16="http://schemas.microsoft.com/office/drawing/2014/main" id="{1CD372BA-776F-414E-A75F-E041CFEFFF20}"/>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75000"/>
                    </a14:imgEffect>
                  </a14:imgLayer>
                </a14:imgProps>
              </a:ext>
              <a:ext uri="{28A0092B-C50C-407E-A947-70E740481C1C}">
                <a14:useLocalDpi xmlns:a14="http://schemas.microsoft.com/office/drawing/2010/main"/>
              </a:ext>
            </a:extLst>
          </a:blip>
          <a:srcRect/>
          <a:stretch/>
        </p:blipFill>
        <p:spPr>
          <a:xfrm>
            <a:off x="4976603" y="556528"/>
            <a:ext cx="4167397" cy="4586971"/>
          </a:xfrm>
          <a:prstGeom prst="rect">
            <a:avLst/>
          </a:prstGeom>
          <a:effectLst>
            <a:outerShdw dir="5400000" algn="ctr" rotWithShape="0">
              <a:srgbClr val="000000">
                <a:alpha val="43137"/>
              </a:srgbClr>
            </a:outerShdw>
            <a:softEdge rad="12700"/>
          </a:effectLst>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b="19854"/>
          <a:stretch/>
        </p:blipFill>
        <p:spPr>
          <a:xfrm>
            <a:off x="4840586" y="2791962"/>
            <a:ext cx="818534" cy="2200843"/>
          </a:xfrm>
          <a:prstGeom prst="rect">
            <a:avLst/>
          </a:prstGeom>
        </p:spPr>
      </p:pic>
      <p:pic>
        <p:nvPicPr>
          <p:cNvPr id="21" name="Picture 20" descr="A picture containing baseball&#10;&#10;Description automatically generated">
            <a:extLst>
              <a:ext uri="{FF2B5EF4-FFF2-40B4-BE49-F238E27FC236}">
                <a16:creationId xmlns:a16="http://schemas.microsoft.com/office/drawing/2014/main" id="{1BF39851-6DA6-7841-BDB1-EA22069EECE7}"/>
              </a:ext>
            </a:extLst>
          </p:cNvPr>
          <p:cNvPicPr>
            <a:picLocks noChangeAspect="1"/>
          </p:cNvPicPr>
          <p:nvPr userDrawn="1"/>
        </p:nvPicPr>
        <p:blipFill>
          <a:blip r:embed="rId6"/>
          <a:stretch>
            <a:fillRect/>
          </a:stretch>
        </p:blipFill>
        <p:spPr>
          <a:xfrm>
            <a:off x="6606209" y="1407073"/>
            <a:ext cx="1332108" cy="877805"/>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90481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5332353" y="9004"/>
            <a:ext cx="3788497"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 large white building&#10;&#10;Description automatically generated">
            <a:extLst>
              <a:ext uri="{FF2B5EF4-FFF2-40B4-BE49-F238E27FC236}">
                <a16:creationId xmlns:a16="http://schemas.microsoft.com/office/drawing/2014/main" id="{1CD372BA-776F-414E-A75F-E041CFEFFF20}"/>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75000"/>
                    </a14:imgEffect>
                  </a14:imgLayer>
                </a14:imgProps>
              </a:ext>
              <a:ext uri="{28A0092B-C50C-407E-A947-70E740481C1C}">
                <a14:useLocalDpi xmlns:a14="http://schemas.microsoft.com/office/drawing/2010/main"/>
              </a:ext>
            </a:extLst>
          </a:blip>
          <a:srcRect r="16119"/>
          <a:stretch/>
        </p:blipFill>
        <p:spPr>
          <a:xfrm>
            <a:off x="5625197" y="556528"/>
            <a:ext cx="3495654" cy="4586971"/>
          </a:xfrm>
          <a:prstGeom prst="rect">
            <a:avLst/>
          </a:prstGeom>
          <a:effectLst>
            <a:outerShdw dir="5400000" algn="ctr" rotWithShape="0">
              <a:srgbClr val="000000">
                <a:alpha val="43137"/>
              </a:srgbClr>
            </a:outerShdw>
            <a:softEdge rad="12700"/>
          </a:effectLst>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b="19854"/>
          <a:stretch/>
        </p:blipFill>
        <p:spPr>
          <a:xfrm>
            <a:off x="5489179" y="2791962"/>
            <a:ext cx="818534" cy="2200843"/>
          </a:xfrm>
          <a:prstGeom prst="rect">
            <a:avLst/>
          </a:prstGeom>
        </p:spPr>
      </p:pic>
      <p:pic>
        <p:nvPicPr>
          <p:cNvPr id="21" name="Picture 20" descr="A picture containing baseball&#10;&#10;Description automatically generated">
            <a:extLst>
              <a:ext uri="{FF2B5EF4-FFF2-40B4-BE49-F238E27FC236}">
                <a16:creationId xmlns:a16="http://schemas.microsoft.com/office/drawing/2014/main" id="{1BF39851-6DA6-7841-BDB1-EA22069EECE7}"/>
              </a:ext>
            </a:extLst>
          </p:cNvPr>
          <p:cNvPicPr>
            <a:picLocks noChangeAspect="1"/>
          </p:cNvPicPr>
          <p:nvPr userDrawn="1"/>
        </p:nvPicPr>
        <p:blipFill>
          <a:blip r:embed="rId6"/>
          <a:stretch>
            <a:fillRect/>
          </a:stretch>
        </p:blipFill>
        <p:spPr>
          <a:xfrm>
            <a:off x="7254802" y="1407073"/>
            <a:ext cx="1332108" cy="877805"/>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94536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pic>
        <p:nvPicPr>
          <p:cNvPr id="10" name="Picture 9" descr="A tree lined street&#10;&#10;Description automatically generated">
            <a:extLst>
              <a:ext uri="{FF2B5EF4-FFF2-40B4-BE49-F238E27FC236}">
                <a16:creationId xmlns:a16="http://schemas.microsoft.com/office/drawing/2014/main" id="{43FCBB59-884B-D241-A30C-1EB82F8BEC6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83760" y="702216"/>
            <a:ext cx="3865880" cy="4450287"/>
          </a:xfrm>
          <a:prstGeom prst="rect">
            <a:avLst/>
          </a:prstGeom>
        </p:spPr>
      </p:pic>
      <p:sp>
        <p:nvSpPr>
          <p:cNvPr id="11" name="Freeform 10">
            <a:extLst>
              <a:ext uri="{FF2B5EF4-FFF2-40B4-BE49-F238E27FC236}">
                <a16:creationId xmlns:a16="http://schemas.microsoft.com/office/drawing/2014/main" id="{2330FA8F-24E2-1046-8F3F-5CEA52CA6025}"/>
              </a:ext>
            </a:extLst>
          </p:cNvPr>
          <p:cNvSpPr/>
          <p:nvPr userDrawn="1"/>
        </p:nvSpPr>
        <p:spPr>
          <a:xfrm flipH="1">
            <a:off x="4683073" y="720320"/>
            <a:ext cx="199495"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6847"/>
          <a:stretch/>
        </p:blipFill>
        <p:spPr>
          <a:xfrm>
            <a:off x="7736668" y="9004"/>
            <a:ext cx="1407332" cy="1498261"/>
          </a:xfrm>
          <a:prstGeom prst="rect">
            <a:avLst/>
          </a:prstGeom>
        </p:spPr>
      </p:pic>
    </p:spTree>
    <p:extLst>
      <p:ext uri="{BB962C8B-B14F-4D97-AF65-F5344CB8AC3E}">
        <p14:creationId xmlns:p14="http://schemas.microsoft.com/office/powerpoint/2010/main" val="343098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18" name="Picture 17" descr="A tree lined street&#10;&#10;Description automatically generated">
            <a:extLst>
              <a:ext uri="{FF2B5EF4-FFF2-40B4-BE49-F238E27FC236}">
                <a16:creationId xmlns:a16="http://schemas.microsoft.com/office/drawing/2014/main" id="{A20A685D-D3DD-1E41-9703-9693AA53E89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4836" y="0"/>
            <a:ext cx="4536037" cy="5143500"/>
          </a:xfrm>
          <a:prstGeom prst="rect">
            <a:avLst/>
          </a:prstGeom>
        </p:spPr>
      </p:pic>
      <p:sp>
        <p:nvSpPr>
          <p:cNvPr id="2" name="Title 1"/>
          <p:cNvSpPr>
            <a:spLocks noGrp="1"/>
          </p:cNvSpPr>
          <p:nvPr>
            <p:ph type="title"/>
          </p:nvPr>
        </p:nvSpPr>
        <p:spPr>
          <a:xfrm>
            <a:off x="4791393" y="644503"/>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791393" y="1666059"/>
            <a:ext cx="3592512" cy="344090"/>
          </a:xfrm>
        </p:spPr>
        <p:txBody>
          <a:bodyPr anchor="b">
            <a:noAutofit/>
          </a:bodyPr>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
        <p:nvSpPr>
          <p:cNvPr id="10" name="Freeform 9">
            <a:extLst>
              <a:ext uri="{FF2B5EF4-FFF2-40B4-BE49-F238E27FC236}">
                <a16:creationId xmlns:a16="http://schemas.microsoft.com/office/drawing/2014/main" id="{5D333F7C-268E-1F49-A2B8-CE0E6D7CB8C3}"/>
              </a:ext>
            </a:extLst>
          </p:cNvPr>
          <p:cNvSpPr/>
          <p:nvPr userDrawn="1"/>
        </p:nvSpPr>
        <p:spPr>
          <a:xfrm>
            <a:off x="4427668" y="729324"/>
            <a:ext cx="143205" cy="4414176"/>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92" h="4414176">
                <a:moveTo>
                  <a:pt x="9454" y="129575"/>
                </a:moveTo>
                <a:lnTo>
                  <a:pt x="79792" y="0"/>
                </a:lnTo>
                <a:lnTo>
                  <a:pt x="79792" y="4414176"/>
                </a:lnTo>
                <a:lnTo>
                  <a:pt x="0" y="4414176"/>
                </a:lnTo>
                <a:cubicBezTo>
                  <a:pt x="3151" y="2985976"/>
                  <a:pt x="6303" y="1557775"/>
                  <a:pt x="9454" y="12957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437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C806285-BEFA-E540-AFFA-C98F20B26B71}"/>
              </a:ext>
            </a:extLst>
          </p:cNvPr>
          <p:cNvSpPr/>
          <p:nvPr userDrawn="1"/>
        </p:nvSpPr>
        <p:spPr>
          <a:xfrm>
            <a:off x="4683760" y="9004"/>
            <a:ext cx="4460240" cy="5134496"/>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group of palm trees on the side of a building&#10;&#10;Description automatically generated">
            <a:extLst>
              <a:ext uri="{FF2B5EF4-FFF2-40B4-BE49-F238E27FC236}">
                <a16:creationId xmlns:a16="http://schemas.microsoft.com/office/drawing/2014/main" id="{8E7532AB-4B30-E042-8D7B-78C8B9D48D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86"/>
          <a:stretch/>
        </p:blipFill>
        <p:spPr>
          <a:xfrm>
            <a:off x="4677507" y="914401"/>
            <a:ext cx="4466494" cy="4229100"/>
          </a:xfrm>
          <a:prstGeom prst="rect">
            <a:avLst/>
          </a:prstGeom>
        </p:spPr>
      </p:pic>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sp>
        <p:nvSpPr>
          <p:cNvPr id="12" name="Subtitle 2">
            <a:extLst>
              <a:ext uri="{FF2B5EF4-FFF2-40B4-BE49-F238E27FC236}">
                <a16:creationId xmlns:a16="http://schemas.microsoft.com/office/drawing/2014/main" id="{47B07CA2-EE15-8740-9ADD-4D7F85AF94CA}"/>
              </a:ext>
            </a:extLst>
          </p:cNvPr>
          <p:cNvSpPr>
            <a:spLocks noGrp="1"/>
          </p:cNvSpPr>
          <p:nvPr>
            <p:ph type="subTitle" idx="1"/>
          </p:nvPr>
        </p:nvSpPr>
        <p:spPr>
          <a:xfrm>
            <a:off x="318901" y="1224321"/>
            <a:ext cx="4009259" cy="1314450"/>
          </a:xfrm>
        </p:spPr>
        <p:txBody>
          <a:bodyPr/>
          <a:lstStyle>
            <a:lvl1pPr marL="0" indent="0" algn="l">
              <a:buNone/>
              <a:defRPr>
                <a:solidFill>
                  <a:srgbClr val="4A4F5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9" name="Picture 18" descr="A close up of a logo&#10;&#10;Description automatically generated">
            <a:extLst>
              <a:ext uri="{FF2B5EF4-FFF2-40B4-BE49-F238E27FC236}">
                <a16:creationId xmlns:a16="http://schemas.microsoft.com/office/drawing/2014/main" id="{CDC26C18-1799-5F49-909E-3517C5CB130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b="19854"/>
          <a:stretch/>
        </p:blipFill>
        <p:spPr>
          <a:xfrm rot="12748497">
            <a:off x="5255191" y="465522"/>
            <a:ext cx="930293" cy="2422736"/>
          </a:xfrm>
          <a:prstGeom prst="rect">
            <a:avLst/>
          </a:prstGeom>
        </p:spPr>
      </p:pic>
      <p:sp>
        <p:nvSpPr>
          <p:cNvPr id="2" name="Title 1">
            <a:extLst>
              <a:ext uri="{FF2B5EF4-FFF2-40B4-BE49-F238E27FC236}">
                <a16:creationId xmlns:a16="http://schemas.microsoft.com/office/drawing/2014/main" id="{D9D10C44-ACE2-7D45-9357-DE79BED98B33}"/>
              </a:ext>
            </a:extLst>
          </p:cNvPr>
          <p:cNvSpPr>
            <a:spLocks noGrp="1"/>
          </p:cNvSpPr>
          <p:nvPr>
            <p:ph type="title"/>
          </p:nvPr>
        </p:nvSpPr>
        <p:spPr/>
        <p:txBody>
          <a:bodyPr/>
          <a:lstStyle/>
          <a:p>
            <a:r>
              <a:rPr lang="en-US" dirty="0"/>
              <a:t>Click to edit Master title style</a:t>
            </a:r>
          </a:p>
        </p:txBody>
      </p:sp>
      <p:sp>
        <p:nvSpPr>
          <p:cNvPr id="14" name="Rectangle 13">
            <a:extLst>
              <a:ext uri="{FF2B5EF4-FFF2-40B4-BE49-F238E27FC236}">
                <a16:creationId xmlns:a16="http://schemas.microsoft.com/office/drawing/2014/main" id="{63ABF1A3-412D-2E41-A382-E44849C8EAE8}"/>
              </a:ext>
            </a:extLst>
          </p:cNvPr>
          <p:cNvSpPr/>
          <p:nvPr userDrawn="1"/>
        </p:nvSpPr>
        <p:spPr>
          <a:xfrm>
            <a:off x="4677505" y="0"/>
            <a:ext cx="4466495" cy="914400"/>
          </a:xfrm>
          <a:prstGeom prst="rect">
            <a:avLst/>
          </a:prstGeom>
          <a:solidFill>
            <a:srgbClr val="27232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CF87C07-9D91-4E45-921A-44018CE19B3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6847"/>
          <a:stretch/>
        </p:blipFill>
        <p:spPr>
          <a:xfrm>
            <a:off x="7713518" y="2762"/>
            <a:ext cx="1407332" cy="1498261"/>
          </a:xfrm>
          <a:prstGeom prst="rect">
            <a:avLst/>
          </a:prstGeom>
        </p:spPr>
      </p:pic>
    </p:spTree>
    <p:extLst>
      <p:ext uri="{BB962C8B-B14F-4D97-AF65-F5344CB8AC3E}">
        <p14:creationId xmlns:p14="http://schemas.microsoft.com/office/powerpoint/2010/main" val="393429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AB08A533-6574-A540-92FF-907EE5DBE4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2058" y="2670664"/>
            <a:ext cx="804339" cy="810773"/>
          </a:xfrm>
          <a:prstGeom prst="rect">
            <a:avLst/>
          </a:prstGeom>
        </p:spPr>
      </p:pic>
      <p:sp>
        <p:nvSpPr>
          <p:cNvPr id="2" name="Title 1"/>
          <p:cNvSpPr>
            <a:spLocks noGrp="1"/>
          </p:cNvSpPr>
          <p:nvPr>
            <p:ph type="ctrTitle" hasCustomPrompt="1"/>
          </p:nvPr>
        </p:nvSpPr>
        <p:spPr>
          <a:xfrm>
            <a:off x="330905" y="295171"/>
            <a:ext cx="2249504" cy="551260"/>
          </a:xfrm>
        </p:spPr>
        <p:txBody>
          <a:bodyPr>
            <a:noAutofit/>
          </a:bodyPr>
          <a:lstStyle>
            <a:lvl1pPr>
              <a:defRPr sz="2400"/>
            </a:lvl1pPr>
          </a:lstStyle>
          <a:p>
            <a:r>
              <a:rPr lang="en-US" dirty="0"/>
              <a:t>CONTENTS</a:t>
            </a:r>
          </a:p>
        </p:txBody>
      </p:sp>
      <p:sp>
        <p:nvSpPr>
          <p:cNvPr id="7" name="Slide Number Placeholder 5">
            <a:extLst>
              <a:ext uri="{FF2B5EF4-FFF2-40B4-BE49-F238E27FC236}">
                <a16:creationId xmlns:a16="http://schemas.microsoft.com/office/drawing/2014/main" id="{89B27D2D-0F67-9248-99B8-833E5FAA00ED}"/>
              </a:ext>
            </a:extLst>
          </p:cNvPr>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220BBC-8879-E844-B35B-0F806738ECBE}"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CF59A3BB-7934-8E4E-90BB-53AADD295E4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15433" y="642359"/>
            <a:ext cx="804339" cy="810773"/>
          </a:xfrm>
          <a:prstGeom prst="rect">
            <a:avLst/>
          </a:prstGeom>
        </p:spPr>
      </p:pic>
      <p:pic>
        <p:nvPicPr>
          <p:cNvPr id="10" name="Picture 9" descr="A close up of a logo&#10;&#10;Description automatically generated">
            <a:extLst>
              <a:ext uri="{FF2B5EF4-FFF2-40B4-BE49-F238E27FC236}">
                <a16:creationId xmlns:a16="http://schemas.microsoft.com/office/drawing/2014/main" id="{C534658D-14AC-8C43-A3A9-7A2B3642ADB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15433" y="1660176"/>
            <a:ext cx="804339" cy="810773"/>
          </a:xfrm>
          <a:prstGeom prst="rect">
            <a:avLst/>
          </a:prstGeom>
        </p:spPr>
      </p:pic>
      <p:sp>
        <p:nvSpPr>
          <p:cNvPr id="11" name="TextBox 10">
            <a:extLst>
              <a:ext uri="{FF2B5EF4-FFF2-40B4-BE49-F238E27FC236}">
                <a16:creationId xmlns:a16="http://schemas.microsoft.com/office/drawing/2014/main" id="{55A705A7-C575-794C-AE0C-A8B106BB2FC8}"/>
              </a:ext>
            </a:extLst>
          </p:cNvPr>
          <p:cNvSpPr txBox="1"/>
          <p:nvPr userDrawn="1"/>
        </p:nvSpPr>
        <p:spPr>
          <a:xfrm>
            <a:off x="3163311" y="665781"/>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EBA61812-6D7B-FB4E-926E-525E53ACD10E}"/>
              </a:ext>
            </a:extLst>
          </p:cNvPr>
          <p:cNvSpPr txBox="1"/>
          <p:nvPr userDrawn="1"/>
        </p:nvSpPr>
        <p:spPr>
          <a:xfrm>
            <a:off x="3186250" y="1700688"/>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78257B0D-51C9-A749-8EBE-5E43EA58581E}"/>
              </a:ext>
            </a:extLst>
          </p:cNvPr>
          <p:cNvSpPr txBox="1"/>
          <p:nvPr userDrawn="1"/>
        </p:nvSpPr>
        <p:spPr>
          <a:xfrm>
            <a:off x="3194563" y="2706528"/>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3</a:t>
            </a:r>
          </a:p>
        </p:txBody>
      </p:sp>
      <p:pic>
        <p:nvPicPr>
          <p:cNvPr id="18" name="Picture 17" descr="A close up of a logo&#10;&#10;Description automatically generated">
            <a:extLst>
              <a:ext uri="{FF2B5EF4-FFF2-40B4-BE49-F238E27FC236}">
                <a16:creationId xmlns:a16="http://schemas.microsoft.com/office/drawing/2014/main" id="{57BAB96F-2F85-204B-B203-D0A9157E7B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23746" y="3663543"/>
            <a:ext cx="804339" cy="810773"/>
          </a:xfrm>
          <a:prstGeom prst="rect">
            <a:avLst/>
          </a:prstGeom>
        </p:spPr>
      </p:pic>
      <p:sp>
        <p:nvSpPr>
          <p:cNvPr id="19" name="TextBox 18">
            <a:extLst>
              <a:ext uri="{FF2B5EF4-FFF2-40B4-BE49-F238E27FC236}">
                <a16:creationId xmlns:a16="http://schemas.microsoft.com/office/drawing/2014/main" id="{C74C7958-7000-3C4E-A7F1-AFD335A05DA4}"/>
              </a:ext>
            </a:extLst>
          </p:cNvPr>
          <p:cNvSpPr txBox="1"/>
          <p:nvPr userDrawn="1"/>
        </p:nvSpPr>
        <p:spPr>
          <a:xfrm>
            <a:off x="3186250" y="3704055"/>
            <a:ext cx="673331" cy="646331"/>
          </a:xfrm>
          <a:prstGeom prst="rect">
            <a:avLst/>
          </a:prstGeom>
          <a:noFill/>
        </p:spPr>
        <p:txBody>
          <a:bodyPr wrap="square" rtlCol="0">
            <a:spAutoFit/>
          </a:bodyPr>
          <a:lstStyle/>
          <a:p>
            <a:r>
              <a:rPr lang="en-US" sz="3600" b="1" dirty="0">
                <a:solidFill>
                  <a:srgbClr val="898989"/>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39843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4" name="Picture 13" descr="A group of palm trees on the side of a building&#10;&#10;Description automatically generated">
            <a:extLst>
              <a:ext uri="{FF2B5EF4-FFF2-40B4-BE49-F238E27FC236}">
                <a16:creationId xmlns:a16="http://schemas.microsoft.com/office/drawing/2014/main" id="{7127EAD5-8285-D940-8CC3-E78991F226C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86"/>
          <a:stretch/>
        </p:blipFill>
        <p:spPr>
          <a:xfrm>
            <a:off x="-26057" y="-9562"/>
            <a:ext cx="5432223" cy="5143500"/>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rot="10800000">
            <a:off x="2071688" y="-10886"/>
            <a:ext cx="6399490" cy="5143501"/>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rot="10800000">
            <a:off x="2589184" y="-16820"/>
            <a:ext cx="6548803" cy="5169255"/>
            <a:chOff x="-34290" y="0"/>
            <a:chExt cx="654880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34290" y="1"/>
              <a:ext cx="3231326"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28040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2780000">
            <a:off x="4208375" y="-421296"/>
            <a:ext cx="153842" cy="4527614"/>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 name="connsiteX0" fmla="*/ 10903 w 81241"/>
              <a:gd name="connsiteY0" fmla="*/ 131585 h 4522221"/>
              <a:gd name="connsiteX1" fmla="*/ 76142 w 81241"/>
              <a:gd name="connsiteY1" fmla="*/ 0 h 4522221"/>
              <a:gd name="connsiteX2" fmla="*/ 81241 w 81241"/>
              <a:gd name="connsiteY2" fmla="*/ 4416186 h 4522221"/>
              <a:gd name="connsiteX3" fmla="*/ 0 w 81241"/>
              <a:gd name="connsiteY3" fmla="*/ 4522221 h 4522221"/>
              <a:gd name="connsiteX4" fmla="*/ 10903 w 81241"/>
              <a:gd name="connsiteY4" fmla="*/ 131585 h 4522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41" h="4522221">
                <a:moveTo>
                  <a:pt x="10903" y="131585"/>
                </a:moveTo>
                <a:lnTo>
                  <a:pt x="76142" y="0"/>
                </a:lnTo>
                <a:cubicBezTo>
                  <a:pt x="77842" y="1472062"/>
                  <a:pt x="79541" y="2944124"/>
                  <a:pt x="81241" y="4416186"/>
                </a:cubicBezTo>
                <a:cubicBezTo>
                  <a:pt x="14484" y="4497775"/>
                  <a:pt x="27080" y="4486876"/>
                  <a:pt x="0" y="4522221"/>
                </a:cubicBezTo>
                <a:cubicBezTo>
                  <a:pt x="3151" y="3094021"/>
                  <a:pt x="7752" y="1559785"/>
                  <a:pt x="10903"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20564" y="2612014"/>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4520564" y="3633570"/>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2724732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7" name="Picture 6" descr="A large white building&#10;&#10;Description automatically generated">
            <a:extLst>
              <a:ext uri="{FF2B5EF4-FFF2-40B4-BE49-F238E27FC236}">
                <a16:creationId xmlns:a16="http://schemas.microsoft.com/office/drawing/2014/main" id="{DF064E63-0BE7-CC46-8B5A-DB42D6CACFE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193" t="295" r="2532" b="-295"/>
          <a:stretch/>
        </p:blipFill>
        <p:spPr>
          <a:xfrm>
            <a:off x="1793311" y="0"/>
            <a:ext cx="7350689" cy="5143500"/>
          </a:xfrm>
          <a:prstGeom prst="rect">
            <a:avLst/>
          </a:prstGeom>
        </p:spPr>
      </p:pic>
      <p:grpSp>
        <p:nvGrpSpPr>
          <p:cNvPr id="16" name="Group 15">
            <a:extLst>
              <a:ext uri="{FF2B5EF4-FFF2-40B4-BE49-F238E27FC236}">
                <a16:creationId xmlns:a16="http://schemas.microsoft.com/office/drawing/2014/main" id="{0DF169B2-7B51-4144-8AF2-5DE0B850423C}"/>
              </a:ext>
            </a:extLst>
          </p:cNvPr>
          <p:cNvGrpSpPr/>
          <p:nvPr userDrawn="1"/>
        </p:nvGrpSpPr>
        <p:grpSpPr>
          <a:xfrm>
            <a:off x="439200" y="0"/>
            <a:ext cx="6377353" cy="5154356"/>
            <a:chOff x="0" y="0"/>
            <a:chExt cx="6377353" cy="5150732"/>
          </a:xfrm>
          <a:solidFill>
            <a:schemeClr val="tx1"/>
          </a:solidFill>
        </p:grpSpPr>
        <p:sp>
          <p:nvSpPr>
            <p:cNvPr id="17" name="Rectangle 16">
              <a:extLst>
                <a:ext uri="{FF2B5EF4-FFF2-40B4-BE49-F238E27FC236}">
                  <a16:creationId xmlns:a16="http://schemas.microsoft.com/office/drawing/2014/main" id="{9BC1B275-68D3-B440-9C4E-E49028EA5B47}"/>
                </a:ext>
              </a:extLst>
            </p:cNvPr>
            <p:cNvSpPr/>
            <p:nvPr userDrawn="1"/>
          </p:nvSpPr>
          <p:spPr>
            <a:xfrm>
              <a:off x="0" y="0"/>
              <a:ext cx="3059877" cy="51435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5574A-6B61-024C-83F6-5D3E04686218}"/>
                </a:ext>
              </a:extLst>
            </p:cNvPr>
            <p:cNvSpPr/>
            <p:nvPr userDrawn="1"/>
          </p:nvSpPr>
          <p:spPr>
            <a:xfrm rot="5400000">
              <a:off x="2143249" y="916627"/>
              <a:ext cx="5150732" cy="3317477"/>
            </a:xfrm>
            <a:prstGeom prst="triangle">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0B325E83-2393-6746-A8B1-C032CE56DB65}"/>
              </a:ext>
            </a:extLst>
          </p:cNvPr>
          <p:cNvGrpSpPr/>
          <p:nvPr userDrawn="1"/>
        </p:nvGrpSpPr>
        <p:grpSpPr>
          <a:xfrm>
            <a:off x="-80647" y="-2"/>
            <a:ext cx="6377353" cy="5156081"/>
            <a:chOff x="0" y="0"/>
            <a:chExt cx="6377353" cy="5150732"/>
          </a:xfrm>
        </p:grpSpPr>
        <p:sp>
          <p:nvSpPr>
            <p:cNvPr id="12" name="Rectangle 11">
              <a:extLst>
                <a:ext uri="{FF2B5EF4-FFF2-40B4-BE49-F238E27FC236}">
                  <a16:creationId xmlns:a16="http://schemas.microsoft.com/office/drawing/2014/main" id="{E245CAB9-C4E1-E242-9AC2-52D1BBFC520A}"/>
                </a:ext>
              </a:extLst>
            </p:cNvPr>
            <p:cNvSpPr/>
            <p:nvPr userDrawn="1"/>
          </p:nvSpPr>
          <p:spPr>
            <a:xfrm>
              <a:off x="0" y="0"/>
              <a:ext cx="305987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6151C75D-E4E3-D84F-85A7-6B902D607B44}"/>
                </a:ext>
              </a:extLst>
            </p:cNvPr>
            <p:cNvSpPr/>
            <p:nvPr userDrawn="1"/>
          </p:nvSpPr>
          <p:spPr>
            <a:xfrm rot="5400000">
              <a:off x="2143249" y="916627"/>
              <a:ext cx="5150732" cy="3317477"/>
            </a:xfrm>
            <a:prstGeom prst="triangle">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Freeform 9">
            <a:extLst>
              <a:ext uri="{FF2B5EF4-FFF2-40B4-BE49-F238E27FC236}">
                <a16:creationId xmlns:a16="http://schemas.microsoft.com/office/drawing/2014/main" id="{5D333F7C-268E-1F49-A2B8-CE0E6D7CB8C3}"/>
              </a:ext>
            </a:extLst>
          </p:cNvPr>
          <p:cNvSpPr/>
          <p:nvPr userDrawn="1"/>
        </p:nvSpPr>
        <p:spPr>
          <a:xfrm rot="1956373">
            <a:off x="4575729" y="1038850"/>
            <a:ext cx="133535" cy="4514253"/>
          </a:xfrm>
          <a:custGeom>
            <a:avLst/>
            <a:gdLst>
              <a:gd name="connsiteX0" fmla="*/ 9454 w 79792"/>
              <a:gd name="connsiteY0" fmla="*/ 66201 h 4350802"/>
              <a:gd name="connsiteX1" fmla="*/ 79792 w 79792"/>
              <a:gd name="connsiteY1" fmla="*/ 0 h 4350802"/>
              <a:gd name="connsiteX2" fmla="*/ 79792 w 79792"/>
              <a:gd name="connsiteY2" fmla="*/ 4350802 h 4350802"/>
              <a:gd name="connsiteX3" fmla="*/ 0 w 79792"/>
              <a:gd name="connsiteY3" fmla="*/ 4350802 h 4350802"/>
              <a:gd name="connsiteX4" fmla="*/ 9454 w 79792"/>
              <a:gd name="connsiteY4" fmla="*/ 66201 h 4350802"/>
              <a:gd name="connsiteX0" fmla="*/ 9454 w 79792"/>
              <a:gd name="connsiteY0" fmla="*/ 129575 h 4414176"/>
              <a:gd name="connsiteX1" fmla="*/ 79792 w 79792"/>
              <a:gd name="connsiteY1" fmla="*/ 0 h 4414176"/>
              <a:gd name="connsiteX2" fmla="*/ 79792 w 79792"/>
              <a:gd name="connsiteY2" fmla="*/ 4414176 h 4414176"/>
              <a:gd name="connsiteX3" fmla="*/ 0 w 79792"/>
              <a:gd name="connsiteY3" fmla="*/ 4414176 h 4414176"/>
              <a:gd name="connsiteX4" fmla="*/ 9454 w 79792"/>
              <a:gd name="connsiteY4" fmla="*/ 129575 h 4414176"/>
              <a:gd name="connsiteX0" fmla="*/ 9454 w 79792"/>
              <a:gd name="connsiteY0" fmla="*/ 131585 h 4416186"/>
              <a:gd name="connsiteX1" fmla="*/ 74693 w 79792"/>
              <a:gd name="connsiteY1" fmla="*/ 0 h 4416186"/>
              <a:gd name="connsiteX2" fmla="*/ 79792 w 79792"/>
              <a:gd name="connsiteY2" fmla="*/ 4416186 h 4416186"/>
              <a:gd name="connsiteX3" fmla="*/ 0 w 79792"/>
              <a:gd name="connsiteY3" fmla="*/ 4416186 h 4416186"/>
              <a:gd name="connsiteX4" fmla="*/ 9454 w 79792"/>
              <a:gd name="connsiteY4" fmla="*/ 131585 h 4416186"/>
              <a:gd name="connsiteX0" fmla="*/ 941 w 71279"/>
              <a:gd name="connsiteY0" fmla="*/ 131585 h 4515754"/>
              <a:gd name="connsiteX1" fmla="*/ 66180 w 71279"/>
              <a:gd name="connsiteY1" fmla="*/ 0 h 4515754"/>
              <a:gd name="connsiteX2" fmla="*/ 71279 w 71279"/>
              <a:gd name="connsiteY2" fmla="*/ 4416186 h 4515754"/>
              <a:gd name="connsiteX3" fmla="*/ 679 w 71279"/>
              <a:gd name="connsiteY3" fmla="*/ 4515754 h 4515754"/>
              <a:gd name="connsiteX4" fmla="*/ 941 w 71279"/>
              <a:gd name="connsiteY4" fmla="*/ 131585 h 4515754"/>
              <a:gd name="connsiteX0" fmla="*/ 4066 w 74404"/>
              <a:gd name="connsiteY0" fmla="*/ 131585 h 4514253"/>
              <a:gd name="connsiteX1" fmla="*/ 69305 w 74404"/>
              <a:gd name="connsiteY1" fmla="*/ 0 h 4514253"/>
              <a:gd name="connsiteX2" fmla="*/ 74404 w 74404"/>
              <a:gd name="connsiteY2" fmla="*/ 4416186 h 4514253"/>
              <a:gd name="connsiteX3" fmla="*/ 0 w 74404"/>
              <a:gd name="connsiteY3" fmla="*/ 4514253 h 4514253"/>
              <a:gd name="connsiteX4" fmla="*/ 4066 w 74404"/>
              <a:gd name="connsiteY4" fmla="*/ 131585 h 4514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4" h="4514253">
                <a:moveTo>
                  <a:pt x="4066" y="131585"/>
                </a:moveTo>
                <a:lnTo>
                  <a:pt x="69305" y="0"/>
                </a:lnTo>
                <a:cubicBezTo>
                  <a:pt x="71005" y="1472062"/>
                  <a:pt x="72704" y="2944124"/>
                  <a:pt x="74404" y="4416186"/>
                </a:cubicBezTo>
                <a:lnTo>
                  <a:pt x="0" y="4514253"/>
                </a:lnTo>
                <a:cubicBezTo>
                  <a:pt x="3151" y="3086053"/>
                  <a:pt x="915" y="1559785"/>
                  <a:pt x="4066" y="131585"/>
                </a:cubicBezTo>
                <a:close/>
              </a:path>
            </a:pathLst>
          </a:custGeom>
          <a:solidFill>
            <a:srgbClr val="FCC9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1358" y="470882"/>
            <a:ext cx="3592512" cy="1021556"/>
          </a:xfrm>
        </p:spPr>
        <p:txBody>
          <a:bodyPr anchor="t">
            <a:normAutofit/>
          </a:bodyPr>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601358" y="1492438"/>
            <a:ext cx="3592512" cy="344090"/>
          </a:xfrm>
        </p:spPr>
        <p:txBody>
          <a:bodyPr anchor="b"/>
          <a:lstStyle>
            <a:lvl1pPr marL="0" indent="0">
              <a:buNone/>
              <a:defRPr sz="1500">
                <a:solidFill>
                  <a:srgbClr val="4A4F55"/>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BB220BBC-8879-E844-B35B-0F806738ECBE}" type="slidenum">
              <a:rPr lang="en-US" smtClean="0"/>
              <a:t>‹#›</a:t>
            </a:fld>
            <a:endParaRPr lang="en-US"/>
          </a:p>
        </p:txBody>
      </p:sp>
    </p:spTree>
    <p:extLst>
      <p:ext uri="{BB962C8B-B14F-4D97-AF65-F5344CB8AC3E}">
        <p14:creationId xmlns:p14="http://schemas.microsoft.com/office/powerpoint/2010/main" val="2191574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70261"/>
            <a:ext cx="8769096"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126999"/>
            <a:ext cx="8769096" cy="33944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75564" y="4826111"/>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FC1F7AE-D849-6747-AC2F-07C188C11FA6}" type="slidenum">
              <a:rPr lang="en-US" smtClean="0"/>
              <a:pPr/>
              <a:t>‹#›</a:t>
            </a:fld>
            <a:endParaRPr lang="en-US" dirty="0"/>
          </a:p>
        </p:txBody>
      </p:sp>
      <p:pic>
        <p:nvPicPr>
          <p:cNvPr id="8" name="Picture 7">
            <a:extLst>
              <a:ext uri="{FF2B5EF4-FFF2-40B4-BE49-F238E27FC236}">
                <a16:creationId xmlns:a16="http://schemas.microsoft.com/office/drawing/2014/main" id="{FBEC4FA4-4568-9343-B71F-2B1283623F2C}"/>
              </a:ext>
            </a:extLst>
          </p:cNvPr>
          <p:cNvPicPr>
            <a:picLocks noChangeAspect="1"/>
          </p:cNvPicPr>
          <p:nvPr userDrawn="1"/>
        </p:nvPicPr>
        <p:blipFill rotWithShape="1">
          <a:blip r:embed="rId21" cstate="print">
            <a:extLst>
              <a:ext uri="{28A0092B-C50C-407E-A947-70E740481C1C}">
                <a14:useLocalDpi xmlns:a14="http://schemas.microsoft.com/office/drawing/2010/main"/>
              </a:ext>
            </a:extLst>
          </a:blip>
          <a:srcRect/>
          <a:stretch/>
        </p:blipFill>
        <p:spPr>
          <a:xfrm>
            <a:off x="80509" y="4720046"/>
            <a:ext cx="320286" cy="340980"/>
          </a:xfrm>
          <a:prstGeom prst="rect">
            <a:avLst/>
          </a:prstGeom>
        </p:spPr>
      </p:pic>
      <p:sp>
        <p:nvSpPr>
          <p:cNvPr id="9" name="TextBox 8">
            <a:extLst>
              <a:ext uri="{FF2B5EF4-FFF2-40B4-BE49-F238E27FC236}">
                <a16:creationId xmlns:a16="http://schemas.microsoft.com/office/drawing/2014/main" id="{770223E0-54EE-634F-BECA-9B4238B46D6E}"/>
              </a:ext>
            </a:extLst>
          </p:cNvPr>
          <p:cNvSpPr txBox="1"/>
          <p:nvPr userDrawn="1"/>
        </p:nvSpPr>
        <p:spPr>
          <a:xfrm>
            <a:off x="357250" y="4806164"/>
            <a:ext cx="2673331" cy="184666"/>
          </a:xfrm>
          <a:prstGeom prst="rect">
            <a:avLst/>
          </a:prstGeom>
          <a:noFill/>
        </p:spPr>
        <p:txBody>
          <a:bodyPr wrap="square" rtlCol="0">
            <a:spAutoFit/>
          </a:bodyPr>
          <a:lstStyle/>
          <a:p>
            <a:r>
              <a:rPr lang="en-US" sz="600" spc="100" baseline="0" dirty="0">
                <a:latin typeface="Arial" panose="020B0604020202020204" pitchFamily="34" charset="0"/>
                <a:cs typeface="Arial" panose="020B0604020202020204" pitchFamily="34" charset="0"/>
              </a:rPr>
              <a:t>CAL STATE LA </a:t>
            </a:r>
            <a:r>
              <a:rPr lang="en-US" sz="600" spc="100" baseline="0" dirty="0">
                <a:solidFill>
                  <a:srgbClr val="FCC90A"/>
                </a:solidFill>
                <a:latin typeface="Arial" panose="020B0604020202020204" pitchFamily="34" charset="0"/>
                <a:cs typeface="Arial" panose="020B0604020202020204" pitchFamily="34" charset="0"/>
              </a:rPr>
              <a:t> |   </a:t>
            </a:r>
            <a:r>
              <a:rPr lang="en-US" sz="600" spc="100" baseline="0" dirty="0">
                <a:latin typeface="Arial" panose="020B0604020202020204" pitchFamily="34" charset="0"/>
                <a:cs typeface="Arial" panose="020B0604020202020204" pitchFamily="34" charset="0"/>
              </a:rPr>
              <a:t>Department of Computer Science</a:t>
            </a:r>
          </a:p>
        </p:txBody>
      </p:sp>
    </p:spTree>
    <p:extLst>
      <p:ext uri="{BB962C8B-B14F-4D97-AF65-F5344CB8AC3E}">
        <p14:creationId xmlns:p14="http://schemas.microsoft.com/office/powerpoint/2010/main" val="3677370207"/>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9" r:id="rId3"/>
    <p:sldLayoutId id="2147483668" r:id="rId4"/>
    <p:sldLayoutId id="2147483651" r:id="rId5"/>
    <p:sldLayoutId id="2147483667" r:id="rId6"/>
    <p:sldLayoutId id="2147483658" r:id="rId7"/>
    <p:sldLayoutId id="2147483660" r:id="rId8"/>
    <p:sldLayoutId id="2147483659" r:id="rId9"/>
    <p:sldLayoutId id="2147483665" r:id="rId10"/>
    <p:sldLayoutId id="2147483664" r:id="rId11"/>
    <p:sldLayoutId id="2147483663" r:id="rId12"/>
    <p:sldLayoutId id="2147483654" r:id="rId13"/>
    <p:sldLayoutId id="2147483662" r:id="rId14"/>
    <p:sldLayoutId id="2147483661" r:id="rId15"/>
    <p:sldLayoutId id="2147483650" r:id="rId16"/>
    <p:sldLayoutId id="2147483652" r:id="rId17"/>
    <p:sldLayoutId id="2147483653" r:id="rId18"/>
    <p:sldLayoutId id="2147483655" r:id="rId19"/>
  </p:sldLayoutIdLst>
  <p:hf hdr="0" ftr="0" dt="0"/>
  <p:txStyles>
    <p:titleStyle>
      <a:lvl1pPr algn="l" defTabSz="342900" rtl="0" eaLnBrk="1" latinLnBrk="0" hangingPunct="1">
        <a:spcBef>
          <a:spcPct val="0"/>
        </a:spcBef>
        <a:buNone/>
        <a:defRPr sz="2200" b="1" i="0" kern="1200">
          <a:solidFill>
            <a:schemeClr val="tx1"/>
          </a:solidFill>
          <a:latin typeface="Arial"/>
          <a:ea typeface="+mj-ea"/>
          <a:cs typeface="Arial"/>
        </a:defRPr>
      </a:lvl1pPr>
    </p:titleStyle>
    <p:bodyStyle>
      <a:lvl1pPr marL="0" indent="0" algn="l" defTabSz="342900" rtl="0" eaLnBrk="1" latinLnBrk="0" hangingPunct="1">
        <a:spcBef>
          <a:spcPct val="20000"/>
        </a:spcBef>
        <a:buFont typeface="Arial"/>
        <a:buNone/>
        <a:defRPr sz="1700" kern="1200">
          <a:solidFill>
            <a:schemeClr val="tx1"/>
          </a:solidFill>
          <a:latin typeface="Arial"/>
          <a:ea typeface="+mn-ea"/>
          <a:cs typeface="Arial"/>
        </a:defRPr>
      </a:lvl1pPr>
      <a:lvl2pPr marL="685800" indent="-342900" algn="l" defTabSz="342900" rtl="0" eaLnBrk="1" latinLnBrk="0" hangingPunct="1">
        <a:spcBef>
          <a:spcPct val="20000"/>
        </a:spcBef>
        <a:buFont typeface="Arial" panose="020B0604020202020204" pitchFamily="34" charset="0"/>
        <a:buChar char="•"/>
        <a:defRPr sz="1500" kern="1200">
          <a:solidFill>
            <a:schemeClr val="tx1"/>
          </a:solidFill>
          <a:latin typeface="Arial"/>
          <a:ea typeface="+mn-ea"/>
          <a:cs typeface="Arial"/>
        </a:defRPr>
      </a:lvl2pPr>
      <a:lvl3pPr marL="971550" indent="-285750" algn="l" defTabSz="342900" rtl="0" eaLnBrk="1" latinLnBrk="0" hangingPunct="1">
        <a:spcBef>
          <a:spcPct val="20000"/>
        </a:spcBef>
        <a:buFont typeface="Courier New" panose="02070309020205020404" pitchFamily="49" charset="0"/>
        <a:buChar char="o"/>
        <a:defRPr sz="14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200" kern="1200">
          <a:solidFill>
            <a:schemeClr val="tx1">
              <a:lumMod val="50000"/>
              <a:lumOff val="50000"/>
            </a:schemeClr>
          </a:solidFill>
          <a:latin typeface="Arial"/>
          <a:ea typeface="+mn-ea"/>
          <a:cs typeface="Arial"/>
        </a:defRPr>
      </a:lvl4pPr>
      <a:lvl5pPr marL="1543050" indent="-171450" algn="l" defTabSz="342900" rtl="0" eaLnBrk="1" latinLnBrk="0" hangingPunct="1">
        <a:spcBef>
          <a:spcPct val="20000"/>
        </a:spcBef>
        <a:buFont typeface="Arial"/>
        <a:buChar char="»"/>
        <a:defRPr sz="1000" kern="1200">
          <a:solidFill>
            <a:schemeClr val="tx1">
              <a:lumMod val="50000"/>
              <a:lumOff val="50000"/>
            </a:schemeClr>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ecatalog.calstatela.edu/content.php?filter%5B27%5D=CS&amp;filter%5B29%5D=&amp;filter%5Bcourse_type%5D=5295&amp;filter%5Bkeyword%5D=&amp;filter%5B32%5D=1&amp;filter%5Bcpage%5D=1&amp;cur_cat_oid=26&amp;expand=&amp;navoid=2726&amp;search_database=Filter#acalog_template_course_filter" TargetMode="External"/><Relationship Id="rId2" Type="http://schemas.openxmlformats.org/officeDocument/2006/relationships/hyperlink" Target="https://www.calstatela.edu/registrar/university-scheduling-office" TargetMode="External"/><Relationship Id="rId1" Type="http://schemas.openxmlformats.org/officeDocument/2006/relationships/slideLayout" Target="../slideLayouts/slideLayout15.xml"/><Relationship Id="rId4" Type="http://schemas.openxmlformats.org/officeDocument/2006/relationships/hyperlink" Target="https://ecatalog.calstatela.edu/preview_program.php?catoid=70&amp;poid=31556&amp;hl=%22computer+science%22&amp;returnto=search"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alstatela.edu/sfinserv/cashiers-office" TargetMode="External"/><Relationship Id="rId2" Type="http://schemas.openxmlformats.org/officeDocument/2006/relationships/hyperlink" Target="https://www.calstatela.edu/registrar/get"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lstatela.edu/wpe/faq"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calstatela.edu/sites/default/files/users/u50136/gs-10_application_for_advancement_to_candidacy_-06-2020.pdf" TargetMode="External"/><Relationship Id="rId2" Type="http://schemas.openxmlformats.org/officeDocument/2006/relationships/hyperlink" Target="https://www.calstatela.edu/sites/default/files/users/u50136/gs_8_re._8.21.19.pdf" TargetMode="External"/><Relationship Id="rId1" Type="http://schemas.openxmlformats.org/officeDocument/2006/relationships/slideLayout" Target="../slideLayouts/slideLayout19.xml"/><Relationship Id="rId4" Type="http://schemas.openxmlformats.org/officeDocument/2006/relationships/hyperlink" Target="https://www.calstatela.edu/sites/default/files/groups/Graduation/Docs/grad_app_grad.pdf"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http://www.calstatela.edu/ecst/cs"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hyperlink" Target="https://www.calstatela.edu/faculty/david-krum" TargetMode="External"/><Relationship Id="rId13" Type="http://schemas.openxmlformats.org/officeDocument/2006/relationships/hyperlink" Target="http://www.calstatela.edu/faculty/yuqing-zhu-0" TargetMode="External"/><Relationship Id="rId3" Type="http://schemas.openxmlformats.org/officeDocument/2006/relationships/hyperlink" Target="http://www.calstatela.edu/ecst/cs/faculty" TargetMode="External"/><Relationship Id="rId7" Type="http://schemas.openxmlformats.org/officeDocument/2006/relationships/hyperlink" Target="https://www.calstatela.edu/research/xplab" TargetMode="External"/><Relationship Id="rId12" Type="http://schemas.openxmlformats.org/officeDocument/2006/relationships/hyperlink" Target="http://www.calstatela.edu/faculty/zilong-ye" TargetMode="External"/><Relationship Id="rId17" Type="http://schemas.openxmlformats.org/officeDocument/2006/relationships/hyperlink" Target="http://www.calstatela.edu/faculty/navid-amini" TargetMode="External"/><Relationship Id="rId2" Type="http://schemas.openxmlformats.org/officeDocument/2006/relationships/notesSlide" Target="../notesSlides/notesSlide3.xml"/><Relationship Id="rId16" Type="http://schemas.openxmlformats.org/officeDocument/2006/relationships/hyperlink" Target="https://www.calstatela.edu/centers/machine-learning" TargetMode="External"/><Relationship Id="rId1" Type="http://schemas.openxmlformats.org/officeDocument/2006/relationships/slideLayout" Target="../slideLayouts/slideLayout15.xml"/><Relationship Id="rId6" Type="http://schemas.openxmlformats.org/officeDocument/2006/relationships/hyperlink" Target="http://www.calstatela.edu/faculty/mohammad-pourhomayoun" TargetMode="External"/><Relationship Id="rId11" Type="http://schemas.openxmlformats.org/officeDocument/2006/relationships/hyperlink" Target="http://www.calstatela.edu/faculty/prof-jiang-guo" TargetMode="External"/><Relationship Id="rId5" Type="http://schemas.openxmlformats.org/officeDocument/2006/relationships/hyperlink" Target="http://www.calstatela.edu/research/data-science" TargetMode="External"/><Relationship Id="rId15" Type="http://schemas.openxmlformats.org/officeDocument/2006/relationships/hyperlink" Target="http://www.calstatela.edu/faculty/elaine-kang" TargetMode="External"/><Relationship Id="rId10" Type="http://schemas.openxmlformats.org/officeDocument/2006/relationships/hyperlink" Target="http://www.calstatela.edu/faculty/huiping-guo" TargetMode="External"/><Relationship Id="rId4" Type="http://schemas.openxmlformats.org/officeDocument/2006/relationships/hyperlink" Target="http://www.calstatela.edu/ecst/research" TargetMode="External"/><Relationship Id="rId9" Type="http://schemas.openxmlformats.org/officeDocument/2006/relationships/hyperlink" Target="http://www.calstatela.edu/research/network-research-lab" TargetMode="External"/><Relationship Id="rId14" Type="http://schemas.openxmlformats.org/officeDocument/2006/relationships/hyperlink" Target="http://www.calstatela.edu/research/visualmedia-laborator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ecatalog.calstatela.edu/preview_program.php?catoid=70&amp;poid=31556&amp;hl=%22computer+science%22&amp;returnto=search" TargetMode="External"/><Relationship Id="rId2" Type="http://schemas.openxmlformats.org/officeDocument/2006/relationships/hyperlink" Target="https://ecatalog.calstatela.edu/preview_program.php?catoid=70&amp;poid=31556&amp;hl=%22computer+science%22&amp;returnto=search#/usr/local/webroot/acalog-legacy/shared/htdocs_gateway/ajax/preview_course.php"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9658BF-450A-4884-B594-EFDEED365865}"/>
              </a:ext>
            </a:extLst>
          </p:cNvPr>
          <p:cNvSpPr>
            <a:spLocks noGrp="1"/>
          </p:cNvSpPr>
          <p:nvPr>
            <p:ph type="subTitle" idx="1"/>
          </p:nvPr>
        </p:nvSpPr>
        <p:spPr>
          <a:xfrm>
            <a:off x="2057400" y="1701800"/>
            <a:ext cx="6968067" cy="2946400"/>
          </a:xfrm>
        </p:spPr>
        <p:txBody>
          <a:bodyPr/>
          <a:lstStyle/>
          <a:p>
            <a:r>
              <a:rPr lang="en-US" sz="1800" b="1" dirty="0">
                <a:solidFill>
                  <a:schemeClr val="tx1"/>
                </a:solidFill>
              </a:rPr>
              <a:t>Computer Science</a:t>
            </a:r>
          </a:p>
          <a:p>
            <a:r>
              <a:rPr lang="en-US" sz="2400" b="1" dirty="0">
                <a:solidFill>
                  <a:schemeClr val="tx1"/>
                </a:solidFill>
              </a:rPr>
              <a:t>M.S. Program Information Session &amp; Orientation</a:t>
            </a:r>
          </a:p>
          <a:p>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Department Chair:			Dr. </a:t>
            </a:r>
            <a:r>
              <a:rPr lang="en-US" sz="1600" dirty="0" err="1">
                <a:latin typeface="Calibri" panose="020F0502020204030204" pitchFamily="34" charset="0"/>
                <a:cs typeface="Calibri" panose="020F0502020204030204" pitchFamily="34" charset="0"/>
              </a:rPr>
              <a:t>Eun</a:t>
            </a:r>
            <a:r>
              <a:rPr lang="en-US" sz="1600" dirty="0">
                <a:latin typeface="Calibri" panose="020F0502020204030204" pitchFamily="34" charset="0"/>
                <a:cs typeface="Calibri" panose="020F0502020204030204" pitchFamily="34" charset="0"/>
              </a:rPr>
              <a:t>-Young (Elaine) Kang</a:t>
            </a:r>
          </a:p>
          <a:p>
            <a:r>
              <a:rPr lang="en-US" sz="1600" dirty="0">
                <a:latin typeface="Calibri" panose="020F0502020204030204" pitchFamily="34" charset="0"/>
                <a:cs typeface="Calibri" panose="020F0502020204030204" pitchFamily="34" charset="0"/>
              </a:rPr>
              <a:t>Faculty Advisors: 			Dr. Raj S. Pamula &amp; Dr. Behzad Parviz</a:t>
            </a:r>
          </a:p>
          <a:p>
            <a:r>
              <a:rPr lang="en-US" sz="1600" dirty="0">
                <a:latin typeface="Calibri" panose="020F0502020204030204" pitchFamily="34" charset="0"/>
                <a:cs typeface="Calibri" panose="020F0502020204030204" pitchFamily="34" charset="0"/>
              </a:rPr>
              <a:t>Graduate Coordinator:		Lupe Martinez</a:t>
            </a:r>
          </a:p>
          <a:p>
            <a:r>
              <a:rPr lang="en-US" sz="1600" dirty="0">
                <a:latin typeface="Calibri" panose="020F0502020204030204" pitchFamily="34" charset="0"/>
                <a:cs typeface="Calibri" panose="020F0502020204030204" pitchFamily="34" charset="0"/>
              </a:rPr>
              <a:t>Department Coordinator:	Valentina </a:t>
            </a:r>
            <a:r>
              <a:rPr lang="en-US" sz="1600" dirty="0" err="1">
                <a:latin typeface="Calibri" panose="020F0502020204030204" pitchFamily="34" charset="0"/>
                <a:cs typeface="Calibri" panose="020F0502020204030204" pitchFamily="34" charset="0"/>
              </a:rPr>
              <a:t>Ovasapyan</a:t>
            </a:r>
            <a:endParaRPr lang="en-US" sz="16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559B718-7A98-43EB-9A36-DE3C7BCF96FA}"/>
              </a:ext>
            </a:extLst>
          </p:cNvPr>
          <p:cNvSpPr>
            <a:spLocks noGrp="1"/>
          </p:cNvSpPr>
          <p:nvPr>
            <p:ph type="sldNum" sz="quarter" idx="4"/>
          </p:nvPr>
        </p:nvSpPr>
        <p:spPr/>
        <p:txBody>
          <a:bodyPr/>
          <a:lstStyle/>
          <a:p>
            <a:fld id="{BB220BBC-8879-E844-B35B-0F806738ECBE}" type="slidenum">
              <a:rPr lang="en-US" smtClean="0"/>
              <a:t>1</a:t>
            </a:fld>
            <a:endParaRPr lang="en-US"/>
          </a:p>
        </p:txBody>
      </p:sp>
    </p:spTree>
    <p:extLst>
      <p:ext uri="{BB962C8B-B14F-4D97-AF65-F5344CB8AC3E}">
        <p14:creationId xmlns:p14="http://schemas.microsoft.com/office/powerpoint/2010/main" val="2391694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Opportunities</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t>Faculty research projects</a:t>
            </a:r>
          </a:p>
          <a:p>
            <a:pPr marL="285750" lvl="0" indent="-285750">
              <a:buFont typeface="Arial" panose="020B0604020202020204" pitchFamily="34" charset="0"/>
              <a:buChar char="•"/>
            </a:pPr>
            <a:r>
              <a:rPr lang="en-US" sz="1800" dirty="0"/>
              <a:t>Many faculty have external or internal grants. Many faculty are supervising graduate (individual) thesis.</a:t>
            </a:r>
          </a:p>
          <a:p>
            <a:pPr lvl="1"/>
            <a:r>
              <a:rPr lang="en-US" sz="1800" dirty="0"/>
              <a:t>More than 60 thesis completions in the last five years.</a:t>
            </a:r>
          </a:p>
          <a:p>
            <a:pPr marL="285750" indent="-285750">
              <a:buFont typeface="Arial" panose="020B0604020202020204" pitchFamily="34" charset="0"/>
              <a:buChar char="•"/>
            </a:pPr>
            <a:r>
              <a:rPr lang="en-US" dirty="0"/>
              <a:t>All students under the thesis option register for a two semesters course sequence (CS5990). Students usually start working on their thesis (prior to registering for CS5990) early in their graduate program. </a:t>
            </a:r>
          </a:p>
          <a:p>
            <a:pPr marL="285750" lvl="0" indent="-285750">
              <a:buFont typeface="Arial" panose="020B0604020202020204" pitchFamily="34" charset="0"/>
              <a:buChar char="•"/>
            </a:pPr>
            <a:r>
              <a:rPr lang="en-US" sz="1800" dirty="0"/>
              <a:t>Many faculty are involved in student capstone projects (senior design team projects). This often involve grad students as mentors.</a:t>
            </a:r>
          </a:p>
          <a:p>
            <a:endParaRPr lang="en-US" dirty="0"/>
          </a:p>
        </p:txBody>
      </p:sp>
    </p:spTree>
    <p:extLst>
      <p:ext uri="{BB962C8B-B14F-4D97-AF65-F5344CB8AC3E}">
        <p14:creationId xmlns:p14="http://schemas.microsoft.com/office/powerpoint/2010/main" val="1416400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 2021 Registration</a:t>
            </a:r>
          </a:p>
        </p:txBody>
      </p:sp>
      <p:sp>
        <p:nvSpPr>
          <p:cNvPr id="3" name="Content Placeholder 2"/>
          <p:cNvSpPr>
            <a:spLocks noGrp="1"/>
          </p:cNvSpPr>
          <p:nvPr>
            <p:ph idx="1"/>
          </p:nvPr>
        </p:nvSpPr>
        <p:spPr/>
        <p:txBody>
          <a:bodyPr/>
          <a:lstStyle/>
          <a:p>
            <a:endParaRPr lang="en-US" dirty="0"/>
          </a:p>
          <a:p>
            <a:r>
              <a:rPr lang="en-US" dirty="0"/>
              <a:t>	In addition, see</a:t>
            </a:r>
          </a:p>
          <a:p>
            <a:pPr marL="0" marR="0">
              <a:spcBef>
                <a:spcPts val="0"/>
              </a:spcBef>
              <a:spcAft>
                <a:spcPts val="0"/>
              </a:spcAft>
            </a:pPr>
            <a:r>
              <a:rPr lang="en-US" dirty="0"/>
              <a:t>	</a:t>
            </a: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1028700" lvl="3" indent="0">
              <a:spcBef>
                <a:spcPts val="0"/>
              </a:spcBef>
              <a:buNone/>
            </a:pPr>
            <a:r>
              <a:rPr lang="en-US" sz="1800" dirty="0">
                <a:solidFill>
                  <a:srgbClr val="000000"/>
                </a:solidFill>
                <a:effectLst/>
                <a:latin typeface="Calibri" panose="020F0502020204030204" pitchFamily="34" charset="0"/>
                <a:ea typeface="Times New Roman" panose="02020603050405020304" pitchFamily="18" charset="0"/>
              </a:rPr>
              <a:t>Please check Fall 2021 Information &gt; Schedule of Classes at </a:t>
            </a:r>
            <a:endParaRPr lang="en-US" sz="1800" dirty="0">
              <a:effectLst/>
              <a:latin typeface="Calibri" panose="020F0502020204030204" pitchFamily="34" charset="0"/>
              <a:ea typeface="Calibri" panose="020F0502020204030204" pitchFamily="34" charset="0"/>
            </a:endParaRPr>
          </a:p>
          <a:p>
            <a:pPr marL="1028700" lvl="3" indent="0">
              <a:spcBef>
                <a:spcPts val="0"/>
              </a:spcBef>
              <a:buNone/>
            </a:pPr>
            <a:r>
              <a:rPr lang="en-US" sz="1800" u="sng" dirty="0">
                <a:solidFill>
                  <a:srgbClr val="0000FF"/>
                </a:solidFill>
                <a:effectLst/>
                <a:latin typeface="Calibri" panose="020F0502020204030204" pitchFamily="34" charset="0"/>
                <a:ea typeface="Times New Roman" panose="02020603050405020304" pitchFamily="18" charset="0"/>
                <a:hlinkClick r:id="rId2"/>
              </a:rPr>
              <a:t>https://www.calstatela.edu/registrar/university-scheduling-office</a:t>
            </a:r>
            <a:endParaRPr lang="en-US" sz="1800" dirty="0">
              <a:effectLst/>
              <a:latin typeface="Calibri" panose="020F0502020204030204" pitchFamily="34" charset="0"/>
              <a:ea typeface="Calibri" panose="020F0502020204030204" pitchFamily="34" charset="0"/>
            </a:endParaRPr>
          </a:p>
          <a:p>
            <a:endParaRPr lang="en-US" dirty="0"/>
          </a:p>
          <a:p>
            <a:pPr marL="971550" lvl="1" indent="-285750"/>
            <a:r>
              <a:rPr lang="en-US" dirty="0"/>
              <a:t>Course descriptions: </a:t>
            </a:r>
            <a:r>
              <a:rPr lang="en-US" dirty="0">
                <a:hlinkClick r:id="rId3"/>
              </a:rPr>
              <a:t>Undergrad courses </a:t>
            </a:r>
            <a:r>
              <a:rPr lang="en-US" dirty="0"/>
              <a:t>;  Grad </a:t>
            </a:r>
            <a:r>
              <a:rPr lang="en-US" dirty="0">
                <a:hlinkClick r:id="rId4"/>
              </a:rPr>
              <a:t>courses</a:t>
            </a:r>
            <a:endParaRPr lang="en-US" dirty="0"/>
          </a:p>
          <a:p>
            <a:pPr marL="971550" lvl="1" indent="-285750"/>
            <a:r>
              <a:rPr lang="en-US" dirty="0"/>
              <a:t>Things to remember</a:t>
            </a:r>
          </a:p>
          <a:p>
            <a:pPr marL="1257300" lvl="2"/>
            <a:r>
              <a:rPr lang="en-US" dirty="0"/>
              <a:t>CS 3112 is a prerequisite to all the CS 4000 level courses.</a:t>
            </a:r>
          </a:p>
          <a:p>
            <a:pPr marL="1257300" lvl="2"/>
            <a:r>
              <a:rPr lang="en-US" dirty="0"/>
              <a:t>CS 5000 levels for G2 students.</a:t>
            </a:r>
          </a:p>
        </p:txBody>
      </p:sp>
    </p:spTree>
    <p:extLst>
      <p:ext uri="{BB962C8B-B14F-4D97-AF65-F5344CB8AC3E}">
        <p14:creationId xmlns:p14="http://schemas.microsoft.com/office/powerpoint/2010/main" val="1947567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register on GET</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hlinkClick r:id="rId2"/>
              </a:rPr>
              <a:t>https://www.calstatela.edu/registrar/get</a:t>
            </a:r>
            <a:endParaRPr lang="en-US" dirty="0"/>
          </a:p>
          <a:p>
            <a:pPr marL="285750" indent="-285750">
              <a:buFont typeface="Arial" panose="020B0604020202020204" pitchFamily="34" charset="0"/>
              <a:buChar char="•"/>
            </a:pPr>
            <a:r>
              <a:rPr lang="en-US" sz="1600" dirty="0"/>
              <a:t>Learn about GET</a:t>
            </a:r>
          </a:p>
          <a:p>
            <a:pPr marL="285750" indent="-285750">
              <a:buFont typeface="Arial" panose="020B0604020202020204" pitchFamily="34" charset="0"/>
              <a:buChar char="•"/>
            </a:pPr>
            <a:r>
              <a:rPr lang="en-US" sz="1600" dirty="0"/>
              <a:t>Enroll/Register for Classes </a:t>
            </a:r>
          </a:p>
          <a:p>
            <a:pPr marL="971550" lvl="1" indent="-285750"/>
            <a:r>
              <a:rPr lang="en-US" sz="1600" b="1" dirty="0"/>
              <a:t>Steps:</a:t>
            </a:r>
          </a:p>
          <a:p>
            <a:pPr marL="1257300" lvl="2"/>
            <a:r>
              <a:rPr lang="en-US" dirty="0"/>
              <a:t>Resolve Holds </a:t>
            </a:r>
          </a:p>
          <a:p>
            <a:pPr marL="1257300" lvl="2"/>
            <a:r>
              <a:rPr lang="en-US" dirty="0"/>
              <a:t>Plan your Class Schedule with Schedule Planner</a:t>
            </a:r>
          </a:p>
          <a:p>
            <a:pPr marL="1257300" lvl="2"/>
            <a:r>
              <a:rPr lang="en-US" dirty="0"/>
              <a:t>Pay tuition and fees</a:t>
            </a:r>
          </a:p>
          <a:p>
            <a:pPr marL="1485900" lvl="3"/>
            <a:r>
              <a:rPr lang="en-US" sz="1400" dirty="0">
                <a:hlinkClick r:id="rId3"/>
              </a:rPr>
              <a:t>https://www.calstatela.edu/sfinserv/cashiers-office</a:t>
            </a:r>
            <a:endParaRPr lang="en-US" sz="1400" dirty="0"/>
          </a:p>
          <a:p>
            <a:pPr marL="1257300" lvl="2"/>
            <a:r>
              <a:rPr lang="en-US" dirty="0"/>
              <a:t>Obtain permits if needed</a:t>
            </a:r>
          </a:p>
          <a:p>
            <a:pPr marL="1485900" lvl="3"/>
            <a:r>
              <a:rPr lang="en-US" sz="1400" dirty="0"/>
              <a:t>G1 students : need permits for any courses</a:t>
            </a:r>
          </a:p>
          <a:p>
            <a:pPr marL="1485900" lvl="3"/>
            <a:r>
              <a:rPr lang="en-US" sz="1400" dirty="0"/>
              <a:t>G2 students : need permits for 4000-level courses and some 5000-level courses</a:t>
            </a:r>
            <a:endParaRPr lang="en-US" sz="1050" dirty="0"/>
          </a:p>
          <a:p>
            <a:pPr marL="1257300" lvl="2"/>
            <a:r>
              <a:rPr lang="en-US" dirty="0"/>
              <a:t>Enroll</a:t>
            </a:r>
          </a:p>
        </p:txBody>
      </p:sp>
    </p:spTree>
    <p:extLst>
      <p:ext uri="{BB962C8B-B14F-4D97-AF65-F5344CB8AC3E}">
        <p14:creationId xmlns:p14="http://schemas.microsoft.com/office/powerpoint/2010/main" val="4262451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4040D4-3F12-4A5F-9BB5-0E4ED01333E5}"/>
              </a:ext>
            </a:extLst>
          </p:cNvPr>
          <p:cNvSpPr>
            <a:spLocks noGrp="1"/>
          </p:cNvSpPr>
          <p:nvPr>
            <p:ph type="sldNum" sz="quarter" idx="12"/>
          </p:nvPr>
        </p:nvSpPr>
        <p:spPr/>
        <p:txBody>
          <a:bodyPr/>
          <a:lstStyle/>
          <a:p>
            <a:fld id="{BB220BBC-8879-E844-B35B-0F806738ECBE}" type="slidenum">
              <a:rPr lang="en-US" smtClean="0"/>
              <a:t>13</a:t>
            </a:fld>
            <a:endParaRPr lang="en-US"/>
          </a:p>
        </p:txBody>
      </p:sp>
      <p:sp>
        <p:nvSpPr>
          <p:cNvPr id="3" name="Title 2">
            <a:extLst>
              <a:ext uri="{FF2B5EF4-FFF2-40B4-BE49-F238E27FC236}">
                <a16:creationId xmlns:a16="http://schemas.microsoft.com/office/drawing/2014/main" id="{04A151C7-F5FC-40B4-8636-A2ED092BDA64}"/>
              </a:ext>
            </a:extLst>
          </p:cNvPr>
          <p:cNvSpPr>
            <a:spLocks noGrp="1"/>
          </p:cNvSpPr>
          <p:nvPr>
            <p:ph type="title"/>
          </p:nvPr>
        </p:nvSpPr>
        <p:spPr>
          <a:xfrm>
            <a:off x="501686" y="81789"/>
            <a:ext cx="8140628" cy="857250"/>
          </a:xfrm>
        </p:spPr>
        <p:txBody>
          <a:bodyPr>
            <a:normAutofit/>
          </a:bodyPr>
          <a:lstStyle/>
          <a:p>
            <a:pPr algn="ctr"/>
            <a:r>
              <a:rPr lang="en-US" sz="2000" b="1" i="0" dirty="0">
                <a:solidFill>
                  <a:srgbClr val="222222"/>
                </a:solidFill>
                <a:effectLst/>
                <a:latin typeface="Helvetica Neue"/>
              </a:rPr>
              <a:t>Graduation Writing Assessment Requirement (GWAR)</a:t>
            </a:r>
            <a:endParaRPr lang="en-US" sz="2400" dirty="0"/>
          </a:p>
        </p:txBody>
      </p:sp>
      <p:sp>
        <p:nvSpPr>
          <p:cNvPr id="4" name="Rectangle 3">
            <a:extLst>
              <a:ext uri="{FF2B5EF4-FFF2-40B4-BE49-F238E27FC236}">
                <a16:creationId xmlns:a16="http://schemas.microsoft.com/office/drawing/2014/main" id="{EBEED0A4-4D16-48E4-A944-F1F2C13C51ED}"/>
              </a:ext>
            </a:extLst>
          </p:cNvPr>
          <p:cNvSpPr/>
          <p:nvPr/>
        </p:nvSpPr>
        <p:spPr>
          <a:xfrm>
            <a:off x="708917" y="1986898"/>
            <a:ext cx="7726166" cy="2246769"/>
          </a:xfrm>
          <a:prstGeom prst="rect">
            <a:avLst/>
          </a:prstGeom>
        </p:spPr>
        <p:txBody>
          <a:bodyPr wrap="square">
            <a:spAutoFit/>
          </a:bodyPr>
          <a:lstStyle/>
          <a:p>
            <a:pPr lvl="1"/>
            <a:endParaRPr lang="en-US" sz="1400" b="1" dirty="0">
              <a:solidFill>
                <a:srgbClr val="222222"/>
              </a:solidFill>
              <a:latin typeface="Helvetica Neue"/>
            </a:endParaRPr>
          </a:p>
          <a:p>
            <a:pPr marL="628650" lvl="1" indent="-171450">
              <a:buFont typeface="Arial" panose="020B0604020202020204" pitchFamily="34" charset="0"/>
              <a:buChar char="•"/>
            </a:pPr>
            <a:r>
              <a:rPr lang="en-US" sz="1400" dirty="0">
                <a:solidFill>
                  <a:srgbClr val="222222"/>
                </a:solidFill>
                <a:latin typeface="Helvetica Neue"/>
              </a:rPr>
              <a:t>International graduate students who graduate from universities where English is NOT the primary language of instruction and do not meet some other exemption criteria must pass the Writing Proficiency Exam (WPE), UNIV 4000, or a writing course, UNIV 4010, </a:t>
            </a:r>
            <a:r>
              <a:rPr lang="en-US" sz="1400" b="1" dirty="0">
                <a:solidFill>
                  <a:srgbClr val="222222"/>
                </a:solidFill>
                <a:latin typeface="Helvetica Neue"/>
              </a:rPr>
              <a:t>within their first 12 units.</a:t>
            </a:r>
            <a:r>
              <a:rPr lang="en-US" sz="1400" dirty="0">
                <a:solidFill>
                  <a:srgbClr val="222222"/>
                </a:solidFill>
                <a:latin typeface="Helvetica Neue"/>
              </a:rPr>
              <a:t> </a:t>
            </a:r>
          </a:p>
          <a:p>
            <a:pPr lvl="1"/>
            <a:endParaRPr lang="en-US" sz="1400" dirty="0">
              <a:solidFill>
                <a:srgbClr val="222222"/>
              </a:solidFill>
              <a:latin typeface="Helvetica Neue"/>
            </a:endParaRPr>
          </a:p>
          <a:p>
            <a:pPr marL="628650" lvl="1" indent="-171450">
              <a:buFont typeface="Arial" panose="020B0604020202020204" pitchFamily="34" charset="0"/>
              <a:buChar char="•"/>
            </a:pPr>
            <a:r>
              <a:rPr lang="en-US" sz="1400" dirty="0">
                <a:solidFill>
                  <a:srgbClr val="222222"/>
                </a:solidFill>
                <a:latin typeface="Helvetica Neue"/>
              </a:rPr>
              <a:t>Students who do not satisfy the Graduate Writing Requirement within their first 12 units may be subject to a registration hold. </a:t>
            </a:r>
          </a:p>
          <a:p>
            <a:pPr lvl="1"/>
            <a:endParaRPr lang="en-US" sz="1400" dirty="0">
              <a:solidFill>
                <a:srgbClr val="222222"/>
              </a:solidFill>
              <a:latin typeface="Helvetica Neue"/>
            </a:endParaRPr>
          </a:p>
          <a:p>
            <a:pPr marL="628650" lvl="1" indent="-171450">
              <a:buFont typeface="Arial" panose="020B0604020202020204" pitchFamily="34" charset="0"/>
              <a:buChar char="•"/>
            </a:pPr>
            <a:r>
              <a:rPr lang="en-US" sz="1400" dirty="0">
                <a:solidFill>
                  <a:srgbClr val="222222"/>
                </a:solidFill>
                <a:latin typeface="Helvetica Neue"/>
              </a:rPr>
              <a:t>Students must satisfy this Graduate Writing Requirement to Advance to Candidacy.</a:t>
            </a:r>
            <a:endParaRPr lang="en-US" sz="1400" b="0" i="0" dirty="0">
              <a:solidFill>
                <a:srgbClr val="222222"/>
              </a:solidFill>
              <a:effectLst/>
              <a:latin typeface="Helvetica Neue"/>
            </a:endParaRPr>
          </a:p>
        </p:txBody>
      </p:sp>
      <p:sp>
        <p:nvSpPr>
          <p:cNvPr id="6" name="Rectangle 5">
            <a:extLst>
              <a:ext uri="{FF2B5EF4-FFF2-40B4-BE49-F238E27FC236}">
                <a16:creationId xmlns:a16="http://schemas.microsoft.com/office/drawing/2014/main" id="{84B1CE22-C94D-4556-AA38-D90CD9E22272}"/>
              </a:ext>
            </a:extLst>
          </p:cNvPr>
          <p:cNvSpPr/>
          <p:nvPr/>
        </p:nvSpPr>
        <p:spPr>
          <a:xfrm>
            <a:off x="1124871" y="1663886"/>
            <a:ext cx="3915816" cy="369332"/>
          </a:xfrm>
          <a:prstGeom prst="rect">
            <a:avLst/>
          </a:prstGeom>
        </p:spPr>
        <p:txBody>
          <a:bodyPr wrap="none">
            <a:spAutoFit/>
          </a:bodyPr>
          <a:lstStyle/>
          <a:p>
            <a:pPr marL="285750" indent="-285750">
              <a:buFont typeface="Arial" panose="020B0604020202020204" pitchFamily="34" charset="0"/>
              <a:buChar char="•"/>
            </a:pPr>
            <a:r>
              <a:rPr lang="en-US" dirty="0">
                <a:hlinkClick r:id="rId3"/>
              </a:rPr>
              <a:t>https://www.calstatela.edu/wpe/faq</a:t>
            </a:r>
            <a:endParaRPr lang="en-US" dirty="0"/>
          </a:p>
        </p:txBody>
      </p:sp>
      <p:sp>
        <p:nvSpPr>
          <p:cNvPr id="7" name="Rectangle 6">
            <a:extLst>
              <a:ext uri="{FF2B5EF4-FFF2-40B4-BE49-F238E27FC236}">
                <a16:creationId xmlns:a16="http://schemas.microsoft.com/office/drawing/2014/main" id="{E179AACA-E0EC-447F-9C9D-F229E0F3E191}"/>
              </a:ext>
            </a:extLst>
          </p:cNvPr>
          <p:cNvSpPr/>
          <p:nvPr/>
        </p:nvSpPr>
        <p:spPr>
          <a:xfrm>
            <a:off x="386178" y="1027047"/>
            <a:ext cx="7386222" cy="584775"/>
          </a:xfrm>
          <a:prstGeom prst="rect">
            <a:avLst/>
          </a:prstGeom>
        </p:spPr>
        <p:txBody>
          <a:bodyPr wrap="square">
            <a:spAutoFit/>
          </a:bodyPr>
          <a:lstStyle/>
          <a:p>
            <a:pPr lvl="1"/>
            <a:r>
              <a:rPr lang="en-US" sz="1600" b="1" dirty="0">
                <a:solidFill>
                  <a:srgbClr val="222222"/>
                </a:solidFill>
                <a:latin typeface="Helvetica Neue"/>
              </a:rPr>
              <a:t>(Graduate Students) How can a graduate student satisfy the GWAR?</a:t>
            </a:r>
          </a:p>
          <a:p>
            <a:pPr marL="742950" lvl="1" indent="-285750">
              <a:buFont typeface="Arial" panose="020B0604020202020204" pitchFamily="34" charset="0"/>
              <a:buChar char="•"/>
            </a:pPr>
            <a:endParaRPr lang="en-US" sz="1600" b="1" dirty="0">
              <a:solidFill>
                <a:srgbClr val="222222"/>
              </a:solidFill>
              <a:latin typeface="Helvetica Neue"/>
            </a:endParaRPr>
          </a:p>
        </p:txBody>
      </p:sp>
    </p:spTree>
    <p:extLst>
      <p:ext uri="{BB962C8B-B14F-4D97-AF65-F5344CB8AC3E}">
        <p14:creationId xmlns:p14="http://schemas.microsoft.com/office/powerpoint/2010/main" val="1040599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7791" y="146957"/>
            <a:ext cx="8627609" cy="553998"/>
          </a:xfrm>
          <a:prstGeom prst="rect">
            <a:avLst/>
          </a:prstGeom>
          <a:noFill/>
        </p:spPr>
        <p:txBody>
          <a:bodyPr wrap="square" rtlCol="0">
            <a:spAutoFit/>
          </a:bodyPr>
          <a:lstStyle/>
          <a:p>
            <a:pPr algn="ctr"/>
            <a:r>
              <a:rPr lang="en-US" sz="3000" dirty="0"/>
              <a:t>Some Forms and Requirements</a:t>
            </a:r>
          </a:p>
        </p:txBody>
      </p:sp>
      <p:sp>
        <p:nvSpPr>
          <p:cNvPr id="5" name="TextBox 4"/>
          <p:cNvSpPr txBox="1"/>
          <p:nvPr/>
        </p:nvSpPr>
        <p:spPr>
          <a:xfrm>
            <a:off x="334736" y="1171912"/>
            <a:ext cx="8474528" cy="738664"/>
          </a:xfrm>
          <a:prstGeom prst="rect">
            <a:avLst/>
          </a:prstGeom>
          <a:noFill/>
        </p:spPr>
        <p:txBody>
          <a:bodyPr wrap="square" rtlCol="0">
            <a:spAutoFit/>
          </a:bodyPr>
          <a:lstStyle/>
          <a:p>
            <a:r>
              <a:rPr lang="en-US" sz="2400" dirty="0"/>
              <a:t>Change from Conditional Classified to Classified Status (GS-8)</a:t>
            </a:r>
          </a:p>
          <a:p>
            <a:r>
              <a:rPr lang="en-US" dirty="0">
                <a:hlinkClick r:id="rId2"/>
              </a:rPr>
              <a:t>https://www.calstatela.edu/sites/default/files/users/u50136/gs_8_re._8.21.19.pdf</a:t>
            </a:r>
            <a:endParaRPr lang="en-US" dirty="0"/>
          </a:p>
        </p:txBody>
      </p:sp>
      <p:sp>
        <p:nvSpPr>
          <p:cNvPr id="6" name="TextBox 5"/>
          <p:cNvSpPr txBox="1"/>
          <p:nvPr/>
        </p:nvSpPr>
        <p:spPr>
          <a:xfrm>
            <a:off x="263297" y="2472817"/>
            <a:ext cx="8217354" cy="646331"/>
          </a:xfrm>
          <a:prstGeom prst="rect">
            <a:avLst/>
          </a:prstGeom>
          <a:noFill/>
        </p:spPr>
        <p:txBody>
          <a:bodyPr wrap="square" rtlCol="0">
            <a:spAutoFit/>
          </a:bodyPr>
          <a:lstStyle/>
          <a:p>
            <a:r>
              <a:rPr lang="en-US" sz="2400" dirty="0"/>
              <a:t>Advance to Candidacy Form (GS-10)</a:t>
            </a:r>
          </a:p>
          <a:p>
            <a:r>
              <a:rPr lang="en-US" sz="1200" dirty="0">
                <a:hlinkClick r:id="rId3"/>
              </a:rPr>
              <a:t>https://www.calstatela.edu/sites/default/files/users/u50136/gs-10_application_for_advancement_to_candidacy_-06-2020.pdf</a:t>
            </a:r>
            <a:endParaRPr lang="en-US" sz="1200" dirty="0"/>
          </a:p>
        </p:txBody>
      </p:sp>
      <p:sp>
        <p:nvSpPr>
          <p:cNvPr id="7" name="TextBox 6"/>
          <p:cNvSpPr txBox="1"/>
          <p:nvPr/>
        </p:nvSpPr>
        <p:spPr>
          <a:xfrm>
            <a:off x="214313" y="3590978"/>
            <a:ext cx="8205107" cy="692497"/>
          </a:xfrm>
          <a:prstGeom prst="rect">
            <a:avLst/>
          </a:prstGeom>
          <a:noFill/>
        </p:spPr>
        <p:txBody>
          <a:bodyPr wrap="square" rtlCol="0">
            <a:spAutoFit/>
          </a:bodyPr>
          <a:lstStyle/>
          <a:p>
            <a:r>
              <a:rPr lang="en-US" sz="2400" dirty="0"/>
              <a:t>Graduate Application Form</a:t>
            </a:r>
          </a:p>
          <a:p>
            <a:r>
              <a:rPr lang="en-US" sz="1500" dirty="0">
                <a:hlinkClick r:id="rId4"/>
              </a:rPr>
              <a:t>https://www.calstatela.edu/sites/default/files/groups/Graduation/Docs/grad_app_grad.pdf</a:t>
            </a:r>
            <a:endParaRPr lang="en-US" sz="1500" dirty="0"/>
          </a:p>
        </p:txBody>
      </p:sp>
    </p:spTree>
    <p:extLst>
      <p:ext uri="{BB962C8B-B14F-4D97-AF65-F5344CB8AC3E}">
        <p14:creationId xmlns:p14="http://schemas.microsoft.com/office/powerpoint/2010/main" val="3770809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8905" y="128587"/>
            <a:ext cx="6858000" cy="630181"/>
          </a:xfrm>
        </p:spPr>
        <p:txBody>
          <a:bodyPr>
            <a:normAutofit/>
          </a:bodyPr>
          <a:lstStyle/>
          <a:p>
            <a:r>
              <a:rPr lang="en-US" dirty="0"/>
              <a:t>Funding Opportunity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758767"/>
            <a:ext cx="5143500" cy="4384733"/>
          </a:xfrm>
          <a:prstGeom prst="rect">
            <a:avLst/>
          </a:prstGeom>
        </p:spPr>
      </p:pic>
    </p:spTree>
    <p:extLst>
      <p:ext uri="{BB962C8B-B14F-4D97-AF65-F5344CB8AC3E}">
        <p14:creationId xmlns:p14="http://schemas.microsoft.com/office/powerpoint/2010/main" val="3236015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E9C0C-4150-2048-905B-7AD3FB198986}"/>
              </a:ext>
            </a:extLst>
          </p:cNvPr>
          <p:cNvSpPr>
            <a:spLocks noGrp="1"/>
          </p:cNvSpPr>
          <p:nvPr>
            <p:ph type="title"/>
          </p:nvPr>
        </p:nvSpPr>
        <p:spPr>
          <a:xfrm>
            <a:off x="601358" y="981660"/>
            <a:ext cx="4427843" cy="1021556"/>
          </a:xfrm>
        </p:spPr>
        <p:txBody>
          <a:bodyPr/>
          <a:lstStyle/>
          <a:p>
            <a:r>
              <a:rPr lang="en-US" dirty="0"/>
              <a:t>Questions?</a:t>
            </a:r>
          </a:p>
        </p:txBody>
      </p:sp>
      <p:sp>
        <p:nvSpPr>
          <p:cNvPr id="4" name="Slide Number Placeholder 3">
            <a:extLst>
              <a:ext uri="{FF2B5EF4-FFF2-40B4-BE49-F238E27FC236}">
                <a16:creationId xmlns:a16="http://schemas.microsoft.com/office/drawing/2014/main" id="{A6F8D0ED-9D7E-8C4B-8971-01B199012E6C}"/>
              </a:ext>
            </a:extLst>
          </p:cNvPr>
          <p:cNvSpPr>
            <a:spLocks noGrp="1"/>
          </p:cNvSpPr>
          <p:nvPr>
            <p:ph type="sldNum" sz="quarter" idx="12"/>
          </p:nvPr>
        </p:nvSpPr>
        <p:spPr/>
        <p:txBody>
          <a:bodyPr/>
          <a:lstStyle/>
          <a:p>
            <a:fld id="{BB220BBC-8879-E844-B35B-0F806738ECBE}" type="slidenum">
              <a:rPr lang="en-US" smtClean="0"/>
              <a:t>16</a:t>
            </a:fld>
            <a:endParaRPr lang="en-US"/>
          </a:p>
        </p:txBody>
      </p:sp>
    </p:spTree>
    <p:extLst>
      <p:ext uri="{BB962C8B-B14F-4D97-AF65-F5344CB8AC3E}">
        <p14:creationId xmlns:p14="http://schemas.microsoft.com/office/powerpoint/2010/main" val="956551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01160" y="2612014"/>
            <a:ext cx="4419600" cy="1021556"/>
          </a:xfrm>
        </p:spPr>
        <p:txBody>
          <a:bodyPr>
            <a:normAutofit/>
          </a:bodyPr>
          <a:lstStyle/>
          <a:p>
            <a:pPr algn="ctr"/>
            <a:r>
              <a:rPr lang="en-US" sz="2800" dirty="0"/>
              <a:t>MS CS Program</a:t>
            </a:r>
          </a:p>
        </p:txBody>
      </p:sp>
      <p:sp>
        <p:nvSpPr>
          <p:cNvPr id="6" name="Text Placeholder 5"/>
          <p:cNvSpPr>
            <a:spLocks noGrp="1"/>
          </p:cNvSpPr>
          <p:nvPr>
            <p:ph type="body" idx="1"/>
          </p:nvPr>
        </p:nvSpPr>
        <p:spPr/>
        <p:txBody>
          <a:bodyPr/>
          <a:lstStyle/>
          <a:p>
            <a:pPr algn="ctr"/>
            <a:r>
              <a:rPr lang="en-US" sz="1400" dirty="0">
                <a:hlinkClick r:id="rId2"/>
              </a:rPr>
              <a:t>http://www.calstatela.edu/ecst/cs</a:t>
            </a:r>
            <a:endParaRPr lang="en-US" dirty="0"/>
          </a:p>
        </p:txBody>
      </p:sp>
      <p:sp>
        <p:nvSpPr>
          <p:cNvPr id="2" name="Slide Number Placeholder 1"/>
          <p:cNvSpPr>
            <a:spLocks noGrp="1"/>
          </p:cNvSpPr>
          <p:nvPr>
            <p:ph type="sldNum" sz="quarter" idx="4294967295"/>
          </p:nvPr>
        </p:nvSpPr>
        <p:spPr>
          <a:xfrm>
            <a:off x="7010400" y="4868863"/>
            <a:ext cx="2133600" cy="274637"/>
          </a:xfrm>
        </p:spPr>
        <p:txBody>
          <a:bodyPr/>
          <a:lstStyle/>
          <a:p>
            <a:fld id="{BB220BBC-8879-E844-B35B-0F806738ECBE}" type="slidenum">
              <a:rPr lang="en-US" smtClean="0"/>
              <a:t>2</a:t>
            </a:fld>
            <a:endParaRPr lang="en-US"/>
          </a:p>
        </p:txBody>
      </p:sp>
    </p:spTree>
    <p:extLst>
      <p:ext uri="{BB962C8B-B14F-4D97-AF65-F5344CB8AC3E}">
        <p14:creationId xmlns:p14="http://schemas.microsoft.com/office/powerpoint/2010/main" val="2539973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sp>
        <p:nvSpPr>
          <p:cNvPr id="6" name="Content Placeholder 5"/>
          <p:cNvSpPr>
            <a:spLocks noGrp="1"/>
          </p:cNvSpPr>
          <p:nvPr>
            <p:ph idx="1"/>
          </p:nvPr>
        </p:nvSpPr>
        <p:spPr>
          <a:xfrm>
            <a:off x="536408" y="855680"/>
            <a:ext cx="8140628" cy="4138719"/>
          </a:xfrm>
        </p:spPr>
        <p:txBody>
          <a:bodyPr/>
          <a:lstStyle/>
          <a:p>
            <a:pPr marL="285750" indent="-285750">
              <a:spcBef>
                <a:spcPts val="0"/>
              </a:spcBef>
              <a:spcAft>
                <a:spcPts val="300"/>
              </a:spcAft>
              <a:buFont typeface="Arial" panose="020B0604020202020204" pitchFamily="34" charset="0"/>
              <a:buChar char="•"/>
            </a:pPr>
            <a:r>
              <a:rPr lang="en-US" altLang="en-US" sz="1600" dirty="0"/>
              <a:t>Admission to CS MS</a:t>
            </a:r>
          </a:p>
          <a:p>
            <a:pPr marL="971550" lvl="1" indent="-285750">
              <a:spcBef>
                <a:spcPts val="0"/>
              </a:spcBef>
              <a:spcAft>
                <a:spcPts val="300"/>
              </a:spcAft>
            </a:pPr>
            <a:r>
              <a:rPr lang="en-US" altLang="en-US" sz="1600" dirty="0"/>
              <a:t>Standing</a:t>
            </a:r>
          </a:p>
          <a:p>
            <a:pPr marL="285750" indent="-285750">
              <a:spcBef>
                <a:spcPts val="0"/>
              </a:spcBef>
              <a:spcAft>
                <a:spcPts val="300"/>
              </a:spcAft>
              <a:buFont typeface="Arial" panose="020B0604020202020204" pitchFamily="34" charset="0"/>
              <a:buChar char="•"/>
            </a:pPr>
            <a:r>
              <a:rPr lang="en-US" altLang="en-US" sz="1600" dirty="0"/>
              <a:t>Curriculum CS MS</a:t>
            </a:r>
          </a:p>
          <a:p>
            <a:pPr marL="971550" lvl="1" indent="-285750">
              <a:spcBef>
                <a:spcPts val="0"/>
              </a:spcBef>
              <a:spcAft>
                <a:spcPts val="300"/>
              </a:spcAft>
            </a:pPr>
            <a:r>
              <a:rPr lang="en-US" altLang="en-US" sz="1600" dirty="0"/>
              <a:t>Requirements</a:t>
            </a:r>
          </a:p>
          <a:p>
            <a:pPr marL="971550" lvl="1" indent="-285750">
              <a:spcBef>
                <a:spcPts val="0"/>
              </a:spcBef>
              <a:spcAft>
                <a:spcPts val="300"/>
              </a:spcAft>
            </a:pPr>
            <a:r>
              <a:rPr lang="en-US" altLang="en-US" sz="1600" dirty="0"/>
              <a:t>Roadmap</a:t>
            </a:r>
          </a:p>
          <a:p>
            <a:pPr marL="285750" indent="-285750">
              <a:spcBef>
                <a:spcPts val="0"/>
              </a:spcBef>
              <a:spcAft>
                <a:spcPts val="300"/>
              </a:spcAft>
              <a:buFont typeface="Arial" panose="020B0604020202020204" pitchFamily="34" charset="0"/>
              <a:buChar char="•"/>
            </a:pPr>
            <a:r>
              <a:rPr lang="en-US" altLang="en-US" sz="1600" dirty="0"/>
              <a:t>Fall 2021 Registration Information</a:t>
            </a:r>
          </a:p>
          <a:p>
            <a:pPr marL="285750" indent="-285750">
              <a:spcBef>
                <a:spcPts val="0"/>
              </a:spcBef>
              <a:spcAft>
                <a:spcPts val="300"/>
              </a:spcAft>
              <a:buFont typeface="Arial" panose="020B0604020202020204" pitchFamily="34" charset="0"/>
              <a:buChar char="•"/>
            </a:pPr>
            <a:r>
              <a:rPr lang="en-US" sz="1600" dirty="0"/>
              <a:t>Q&amp;A </a:t>
            </a:r>
          </a:p>
          <a:p>
            <a:pPr lvl="1" indent="0">
              <a:spcBef>
                <a:spcPts val="0"/>
              </a:spcBef>
              <a:spcAft>
                <a:spcPts val="300"/>
              </a:spcAft>
              <a:buNone/>
            </a:pPr>
            <a:endParaRPr lang="en-US" altLang="en-US" sz="1600" dirty="0"/>
          </a:p>
        </p:txBody>
      </p:sp>
      <p:sp>
        <p:nvSpPr>
          <p:cNvPr id="2" name="Slide Number Placeholder 1"/>
          <p:cNvSpPr>
            <a:spLocks noGrp="1"/>
          </p:cNvSpPr>
          <p:nvPr>
            <p:ph type="sldNum" sz="quarter" idx="4294967295"/>
          </p:nvPr>
        </p:nvSpPr>
        <p:spPr>
          <a:xfrm>
            <a:off x="7010400" y="4868863"/>
            <a:ext cx="2133600" cy="274637"/>
          </a:xfrm>
        </p:spPr>
        <p:txBody>
          <a:bodyPr/>
          <a:lstStyle/>
          <a:p>
            <a:fld id="{BB220BBC-8879-E844-B35B-0F806738ECBE}" type="slidenum">
              <a:rPr lang="en-US" smtClean="0"/>
              <a:t>3</a:t>
            </a:fld>
            <a:endParaRPr lang="en-US" dirty="0"/>
          </a:p>
        </p:txBody>
      </p:sp>
    </p:spTree>
    <p:extLst>
      <p:ext uri="{BB962C8B-B14F-4D97-AF65-F5344CB8AC3E}">
        <p14:creationId xmlns:p14="http://schemas.microsoft.com/office/powerpoint/2010/main" val="1998276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08" y="237636"/>
            <a:ext cx="8607592" cy="857250"/>
          </a:xfrm>
        </p:spPr>
        <p:txBody>
          <a:bodyPr>
            <a:normAutofit/>
          </a:bodyPr>
          <a:lstStyle/>
          <a:p>
            <a:r>
              <a:rPr lang="en-US" altLang="zh-TW" sz="2400" dirty="0">
                <a:ea typeface="PMingLiU" pitchFamily="18" charset="-120"/>
              </a:rPr>
              <a:t>Faculty Expertise  </a:t>
            </a:r>
            <a:endParaRPr lang="en-US" sz="2400" dirty="0"/>
          </a:p>
        </p:txBody>
      </p:sp>
      <p:sp>
        <p:nvSpPr>
          <p:cNvPr id="3" name="Content Placeholder 2"/>
          <p:cNvSpPr>
            <a:spLocks noGrp="1"/>
          </p:cNvSpPr>
          <p:nvPr>
            <p:ph idx="1"/>
          </p:nvPr>
        </p:nvSpPr>
        <p:spPr>
          <a:xfrm>
            <a:off x="536408" y="1177748"/>
            <a:ext cx="8607592" cy="3394472"/>
          </a:xfrm>
        </p:spPr>
        <p:txBody>
          <a:bodyPr/>
          <a:lstStyle/>
          <a:p>
            <a:r>
              <a:rPr lang="en-US" sz="1800" dirty="0">
                <a:hlinkClick r:id="rId3"/>
              </a:rPr>
              <a:t>http://www.calstatela.edu/ecst/cs/faculty</a:t>
            </a:r>
            <a:endParaRPr lang="en-US" sz="1800" dirty="0"/>
          </a:p>
          <a:p>
            <a:endParaRPr lang="en-US" sz="2400" b="1" dirty="0"/>
          </a:p>
          <a:p>
            <a:r>
              <a:rPr lang="en-US" sz="2400" b="1" dirty="0"/>
              <a:t>Research labs:</a:t>
            </a:r>
          </a:p>
          <a:p>
            <a:r>
              <a:rPr lang="en-US" sz="1800" dirty="0">
                <a:hlinkClick r:id="rId4"/>
              </a:rPr>
              <a:t>http://www.calstatela.edu/ecst/research</a:t>
            </a:r>
            <a:endParaRPr lang="en-US" sz="1800" dirty="0"/>
          </a:p>
          <a:p>
            <a:pPr algn="l">
              <a:buFont typeface="Arial" panose="020B0604020202020204" pitchFamily="34" charset="0"/>
              <a:buChar char="•"/>
            </a:pPr>
            <a:endParaRPr lang="en-US" sz="1200" b="0" i="0" u="sng" dirty="0">
              <a:solidFill>
                <a:srgbClr val="0000FF"/>
              </a:solidFill>
              <a:effectLst/>
              <a:latin typeface="Open Sans" panose="020B0606030504020204" pitchFamily="34" charset="0"/>
              <a:hlinkClick r:id="rId5"/>
            </a:endParaRPr>
          </a:p>
          <a:p>
            <a:pPr algn="l">
              <a:buFont typeface="Arial" panose="020B0604020202020204" pitchFamily="34" charset="0"/>
              <a:buChar char="•"/>
            </a:pPr>
            <a:r>
              <a:rPr lang="en-US" sz="1200" b="0" i="0" u="sng" dirty="0">
                <a:solidFill>
                  <a:srgbClr val="0000FF"/>
                </a:solidFill>
                <a:effectLst/>
                <a:latin typeface="Open Sans" panose="020B0606030504020204" pitchFamily="34" charset="0"/>
                <a:hlinkClick r:id="rId5"/>
              </a:rPr>
              <a:t>Artificial Intelligence and Data Science Research Lab</a:t>
            </a:r>
            <a:r>
              <a:rPr lang="en-US" sz="1200" b="1" i="0" dirty="0">
                <a:solidFill>
                  <a:srgbClr val="222222"/>
                </a:solidFill>
                <a:effectLst/>
                <a:latin typeface="Open Sans" panose="020B0606030504020204" pitchFamily="34" charset="0"/>
              </a:rPr>
              <a:t> ‒ </a:t>
            </a:r>
            <a:r>
              <a:rPr lang="en-US" sz="1200" b="1" i="0" u="sng" dirty="0">
                <a:solidFill>
                  <a:srgbClr val="222222"/>
                </a:solidFill>
                <a:effectLst/>
                <a:latin typeface="Open Sans" panose="020B0606030504020204" pitchFamily="34" charset="0"/>
                <a:hlinkClick r:id="rId6"/>
              </a:rPr>
              <a:t>Dr. Mohammad Pourhomayoun</a:t>
            </a:r>
            <a:r>
              <a:rPr lang="en-US" sz="1200" b="1" i="0" dirty="0">
                <a:solidFill>
                  <a:srgbClr val="222222"/>
                </a:solidFill>
                <a:effectLst/>
                <a:latin typeface="Open Sans" panose="020B0606030504020204" pitchFamily="34" charset="0"/>
              </a:rPr>
              <a:t>, CS</a:t>
            </a:r>
            <a:endParaRPr lang="en-US" sz="1200" b="0" i="0" dirty="0">
              <a:solidFill>
                <a:srgbClr val="222222"/>
              </a:solidFill>
              <a:effectLst/>
              <a:latin typeface="Open Sans" panose="020B0606030504020204" pitchFamily="34" charset="0"/>
            </a:endParaRPr>
          </a:p>
          <a:p>
            <a:pPr algn="l">
              <a:buFont typeface="Arial" panose="020B0604020202020204" pitchFamily="34" charset="0"/>
              <a:buChar char="•"/>
            </a:pPr>
            <a:r>
              <a:rPr lang="en-US" sz="1200" b="0" i="0" u="sng" dirty="0">
                <a:solidFill>
                  <a:srgbClr val="0000FF"/>
                </a:solidFill>
                <a:effectLst/>
                <a:latin typeface="Open Sans" panose="020B0606030504020204" pitchFamily="34" charset="0"/>
                <a:hlinkClick r:id="rId7"/>
              </a:rPr>
              <a:t>The Experience Lab</a:t>
            </a:r>
            <a:r>
              <a:rPr lang="en-US" sz="1200" b="0" i="0" dirty="0">
                <a:solidFill>
                  <a:srgbClr val="222222"/>
                </a:solidFill>
                <a:effectLst/>
                <a:latin typeface="Open Sans" panose="020B0606030504020204" pitchFamily="34" charset="0"/>
              </a:rPr>
              <a:t> ‒ </a:t>
            </a:r>
            <a:r>
              <a:rPr lang="en-US" sz="1200" b="1" i="0" u="sng" dirty="0">
                <a:solidFill>
                  <a:srgbClr val="222222"/>
                </a:solidFill>
                <a:effectLst/>
                <a:latin typeface="Open Sans" panose="020B0606030504020204" pitchFamily="34" charset="0"/>
                <a:hlinkClick r:id="rId8"/>
              </a:rPr>
              <a:t>Dr. David Krum</a:t>
            </a:r>
            <a:r>
              <a:rPr lang="en-US" sz="1200" b="1" i="0" dirty="0">
                <a:solidFill>
                  <a:srgbClr val="222222"/>
                </a:solidFill>
                <a:effectLst/>
                <a:latin typeface="Open Sans" panose="020B0606030504020204" pitchFamily="34" charset="0"/>
              </a:rPr>
              <a:t>, CS</a:t>
            </a:r>
          </a:p>
          <a:p>
            <a:pPr algn="l">
              <a:buFont typeface="Arial" panose="020B0604020202020204" pitchFamily="34" charset="0"/>
              <a:buChar char="•"/>
            </a:pPr>
            <a:r>
              <a:rPr lang="en-US" sz="1200" b="0" i="0" u="sng" dirty="0">
                <a:solidFill>
                  <a:srgbClr val="0000FF"/>
                </a:solidFill>
                <a:effectLst/>
                <a:latin typeface="Open Sans" panose="020B0606030504020204" pitchFamily="34" charset="0"/>
                <a:hlinkClick r:id="rId9"/>
              </a:rPr>
              <a:t>Network Research Lab</a:t>
            </a:r>
            <a:r>
              <a:rPr lang="en-US" sz="1200" b="1" i="0" u="sng" dirty="0">
                <a:solidFill>
                  <a:srgbClr val="222222"/>
                </a:solidFill>
                <a:effectLst/>
                <a:latin typeface="Open Sans" panose="020B0606030504020204" pitchFamily="34" charset="0"/>
                <a:hlinkClick r:id="rId9"/>
              </a:rPr>
              <a:t> ‒</a:t>
            </a:r>
            <a:r>
              <a:rPr lang="en-US" sz="1200" b="1" i="0" dirty="0">
                <a:solidFill>
                  <a:srgbClr val="222222"/>
                </a:solidFill>
                <a:effectLst/>
                <a:latin typeface="Open Sans" panose="020B0606030504020204" pitchFamily="34" charset="0"/>
              </a:rPr>
              <a:t> </a:t>
            </a:r>
            <a:r>
              <a:rPr lang="en-US" sz="1200" b="1" i="0" u="sng" dirty="0">
                <a:solidFill>
                  <a:srgbClr val="222222"/>
                </a:solidFill>
                <a:effectLst/>
                <a:latin typeface="Open Sans" panose="020B0606030504020204" pitchFamily="34" charset="0"/>
                <a:hlinkClick r:id="rId10"/>
              </a:rPr>
              <a:t>Dr. </a:t>
            </a:r>
            <a:r>
              <a:rPr lang="en-US" sz="1200" b="1" i="0" u="sng" dirty="0" err="1">
                <a:solidFill>
                  <a:srgbClr val="222222"/>
                </a:solidFill>
                <a:effectLst/>
                <a:latin typeface="Open Sans" panose="020B0606030504020204" pitchFamily="34" charset="0"/>
                <a:hlinkClick r:id="rId10"/>
              </a:rPr>
              <a:t>Huping</a:t>
            </a:r>
            <a:r>
              <a:rPr lang="en-US" sz="1200" b="1" i="0" u="sng" dirty="0">
                <a:solidFill>
                  <a:srgbClr val="222222"/>
                </a:solidFill>
                <a:effectLst/>
                <a:latin typeface="Open Sans" panose="020B0606030504020204" pitchFamily="34" charset="0"/>
                <a:hlinkClick r:id="rId10"/>
              </a:rPr>
              <a:t> Guo</a:t>
            </a:r>
            <a:r>
              <a:rPr lang="en-US" sz="1200" b="1" i="0" dirty="0">
                <a:solidFill>
                  <a:srgbClr val="222222"/>
                </a:solidFill>
                <a:effectLst/>
                <a:latin typeface="Open Sans" panose="020B0606030504020204" pitchFamily="34" charset="0"/>
              </a:rPr>
              <a:t>, </a:t>
            </a:r>
            <a:r>
              <a:rPr lang="en-US" sz="1200" b="1" i="0" u="sng" dirty="0">
                <a:solidFill>
                  <a:srgbClr val="222222"/>
                </a:solidFill>
                <a:effectLst/>
                <a:latin typeface="Open Sans" panose="020B0606030504020204" pitchFamily="34" charset="0"/>
                <a:hlinkClick r:id="rId11"/>
              </a:rPr>
              <a:t>Dr. Jiang Guo</a:t>
            </a:r>
            <a:r>
              <a:rPr lang="en-US" sz="1200" b="1" i="0" dirty="0">
                <a:solidFill>
                  <a:srgbClr val="222222"/>
                </a:solidFill>
                <a:effectLst/>
                <a:latin typeface="Open Sans" panose="020B0606030504020204" pitchFamily="34" charset="0"/>
              </a:rPr>
              <a:t>, </a:t>
            </a:r>
            <a:r>
              <a:rPr lang="en-US" sz="1200" b="1" i="0" u="sng" dirty="0">
                <a:solidFill>
                  <a:srgbClr val="222222"/>
                </a:solidFill>
                <a:effectLst/>
                <a:latin typeface="Open Sans" panose="020B0606030504020204" pitchFamily="34" charset="0"/>
                <a:hlinkClick r:id="rId12"/>
              </a:rPr>
              <a:t>Dr. Zilong Ye</a:t>
            </a:r>
            <a:r>
              <a:rPr lang="en-US" sz="1200" b="1" i="0" dirty="0">
                <a:solidFill>
                  <a:srgbClr val="222222"/>
                </a:solidFill>
                <a:effectLst/>
                <a:latin typeface="Open Sans" panose="020B0606030504020204" pitchFamily="34" charset="0"/>
              </a:rPr>
              <a:t>, </a:t>
            </a:r>
            <a:r>
              <a:rPr lang="en-US" sz="1200" b="1" i="0" u="sng" dirty="0">
                <a:solidFill>
                  <a:srgbClr val="222222"/>
                </a:solidFill>
                <a:effectLst/>
                <a:latin typeface="Open Sans" panose="020B0606030504020204" pitchFamily="34" charset="0"/>
                <a:hlinkClick r:id="rId13"/>
              </a:rPr>
              <a:t>Dr. </a:t>
            </a:r>
            <a:r>
              <a:rPr lang="en-US" sz="1200" b="1" i="0" u="sng" dirty="0" err="1">
                <a:solidFill>
                  <a:srgbClr val="222222"/>
                </a:solidFill>
                <a:effectLst/>
                <a:latin typeface="Open Sans" panose="020B0606030504020204" pitchFamily="34" charset="0"/>
                <a:hlinkClick r:id="rId13"/>
              </a:rPr>
              <a:t>Yuquing</a:t>
            </a:r>
            <a:r>
              <a:rPr lang="en-US" sz="1200" b="1" i="0" u="sng" dirty="0">
                <a:solidFill>
                  <a:srgbClr val="222222"/>
                </a:solidFill>
                <a:effectLst/>
                <a:latin typeface="Open Sans" panose="020B0606030504020204" pitchFamily="34" charset="0"/>
                <a:hlinkClick r:id="rId13"/>
              </a:rPr>
              <a:t> Zhu</a:t>
            </a:r>
            <a:r>
              <a:rPr lang="en-US" sz="1200" b="1" i="0" dirty="0">
                <a:solidFill>
                  <a:srgbClr val="222222"/>
                </a:solidFill>
                <a:effectLst/>
                <a:latin typeface="Open Sans" panose="020B0606030504020204" pitchFamily="34" charset="0"/>
              </a:rPr>
              <a:t>, CS</a:t>
            </a:r>
            <a:endParaRPr lang="en-US" sz="1200" b="0" i="0" dirty="0">
              <a:solidFill>
                <a:srgbClr val="222222"/>
              </a:solidFill>
              <a:effectLst/>
              <a:latin typeface="Open Sans" panose="020B0606030504020204" pitchFamily="34" charset="0"/>
            </a:endParaRPr>
          </a:p>
          <a:p>
            <a:pPr algn="l">
              <a:buFont typeface="Arial" panose="020B0604020202020204" pitchFamily="34" charset="0"/>
              <a:buChar char="•"/>
            </a:pPr>
            <a:r>
              <a:rPr lang="en-US" sz="1200" b="0" i="0" u="sng" dirty="0">
                <a:solidFill>
                  <a:srgbClr val="0000FF"/>
                </a:solidFill>
                <a:effectLst/>
                <a:latin typeface="Open Sans" panose="020B0606030504020204" pitchFamily="34" charset="0"/>
                <a:hlinkClick r:id="rId14"/>
              </a:rPr>
              <a:t>Visual Media Lab</a:t>
            </a:r>
            <a:r>
              <a:rPr lang="en-US" sz="1200" b="1" i="0" dirty="0">
                <a:solidFill>
                  <a:srgbClr val="222222"/>
                </a:solidFill>
                <a:effectLst/>
                <a:latin typeface="Open Sans" panose="020B0606030504020204" pitchFamily="34" charset="0"/>
              </a:rPr>
              <a:t> ‒ </a:t>
            </a:r>
            <a:r>
              <a:rPr lang="en-US" sz="1200" b="1" i="0" u="sng" dirty="0">
                <a:solidFill>
                  <a:srgbClr val="222222"/>
                </a:solidFill>
                <a:effectLst/>
                <a:latin typeface="Open Sans" panose="020B0606030504020204" pitchFamily="34" charset="0"/>
                <a:hlinkClick r:id="rId15"/>
              </a:rPr>
              <a:t>Dr. </a:t>
            </a:r>
            <a:r>
              <a:rPr lang="en-US" sz="1200" b="1" i="0" u="sng" dirty="0" err="1">
                <a:solidFill>
                  <a:srgbClr val="222222"/>
                </a:solidFill>
                <a:effectLst/>
                <a:latin typeface="Open Sans" panose="020B0606030504020204" pitchFamily="34" charset="0"/>
                <a:hlinkClick r:id="rId15"/>
              </a:rPr>
              <a:t>Eun</a:t>
            </a:r>
            <a:r>
              <a:rPr lang="en-US" sz="1200" b="1" i="0" u="sng" dirty="0">
                <a:solidFill>
                  <a:srgbClr val="222222"/>
                </a:solidFill>
                <a:effectLst/>
                <a:latin typeface="Open Sans" panose="020B0606030504020204" pitchFamily="34" charset="0"/>
                <a:hlinkClick r:id="rId15"/>
              </a:rPr>
              <a:t>-Young Elaine Kang</a:t>
            </a:r>
            <a:r>
              <a:rPr lang="en-US" sz="1200" b="1" i="0" dirty="0">
                <a:solidFill>
                  <a:srgbClr val="222222"/>
                </a:solidFill>
                <a:effectLst/>
                <a:latin typeface="Open Sans" panose="020B0606030504020204" pitchFamily="34" charset="0"/>
              </a:rPr>
              <a:t>, CS</a:t>
            </a:r>
            <a:endParaRPr lang="en-US" sz="1200" b="0" i="0" dirty="0">
              <a:solidFill>
                <a:srgbClr val="222222"/>
              </a:solidFill>
              <a:effectLst/>
              <a:latin typeface="Open Sans" panose="020B0606030504020204" pitchFamily="34" charset="0"/>
            </a:endParaRPr>
          </a:p>
          <a:p>
            <a:pPr algn="l">
              <a:buFont typeface="Arial" panose="020B0604020202020204" pitchFamily="34" charset="0"/>
              <a:buChar char="•"/>
            </a:pPr>
            <a:r>
              <a:rPr lang="en-US" sz="1200" b="0" i="0" u="sng" dirty="0">
                <a:solidFill>
                  <a:srgbClr val="0000FF"/>
                </a:solidFill>
                <a:effectLst/>
                <a:latin typeface="Open Sans" panose="020B0606030504020204" pitchFamily="34" charset="0"/>
                <a:hlinkClick r:id="rId16"/>
              </a:rPr>
              <a:t>Machine Learning and Sensing Lab</a:t>
            </a:r>
            <a:r>
              <a:rPr lang="en-US" sz="1200" b="1" i="0" dirty="0">
                <a:solidFill>
                  <a:srgbClr val="222222"/>
                </a:solidFill>
                <a:effectLst/>
                <a:latin typeface="Open Sans" panose="020B0606030504020204" pitchFamily="34" charset="0"/>
              </a:rPr>
              <a:t> ‒ </a:t>
            </a:r>
            <a:r>
              <a:rPr lang="en-US" sz="1200" b="1" i="0" u="sng" dirty="0">
                <a:solidFill>
                  <a:srgbClr val="222222"/>
                </a:solidFill>
                <a:effectLst/>
                <a:latin typeface="Open Sans" panose="020B0606030504020204" pitchFamily="34" charset="0"/>
                <a:hlinkClick r:id="rId17"/>
              </a:rPr>
              <a:t>Dr. </a:t>
            </a:r>
            <a:r>
              <a:rPr lang="en-US" sz="1200" b="1" i="0" u="sng" dirty="0" err="1">
                <a:solidFill>
                  <a:srgbClr val="222222"/>
                </a:solidFill>
                <a:effectLst/>
                <a:latin typeface="Open Sans" panose="020B0606030504020204" pitchFamily="34" charset="0"/>
                <a:hlinkClick r:id="rId17"/>
              </a:rPr>
              <a:t>Navid</a:t>
            </a:r>
            <a:r>
              <a:rPr lang="en-US" sz="1200" b="1" i="0" u="sng" dirty="0">
                <a:solidFill>
                  <a:srgbClr val="222222"/>
                </a:solidFill>
                <a:effectLst/>
                <a:latin typeface="Open Sans" panose="020B0606030504020204" pitchFamily="34" charset="0"/>
                <a:hlinkClick r:id="rId17"/>
              </a:rPr>
              <a:t> Amini</a:t>
            </a:r>
            <a:r>
              <a:rPr lang="en-US" sz="1200" b="1" i="0" dirty="0">
                <a:solidFill>
                  <a:srgbClr val="222222"/>
                </a:solidFill>
                <a:effectLst/>
                <a:latin typeface="Open Sans" panose="020B0606030504020204" pitchFamily="34" charset="0"/>
              </a:rPr>
              <a:t>, CS</a:t>
            </a:r>
            <a:endParaRPr lang="en-US" sz="1200" b="0" i="0" dirty="0">
              <a:solidFill>
                <a:srgbClr val="222222"/>
              </a:solidFill>
              <a:effectLst/>
              <a:latin typeface="Open Sans" panose="020B0606030504020204" pitchFamily="34" charset="0"/>
            </a:endParaRPr>
          </a:p>
          <a:p>
            <a:br>
              <a:rPr lang="en-US" sz="2000" b="0" i="0" dirty="0">
                <a:solidFill>
                  <a:srgbClr val="222222"/>
                </a:solidFill>
                <a:effectLst/>
                <a:latin typeface="Open Sans" panose="020B0606030504020204" pitchFamily="34" charset="0"/>
              </a:rPr>
            </a:br>
            <a:endParaRPr lang="en-US" sz="1800" dirty="0"/>
          </a:p>
        </p:txBody>
      </p:sp>
      <p:sp>
        <p:nvSpPr>
          <p:cNvPr id="4" name="Slide Number Placeholder 1">
            <a:extLst>
              <a:ext uri="{FF2B5EF4-FFF2-40B4-BE49-F238E27FC236}">
                <a16:creationId xmlns:a16="http://schemas.microsoft.com/office/drawing/2014/main" id="{9D6954B0-5EC1-F04D-AF3E-1E6E6C02D974}"/>
              </a:ext>
            </a:extLst>
          </p:cNvPr>
          <p:cNvSpPr txBox="1">
            <a:spLocks/>
          </p:cNvSpPr>
          <p:nvPr/>
        </p:nvSpPr>
        <p:spPr>
          <a:xfrm>
            <a:off x="7010400" y="4868863"/>
            <a:ext cx="2133600" cy="274637"/>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220BBC-8879-E844-B35B-0F806738ECBE}" type="slidenum">
              <a:rPr lang="en-US" smtClean="0"/>
              <a:pPr/>
              <a:t>4</a:t>
            </a:fld>
            <a:endParaRPr lang="en-US" dirty="0"/>
          </a:p>
        </p:txBody>
      </p:sp>
    </p:spTree>
    <p:extLst>
      <p:ext uri="{BB962C8B-B14F-4D97-AF65-F5344CB8AC3E}">
        <p14:creationId xmlns:p14="http://schemas.microsoft.com/office/powerpoint/2010/main" val="452332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z="2400" kern="0" dirty="0">
                <a:solidFill>
                  <a:srgbClr val="000000"/>
                </a:solidFill>
                <a:ea typeface="PMingLiU" pitchFamily="18" charset="-120"/>
              </a:rPr>
              <a:t>CS MS Admission &amp; Graduate Standing</a:t>
            </a:r>
            <a:endParaRPr lang="en-US" dirty="0"/>
          </a:p>
        </p:txBody>
      </p:sp>
      <p:sp>
        <p:nvSpPr>
          <p:cNvPr id="3" name="Content Placeholder 2"/>
          <p:cNvSpPr>
            <a:spLocks noGrp="1"/>
          </p:cNvSpPr>
          <p:nvPr>
            <p:ph idx="1"/>
          </p:nvPr>
        </p:nvSpPr>
        <p:spPr/>
        <p:txBody>
          <a:bodyPr/>
          <a:lstStyle/>
          <a:p>
            <a:pPr>
              <a:buClr>
                <a:srgbClr val="B2B2B2"/>
              </a:buClr>
              <a:defRPr/>
            </a:pPr>
            <a:endParaRPr lang="en-US" altLang="zh-TW" sz="1800" dirty="0">
              <a:solidFill>
                <a:srgbClr val="000000"/>
              </a:solidFill>
              <a:latin typeface="Arial" charset="0"/>
              <a:ea typeface="PMingLiU" pitchFamily="18" charset="-120"/>
            </a:endParaRPr>
          </a:p>
          <a:p>
            <a:pPr marL="742950" lvl="1" indent="-285750">
              <a:buClr>
                <a:srgbClr val="B2B2B2"/>
              </a:buClr>
              <a:buFont typeface="Wingdings" pitchFamily="2" charset="2"/>
              <a:buChar char="§"/>
              <a:defRPr/>
            </a:pPr>
            <a:endParaRPr lang="en-US" altLang="zh-TW" sz="2400" kern="0" dirty="0">
              <a:solidFill>
                <a:srgbClr val="000000"/>
              </a:solidFill>
              <a:ea typeface="PMingLiU" pitchFamily="18" charset="-120"/>
            </a:endParaRPr>
          </a:p>
          <a:p>
            <a:endParaRPr lang="en-US" sz="1600" dirty="0"/>
          </a:p>
        </p:txBody>
      </p:sp>
      <p:sp>
        <p:nvSpPr>
          <p:cNvPr id="4" name="Slide Number Placeholder 1">
            <a:extLst>
              <a:ext uri="{FF2B5EF4-FFF2-40B4-BE49-F238E27FC236}">
                <a16:creationId xmlns:a16="http://schemas.microsoft.com/office/drawing/2014/main" id="{91EA249B-80BA-F446-9B71-1E67E22CF30B}"/>
              </a:ext>
            </a:extLst>
          </p:cNvPr>
          <p:cNvSpPr txBox="1">
            <a:spLocks/>
          </p:cNvSpPr>
          <p:nvPr/>
        </p:nvSpPr>
        <p:spPr>
          <a:xfrm>
            <a:off x="7010400" y="4868863"/>
            <a:ext cx="2133600" cy="274637"/>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B220BBC-8879-E844-B35B-0F806738ECBE}" type="slidenum">
              <a:rPr lang="en-US" smtClean="0"/>
              <a:pPr/>
              <a:t>5</a:t>
            </a:fld>
            <a:endParaRPr lang="en-US" dirty="0"/>
          </a:p>
        </p:txBody>
      </p:sp>
      <p:sp>
        <p:nvSpPr>
          <p:cNvPr id="5" name="Content Placeholder 2"/>
          <p:cNvSpPr txBox="1">
            <a:spLocks/>
          </p:cNvSpPr>
          <p:nvPr/>
        </p:nvSpPr>
        <p:spPr>
          <a:xfrm>
            <a:off x="536407" y="999723"/>
            <a:ext cx="8364831" cy="3394472"/>
          </a:xfrm>
          <a:prstGeom prst="rect">
            <a:avLst/>
          </a:prstGeom>
        </p:spPr>
        <p:txBody>
          <a:bodyPr vert="horz" lIns="91440" tIns="45720" rIns="91440" bIns="45720" rtlCol="0">
            <a:noAutofit/>
          </a:bodyPr>
          <a:lstStyle>
            <a:lvl1pPr marL="0" indent="0" algn="l" defTabSz="342900" rtl="0" eaLnBrk="1" latinLnBrk="0" hangingPunct="1">
              <a:spcBef>
                <a:spcPct val="20000"/>
              </a:spcBef>
              <a:buFont typeface="Arial"/>
              <a:buNone/>
              <a:defRPr sz="1700" kern="1200">
                <a:solidFill>
                  <a:schemeClr val="tx1"/>
                </a:solidFill>
                <a:latin typeface="Arial"/>
                <a:ea typeface="+mn-ea"/>
                <a:cs typeface="Arial"/>
              </a:defRPr>
            </a:lvl1pPr>
            <a:lvl2pPr marL="685800" indent="-342900" algn="l" defTabSz="342900" rtl="0" eaLnBrk="1" latinLnBrk="0" hangingPunct="1">
              <a:spcBef>
                <a:spcPct val="20000"/>
              </a:spcBef>
              <a:buFont typeface="Arial" panose="020B0604020202020204" pitchFamily="34" charset="0"/>
              <a:buChar char="•"/>
              <a:defRPr sz="1500" kern="1200">
                <a:solidFill>
                  <a:schemeClr val="tx1"/>
                </a:solidFill>
                <a:latin typeface="Arial"/>
                <a:ea typeface="+mn-ea"/>
                <a:cs typeface="Arial"/>
              </a:defRPr>
            </a:lvl2pPr>
            <a:lvl3pPr marL="971550" indent="-285750" algn="l" defTabSz="342900" rtl="0" eaLnBrk="1" latinLnBrk="0" hangingPunct="1">
              <a:spcBef>
                <a:spcPct val="20000"/>
              </a:spcBef>
              <a:buFont typeface="Courier New" panose="02070309020205020404" pitchFamily="49" charset="0"/>
              <a:buChar char="o"/>
              <a:defRPr sz="14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200" kern="1200">
                <a:solidFill>
                  <a:schemeClr val="tx1">
                    <a:lumMod val="50000"/>
                    <a:lumOff val="50000"/>
                  </a:schemeClr>
                </a:solidFill>
                <a:latin typeface="Arial"/>
                <a:ea typeface="+mn-ea"/>
                <a:cs typeface="Arial"/>
              </a:defRPr>
            </a:lvl4pPr>
            <a:lvl5pPr marL="1543050" indent="-171450" algn="l" defTabSz="342900" rtl="0" eaLnBrk="1" latinLnBrk="0" hangingPunct="1">
              <a:spcBef>
                <a:spcPct val="20000"/>
              </a:spcBef>
              <a:buFont typeface="Arial"/>
              <a:buChar char="»"/>
              <a:defRPr sz="1000" kern="1200">
                <a:solidFill>
                  <a:schemeClr val="tx1">
                    <a:lumMod val="50000"/>
                    <a:lumOff val="50000"/>
                  </a:schemeClr>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71450" indent="-282575">
              <a:spcBef>
                <a:spcPts val="0"/>
              </a:spcBef>
              <a:buClr>
                <a:srgbClr val="B2B2B2"/>
              </a:buClr>
              <a:buFont typeface="Wingdings" pitchFamily="2" charset="2"/>
              <a:buChar char="§"/>
              <a:tabLst>
                <a:tab pos="339725" algn="l"/>
              </a:tabLst>
              <a:defRPr/>
            </a:pPr>
            <a:r>
              <a:rPr lang="en-US" altLang="zh-TW" sz="2000" dirty="0"/>
              <a:t>Conditional Admission (G1 standing) </a:t>
            </a:r>
          </a:p>
          <a:p>
            <a:pPr marL="112712">
              <a:spcBef>
                <a:spcPts val="0"/>
              </a:spcBef>
              <a:buClr>
                <a:srgbClr val="B2B2B2"/>
              </a:buClr>
              <a:tabLst>
                <a:tab pos="339725" algn="l"/>
              </a:tabLst>
              <a:defRPr/>
            </a:pPr>
            <a:r>
              <a:rPr lang="en-US" altLang="zh-TW" sz="2000" kern="0" dirty="0">
                <a:solidFill>
                  <a:srgbClr val="000000"/>
                </a:solidFill>
                <a:ea typeface="PMingLiU" pitchFamily="18" charset="-120"/>
              </a:rPr>
              <a:t>		</a:t>
            </a:r>
            <a:r>
              <a:rPr lang="en-US" altLang="zh-TW" sz="1800" kern="0" dirty="0">
                <a:solidFill>
                  <a:srgbClr val="000000"/>
                </a:solidFill>
                <a:ea typeface="PMingLiU" pitchFamily="18" charset="-120"/>
              </a:rPr>
              <a:t>    (Admission with a few prerequisite conditions)</a:t>
            </a:r>
          </a:p>
          <a:p>
            <a:pPr marL="857250" lvl="1" indent="-282575">
              <a:spcBef>
                <a:spcPts val="0"/>
              </a:spcBef>
              <a:buClr>
                <a:srgbClr val="B2B2B2"/>
              </a:buClr>
              <a:buFont typeface="Wingdings" pitchFamily="2" charset="2"/>
              <a:buChar char="§"/>
              <a:defRPr/>
            </a:pPr>
            <a:r>
              <a:rPr lang="en-US" sz="1800" dirty="0"/>
              <a:t>Programming (CS 3035)</a:t>
            </a:r>
          </a:p>
          <a:p>
            <a:pPr marL="857250" lvl="1" indent="-282575">
              <a:spcBef>
                <a:spcPts val="0"/>
              </a:spcBef>
              <a:buClr>
                <a:srgbClr val="B2B2B2"/>
              </a:buClr>
              <a:buFont typeface="Wingdings" pitchFamily="2" charset="2"/>
              <a:buChar char="§"/>
              <a:defRPr/>
            </a:pPr>
            <a:r>
              <a:rPr lang="en-US" sz="1800" dirty="0"/>
              <a:t>Algorithms (CS 3112)</a:t>
            </a:r>
          </a:p>
          <a:p>
            <a:pPr marL="857250" lvl="1" indent="-282575">
              <a:spcBef>
                <a:spcPts val="0"/>
              </a:spcBef>
              <a:buClr>
                <a:srgbClr val="B2B2B2"/>
              </a:buClr>
              <a:buFont typeface="Wingdings" pitchFamily="2" charset="2"/>
              <a:buChar char="§"/>
              <a:defRPr/>
            </a:pPr>
            <a:r>
              <a:rPr lang="en-US" sz="1800" dirty="0"/>
              <a:t>Web (CS 3220)</a:t>
            </a:r>
          </a:p>
          <a:p>
            <a:pPr marL="857250" lvl="1" indent="-282575">
              <a:spcBef>
                <a:spcPts val="0"/>
              </a:spcBef>
              <a:buClr>
                <a:srgbClr val="B2B2B2"/>
              </a:buClr>
              <a:buFont typeface="Wingdings" pitchFamily="2" charset="2"/>
              <a:buChar char="§"/>
              <a:defRPr/>
            </a:pPr>
            <a:r>
              <a:rPr lang="en-US" sz="1800" dirty="0"/>
              <a:t>Must complete these prerequisites in the first semester </a:t>
            </a:r>
          </a:p>
          <a:p>
            <a:pPr marL="171450" indent="-282575">
              <a:spcBef>
                <a:spcPts val="0"/>
              </a:spcBef>
              <a:buClr>
                <a:srgbClr val="B2B2B2"/>
              </a:buClr>
              <a:buFont typeface="Wingdings" pitchFamily="2" charset="2"/>
              <a:buChar char="§"/>
              <a:defRPr/>
            </a:pPr>
            <a:r>
              <a:rPr lang="en-US" altLang="zh-TW" sz="2000" dirty="0"/>
              <a:t>Classified Admission (G2 standing)</a:t>
            </a:r>
          </a:p>
          <a:p>
            <a:pPr marL="857250" lvl="1" indent="-282575">
              <a:spcBef>
                <a:spcPts val="0"/>
              </a:spcBef>
              <a:buClr>
                <a:srgbClr val="B2B2B2"/>
              </a:buClr>
              <a:buFont typeface="Wingdings" pitchFamily="2" charset="2"/>
              <a:buChar char="§"/>
              <a:defRPr/>
            </a:pPr>
            <a:r>
              <a:rPr lang="en-US" altLang="zh-TW" sz="1800" kern="0" dirty="0">
                <a:solidFill>
                  <a:srgbClr val="000000"/>
                </a:solidFill>
                <a:ea typeface="PMingLiU" pitchFamily="18" charset="-120"/>
              </a:rPr>
              <a:t>CS4000/5000 courses</a:t>
            </a:r>
          </a:p>
          <a:p>
            <a:pPr marL="171450" indent="-282575">
              <a:spcBef>
                <a:spcPts val="0"/>
              </a:spcBef>
              <a:buClr>
                <a:srgbClr val="B2B2B2"/>
              </a:buClr>
              <a:buFont typeface="Wingdings" pitchFamily="2" charset="2"/>
              <a:buChar char="§"/>
              <a:defRPr/>
            </a:pPr>
            <a:r>
              <a:rPr lang="en-US" sz="2000" dirty="0"/>
              <a:t>Advanced to Candidacy (G3 standing)</a:t>
            </a:r>
          </a:p>
          <a:p>
            <a:pPr marL="857250" lvl="1" indent="-282575">
              <a:spcBef>
                <a:spcPts val="0"/>
              </a:spcBef>
              <a:buClr>
                <a:srgbClr val="B2B2B2"/>
              </a:buClr>
              <a:buFont typeface="Wingdings" pitchFamily="2" charset="2"/>
              <a:buChar char="§"/>
              <a:defRPr/>
            </a:pPr>
            <a:r>
              <a:rPr lang="en-US" altLang="zh-TW" sz="1800" dirty="0"/>
              <a:t>Electives, Thesis, Comprehensive Exam</a:t>
            </a:r>
          </a:p>
          <a:p>
            <a:pPr>
              <a:spcBef>
                <a:spcPts val="0"/>
              </a:spcBef>
              <a:buClr>
                <a:srgbClr val="B2B2B2"/>
              </a:buClr>
              <a:defRPr/>
            </a:pPr>
            <a:endParaRPr lang="en-US" altLang="zh-TW" sz="2000" dirty="0"/>
          </a:p>
          <a:p>
            <a:pPr marL="457200" lvl="1" indent="0">
              <a:buClr>
                <a:srgbClr val="B2B2B2"/>
              </a:buClr>
              <a:buFont typeface="Arial" panose="020B0604020202020204" pitchFamily="34" charset="0"/>
              <a:buNone/>
              <a:defRPr/>
            </a:pPr>
            <a:endParaRPr lang="en-US" altLang="zh-TW" sz="2400" kern="0" dirty="0">
              <a:solidFill>
                <a:srgbClr val="000000"/>
              </a:solidFill>
              <a:ea typeface="PMingLiU" pitchFamily="18" charset="-120"/>
            </a:endParaRPr>
          </a:p>
          <a:p>
            <a:endParaRPr lang="en-US" sz="1600" dirty="0"/>
          </a:p>
        </p:txBody>
      </p:sp>
    </p:spTree>
    <p:extLst>
      <p:ext uri="{BB962C8B-B14F-4D97-AF65-F5344CB8AC3E}">
        <p14:creationId xmlns:p14="http://schemas.microsoft.com/office/powerpoint/2010/main" val="3158402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MS CS Curriculum </a:t>
            </a:r>
            <a:br>
              <a:rPr lang="en-US" altLang="en-US" dirty="0"/>
            </a:br>
            <a:r>
              <a:rPr lang="en-US" altLang="en-US" sz="1600" dirty="0">
                <a:solidFill>
                  <a:srgbClr val="FF0000"/>
                </a:solidFill>
              </a:rPr>
              <a:t>Effective Fall 2021 semester term</a:t>
            </a:r>
            <a:endParaRPr lang="en-US" altLang="en-US" sz="2000" dirty="0">
              <a:solidFill>
                <a:srgbClr val="FF0000"/>
              </a:solidFill>
            </a:endParaRPr>
          </a:p>
        </p:txBody>
      </p:sp>
      <p:pic>
        <p:nvPicPr>
          <p:cNvPr id="2" name="Picture 1"/>
          <p:cNvPicPr>
            <a:picLocks noChangeAspect="1"/>
          </p:cNvPicPr>
          <p:nvPr/>
        </p:nvPicPr>
        <p:blipFill>
          <a:blip r:embed="rId3"/>
          <a:stretch>
            <a:fillRect/>
          </a:stretch>
        </p:blipFill>
        <p:spPr>
          <a:xfrm>
            <a:off x="4125951" y="717458"/>
            <a:ext cx="4827827" cy="4082646"/>
          </a:xfrm>
          <a:prstGeom prst="rect">
            <a:avLst/>
          </a:prstGeom>
        </p:spPr>
      </p:pic>
      <p:sp>
        <p:nvSpPr>
          <p:cNvPr id="5" name="Text Placeholder 2"/>
          <p:cNvSpPr txBox="1">
            <a:spLocks/>
          </p:cNvSpPr>
          <p:nvPr/>
        </p:nvSpPr>
        <p:spPr>
          <a:xfrm>
            <a:off x="4199548" y="237636"/>
            <a:ext cx="3962536" cy="479822"/>
          </a:xfrm>
          <a:prstGeom prst="rect">
            <a:avLst/>
          </a:prstGeom>
        </p:spPr>
        <p:txBody>
          <a:bodyPr/>
          <a:lstStyle>
            <a:lvl1pPr marL="0" indent="0" algn="l" defTabSz="342900" rtl="0" eaLnBrk="1" latinLnBrk="0" hangingPunct="1">
              <a:spcBef>
                <a:spcPct val="20000"/>
              </a:spcBef>
              <a:buFont typeface="Arial"/>
              <a:buNone/>
              <a:defRPr sz="1700" kern="1200">
                <a:solidFill>
                  <a:schemeClr val="tx1"/>
                </a:solidFill>
                <a:latin typeface="Arial"/>
                <a:ea typeface="+mn-ea"/>
                <a:cs typeface="Arial"/>
              </a:defRPr>
            </a:lvl1pPr>
            <a:lvl2pPr marL="685800" indent="-342900" algn="l" defTabSz="342900" rtl="0" eaLnBrk="1" latinLnBrk="0" hangingPunct="1">
              <a:spcBef>
                <a:spcPct val="20000"/>
              </a:spcBef>
              <a:buFont typeface="Arial" panose="020B0604020202020204" pitchFamily="34" charset="0"/>
              <a:buChar char="•"/>
              <a:defRPr sz="1500" kern="1200">
                <a:solidFill>
                  <a:schemeClr val="tx1"/>
                </a:solidFill>
                <a:latin typeface="Arial"/>
                <a:ea typeface="+mn-ea"/>
                <a:cs typeface="Arial"/>
              </a:defRPr>
            </a:lvl2pPr>
            <a:lvl3pPr marL="971550" indent="-285750" algn="l" defTabSz="342900" rtl="0" eaLnBrk="1" latinLnBrk="0" hangingPunct="1">
              <a:spcBef>
                <a:spcPct val="20000"/>
              </a:spcBef>
              <a:buFont typeface="Courier New" panose="02070309020205020404" pitchFamily="49" charset="0"/>
              <a:buChar char="o"/>
              <a:defRPr sz="14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200" kern="1200">
                <a:solidFill>
                  <a:schemeClr val="tx1">
                    <a:lumMod val="50000"/>
                    <a:lumOff val="50000"/>
                  </a:schemeClr>
                </a:solidFill>
                <a:latin typeface="Arial"/>
                <a:ea typeface="+mn-ea"/>
                <a:cs typeface="Arial"/>
              </a:defRPr>
            </a:lvl4pPr>
            <a:lvl5pPr marL="1543050" indent="-171450" algn="l" defTabSz="342900" rtl="0" eaLnBrk="1" latinLnBrk="0" hangingPunct="1">
              <a:spcBef>
                <a:spcPct val="20000"/>
              </a:spcBef>
              <a:buFont typeface="Arial"/>
              <a:buChar char="»"/>
              <a:defRPr sz="1000" kern="1200">
                <a:solidFill>
                  <a:schemeClr val="tx1">
                    <a:lumMod val="50000"/>
                    <a:lumOff val="50000"/>
                  </a:schemeClr>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dirty="0"/>
              <a:t>Three Thematic Areas (Fall 2021):</a:t>
            </a:r>
          </a:p>
        </p:txBody>
      </p:sp>
      <p:sp>
        <p:nvSpPr>
          <p:cNvPr id="8" name="Content Placeholder 2"/>
          <p:cNvSpPr>
            <a:spLocks noGrp="1"/>
          </p:cNvSpPr>
          <p:nvPr>
            <p:ph idx="1"/>
          </p:nvPr>
        </p:nvSpPr>
        <p:spPr>
          <a:xfrm>
            <a:off x="536408" y="1177748"/>
            <a:ext cx="3589543" cy="3394472"/>
          </a:xfrm>
        </p:spPr>
        <p:txBody>
          <a:bodyPr/>
          <a:lstStyle/>
          <a:p>
            <a:pPr>
              <a:defRPr/>
            </a:pPr>
            <a:r>
              <a:rPr lang="en-US" altLang="zh-TW" sz="1600" b="1" kern="0" dirty="0">
                <a:solidFill>
                  <a:srgbClr val="000000"/>
                </a:solidFill>
                <a:ea typeface="PMingLiU" pitchFamily="18" charset="-120"/>
              </a:rPr>
              <a:t>Required Core (18 units) </a:t>
            </a:r>
          </a:p>
          <a:p>
            <a:pPr>
              <a:defRPr/>
            </a:pPr>
            <a:r>
              <a:rPr lang="en-US" altLang="zh-TW" sz="1400" kern="0" dirty="0">
                <a:solidFill>
                  <a:srgbClr val="000000"/>
                </a:solidFill>
                <a:ea typeface="PMingLiU" pitchFamily="18" charset="-120"/>
              </a:rPr>
              <a:t>Two courses from each of the three areas </a:t>
            </a:r>
          </a:p>
          <a:p>
            <a:pPr>
              <a:defRPr/>
            </a:pPr>
            <a:r>
              <a:rPr lang="en-US" altLang="zh-TW" sz="1600" b="1" kern="0" dirty="0">
                <a:solidFill>
                  <a:srgbClr val="000000"/>
                </a:solidFill>
                <a:ea typeface="PMingLiU" pitchFamily="18" charset="-120"/>
              </a:rPr>
              <a:t>Thesis Option (12 units) </a:t>
            </a:r>
          </a:p>
          <a:p>
            <a:pPr marL="285750" indent="-285750">
              <a:buFont typeface="Arial" panose="020B0604020202020204" pitchFamily="34" charset="0"/>
              <a:buChar char="•"/>
              <a:defRPr/>
            </a:pPr>
            <a:r>
              <a:rPr lang="en-US" altLang="zh-TW" sz="1400" kern="0" dirty="0">
                <a:solidFill>
                  <a:srgbClr val="000000"/>
                </a:solidFill>
                <a:ea typeface="PMingLiU" pitchFamily="18" charset="-120"/>
              </a:rPr>
              <a:t>2 additional electives (CS4000/CS5000) </a:t>
            </a:r>
          </a:p>
          <a:p>
            <a:pPr marL="285750" indent="-285750">
              <a:buFont typeface="Arial" panose="020B0604020202020204" pitchFamily="34" charset="0"/>
              <a:buChar char="•"/>
              <a:defRPr/>
            </a:pPr>
            <a:r>
              <a:rPr lang="en-US" altLang="zh-TW" sz="1400" kern="0" dirty="0">
                <a:solidFill>
                  <a:srgbClr val="000000"/>
                </a:solidFill>
                <a:ea typeface="PMingLiU" pitchFamily="18" charset="-120"/>
              </a:rPr>
              <a:t>CS 5990 Thesis (3 units) - 6 units over 2 semesters</a:t>
            </a:r>
          </a:p>
          <a:p>
            <a:pPr>
              <a:defRPr/>
            </a:pPr>
            <a:r>
              <a:rPr lang="en-US" altLang="zh-TW" sz="1600" b="1" kern="0" dirty="0">
                <a:solidFill>
                  <a:srgbClr val="000000"/>
                </a:solidFill>
                <a:ea typeface="PMingLiU" pitchFamily="18" charset="-120"/>
              </a:rPr>
              <a:t>Comp. Exam Option (12 units) </a:t>
            </a:r>
          </a:p>
          <a:p>
            <a:pPr marL="285750" indent="-285750">
              <a:buFont typeface="Arial" panose="020B0604020202020204" pitchFamily="34" charset="0"/>
              <a:buChar char="•"/>
              <a:defRPr/>
            </a:pPr>
            <a:r>
              <a:rPr lang="en-US" altLang="zh-TW" sz="1400" kern="0" dirty="0">
                <a:solidFill>
                  <a:srgbClr val="000000"/>
                </a:solidFill>
                <a:ea typeface="PMingLiU" pitchFamily="18" charset="-120"/>
              </a:rPr>
              <a:t>Take 4 additional electives (CS4000/CS5000)</a:t>
            </a:r>
          </a:p>
          <a:p>
            <a:pPr marL="285750" indent="-285750">
              <a:buFont typeface="Arial" panose="020B0604020202020204" pitchFamily="34" charset="0"/>
              <a:buChar char="•"/>
              <a:defRPr/>
            </a:pPr>
            <a:r>
              <a:rPr lang="en-US" altLang="zh-TW" sz="1400" kern="0" dirty="0">
                <a:solidFill>
                  <a:srgbClr val="000000"/>
                </a:solidFill>
                <a:ea typeface="PMingLiU" pitchFamily="18" charset="-120"/>
              </a:rPr>
              <a:t>Take CS5960 Comp Exam (0 units)</a:t>
            </a:r>
          </a:p>
          <a:p>
            <a:endParaRPr lang="en-US" sz="1400" dirty="0"/>
          </a:p>
        </p:txBody>
      </p:sp>
    </p:spTree>
    <p:extLst>
      <p:ext uri="{BB962C8B-B14F-4D97-AF65-F5344CB8AC3E}">
        <p14:creationId xmlns:p14="http://schemas.microsoft.com/office/powerpoint/2010/main" val="2041621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Graduate Courses</a:t>
            </a:r>
          </a:p>
        </p:txBody>
      </p:sp>
      <p:sp>
        <p:nvSpPr>
          <p:cNvPr id="5" name="Rectangle 2">
            <a:extLst>
              <a:ext uri="{FF2B5EF4-FFF2-40B4-BE49-F238E27FC236}">
                <a16:creationId xmlns:a16="http://schemas.microsoft.com/office/drawing/2014/main" id="{0F87D651-9D8F-48C3-A91C-0BCC836A2111}"/>
              </a:ext>
            </a:extLst>
          </p:cNvPr>
          <p:cNvSpPr>
            <a:spLocks noChangeArrowheads="1"/>
          </p:cNvSpPr>
          <p:nvPr/>
        </p:nvSpPr>
        <p:spPr bwMode="auto">
          <a:xfrm>
            <a:off x="0" y="45720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3">
            <a:extLst>
              <a:ext uri="{FF2B5EF4-FFF2-40B4-BE49-F238E27FC236}">
                <a16:creationId xmlns:a16="http://schemas.microsoft.com/office/drawing/2014/main" id="{00F04EA9-B5AC-4D45-A26D-069C508DA27F}"/>
              </a:ext>
            </a:extLst>
          </p:cNvPr>
          <p:cNvSpPr>
            <a:spLocks noChangeArrowheads="1"/>
          </p:cNvSpPr>
          <p:nvPr/>
        </p:nvSpPr>
        <p:spPr bwMode="auto">
          <a:xfrm>
            <a:off x="388188" y="888843"/>
            <a:ext cx="6008299" cy="387798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333366"/>
                </a:solidFill>
                <a:effectLst/>
                <a:latin typeface="Helvetica Neue"/>
              </a:rPr>
              <a:t>Students completing CS 5960 Comprehensive Exam select 12 units and students completing CS 5990 Thesis select 6 units to satisfy the degree requirement.</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2"/>
              </a:rPr>
              <a:t>CS 4075 - Concurrent and Distributed Programming</a:t>
            </a:r>
            <a:r>
              <a:rPr kumimoji="0" lang="en-US" altLang="en-US" sz="700" b="0" i="0" u="none" strike="noStrike" cap="none" normalizeH="0" baseline="0" dirty="0">
                <a:ln>
                  <a:noFill/>
                </a:ln>
                <a:solidFill>
                  <a:srgbClr val="333366"/>
                </a:solidFill>
                <a:effectLst/>
                <a:latin typeface="inherit"/>
              </a:rPr>
              <a:t> (3)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4112 - Competitive Programming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4188 - Compilers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4220 - Current Trends in Web Design and Development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4222 - Principles of Data Base Systems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4470 - Computer Networking Protocols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4471 - Computer Networks Configuration and Management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4540 - Topics in Advanced </a:t>
            </a:r>
            <a:r>
              <a:rPr kumimoji="0" lang="en-US" altLang="en-US" sz="700" b="0" i="0" u="sng" strike="noStrike" cap="none" normalizeH="0" baseline="0" dirty="0">
                <a:ln>
                  <a:noFill/>
                </a:ln>
                <a:solidFill>
                  <a:srgbClr val="333366"/>
                </a:solidFill>
                <a:effectLst/>
                <a:latin typeface="inherit"/>
                <a:hlinkClick r:id="rId3"/>
              </a:rPr>
              <a:t>Computer Science</a:t>
            </a:r>
            <a:r>
              <a:rPr kumimoji="0" lang="en-US" altLang="en-US" sz="700" b="0" i="0" u="sng" strike="noStrike" cap="none" normalizeH="0" baseline="0" dirty="0">
                <a:ln>
                  <a:noFill/>
                </a:ln>
                <a:solidFill>
                  <a:srgbClr val="333366"/>
                </a:solidFill>
                <a:effectLst/>
                <a:latin typeface="Helvetica Neue"/>
                <a:hlinkClick r:id="rId3"/>
              </a:rPr>
              <a:t> </a:t>
            </a:r>
            <a:r>
              <a:rPr kumimoji="0" lang="en-US" altLang="en-US" sz="700" b="0" i="0" u="none" strike="noStrike" cap="none" normalizeH="0" baseline="0" dirty="0">
                <a:ln>
                  <a:noFill/>
                </a:ln>
                <a:solidFill>
                  <a:srgbClr val="333366"/>
                </a:solidFill>
                <a:effectLst/>
                <a:latin typeface="inherit"/>
              </a:rPr>
              <a:t>(1-3)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4550 - Computer Graphics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4551 - Multimedia Software Systems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2"/>
              </a:rPr>
              <a:t>CS 4555 - Introduction to 3D Computer Game Programming</a:t>
            </a:r>
            <a:r>
              <a:rPr kumimoji="0" lang="en-US" altLang="en-US" sz="700" b="0" i="0" u="none" strike="noStrike" cap="none" normalizeH="0" baseline="0" dirty="0">
                <a:ln>
                  <a:noFill/>
                </a:ln>
                <a:solidFill>
                  <a:srgbClr val="333366"/>
                </a:solidFill>
                <a:effectLst/>
                <a:latin typeface="inherit"/>
              </a:rPr>
              <a:t> (3)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4556 - Multiplayer Online Game Design and Development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4635 - Modeling and Simulation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4660 - Artificial Intelligence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4661 - Introduction to Data Science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4662 - Advanced Machine Learning and Deep Learning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4663 - Deep Learning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4780 - Cryptography and Information Security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5035 - Topics in Functional Programming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5112 - Design and Analysis of Algorithms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5188 - Languages and Translators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5220 - Advanced Topics in Web Programming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5337 - Advanced Software Engineering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5390 - Advanced Software Architecture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5440 - Advanced Topics in Operating Systems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5470 - Advanced Computer Networks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5540 - Graduate Topics in </a:t>
            </a:r>
            <a:r>
              <a:rPr kumimoji="0" lang="en-US" altLang="en-US" sz="700" b="0" i="0" u="sng" strike="noStrike" cap="none" normalizeH="0" baseline="0" dirty="0">
                <a:ln>
                  <a:noFill/>
                </a:ln>
                <a:solidFill>
                  <a:srgbClr val="333366"/>
                </a:solidFill>
                <a:effectLst/>
                <a:latin typeface="inherit"/>
                <a:hlinkClick r:id="rId3"/>
              </a:rPr>
              <a:t>Computer Science</a:t>
            </a:r>
            <a:r>
              <a:rPr kumimoji="0" lang="en-US" altLang="en-US" sz="700" b="0" i="0" u="sng" strike="noStrike" cap="none" normalizeH="0" baseline="0" dirty="0">
                <a:ln>
                  <a:noFill/>
                </a:ln>
                <a:solidFill>
                  <a:srgbClr val="333366"/>
                </a:solidFill>
                <a:effectLst/>
                <a:latin typeface="Helvetica Neue"/>
                <a:hlinkClick r:id="rId3"/>
              </a:rPr>
              <a:t>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5550 - Advanced Computer Graphics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5660 - Advanced Topics in Artificial Intelligence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5661 - Topics in Data Science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5780 - Advanced Information Security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5781 - Computer and Network Security </a:t>
            </a:r>
            <a:r>
              <a:rPr kumimoji="0" lang="en-US" altLang="en-US" sz="700" b="0" i="0" u="none" strike="noStrike" cap="none" normalizeH="0" baseline="0" dirty="0">
                <a:ln>
                  <a:noFill/>
                </a:ln>
                <a:solidFill>
                  <a:srgbClr val="333366"/>
                </a:solidFill>
                <a:effectLst/>
                <a:latin typeface="inherit"/>
              </a:rPr>
              <a:t>(3)</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700" b="0" i="0" u="sng" strike="noStrike" cap="none" normalizeH="0" baseline="0" dirty="0">
                <a:ln>
                  <a:noFill/>
                </a:ln>
                <a:solidFill>
                  <a:srgbClr val="333366"/>
                </a:solidFill>
                <a:effectLst/>
                <a:latin typeface="Helvetica Neue"/>
                <a:hlinkClick r:id="rId3"/>
              </a:rPr>
              <a:t>CS 5980 - Graduate Directed Study </a:t>
            </a:r>
            <a:r>
              <a:rPr kumimoji="0" lang="en-US" altLang="en-US" sz="700" b="0" i="0" u="none" strike="noStrike" cap="none" normalizeH="0" baseline="0" dirty="0">
                <a:ln>
                  <a:noFill/>
                </a:ln>
                <a:solidFill>
                  <a:srgbClr val="333366"/>
                </a:solidFill>
                <a:effectLst/>
                <a:latin typeface="inherit"/>
              </a:rPr>
              <a:t>(1-3)</a:t>
            </a:r>
            <a:endParaRPr kumimoji="0" lang="en-US" altLang="en-US" sz="700" b="0" i="0" u="none" strike="noStrike" cap="none" normalizeH="0" baseline="0" dirty="0">
              <a:ln>
                <a:noFill/>
              </a:ln>
              <a:solidFill>
                <a:srgbClr val="333366"/>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7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19631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7DBD81-5E33-4E71-A9F5-253D1328100D}"/>
              </a:ext>
            </a:extLst>
          </p:cNvPr>
          <p:cNvSpPr>
            <a:spLocks noGrp="1"/>
          </p:cNvSpPr>
          <p:nvPr>
            <p:ph type="title"/>
          </p:nvPr>
        </p:nvSpPr>
        <p:spPr/>
        <p:txBody>
          <a:bodyPr/>
          <a:lstStyle/>
          <a:p>
            <a:pPr algn="ctr"/>
            <a:r>
              <a:rPr lang="en-US" dirty="0"/>
              <a:t>Roadmap: Classified Admission</a:t>
            </a:r>
          </a:p>
        </p:txBody>
      </p:sp>
      <p:graphicFrame>
        <p:nvGraphicFramePr>
          <p:cNvPr id="9" name="Content Placeholder 8">
            <a:extLst>
              <a:ext uri="{FF2B5EF4-FFF2-40B4-BE49-F238E27FC236}">
                <a16:creationId xmlns:a16="http://schemas.microsoft.com/office/drawing/2014/main" id="{D2E7D2A6-1A11-4279-9E87-E77C2BC7B1D2}"/>
              </a:ext>
            </a:extLst>
          </p:cNvPr>
          <p:cNvGraphicFramePr>
            <a:graphicFrameLocks noGrp="1"/>
          </p:cNvGraphicFramePr>
          <p:nvPr>
            <p:ph idx="1"/>
            <p:extLst>
              <p:ext uri="{D42A27DB-BD31-4B8C-83A1-F6EECF244321}">
                <p14:modId xmlns:p14="http://schemas.microsoft.com/office/powerpoint/2010/main" val="3254613110"/>
              </p:ext>
            </p:extLst>
          </p:nvPr>
        </p:nvGraphicFramePr>
        <p:xfrm>
          <a:off x="615822" y="1358989"/>
          <a:ext cx="7981801" cy="1030040"/>
        </p:xfrm>
        <a:graphic>
          <a:graphicData uri="http://schemas.openxmlformats.org/drawingml/2006/table">
            <a:tbl>
              <a:tblPr/>
              <a:tblGrid>
                <a:gridCol w="676175">
                  <a:extLst>
                    <a:ext uri="{9D8B030D-6E8A-4147-A177-3AD203B41FA5}">
                      <a16:colId xmlns:a16="http://schemas.microsoft.com/office/drawing/2014/main" val="2734794098"/>
                    </a:ext>
                  </a:extLst>
                </a:gridCol>
                <a:gridCol w="1264153">
                  <a:extLst>
                    <a:ext uri="{9D8B030D-6E8A-4147-A177-3AD203B41FA5}">
                      <a16:colId xmlns:a16="http://schemas.microsoft.com/office/drawing/2014/main" val="1714890219"/>
                    </a:ext>
                  </a:extLst>
                </a:gridCol>
                <a:gridCol w="1117158">
                  <a:extLst>
                    <a:ext uri="{9D8B030D-6E8A-4147-A177-3AD203B41FA5}">
                      <a16:colId xmlns:a16="http://schemas.microsoft.com/office/drawing/2014/main" val="2790246634"/>
                    </a:ext>
                  </a:extLst>
                </a:gridCol>
                <a:gridCol w="1043661">
                  <a:extLst>
                    <a:ext uri="{9D8B030D-6E8A-4147-A177-3AD203B41FA5}">
                      <a16:colId xmlns:a16="http://schemas.microsoft.com/office/drawing/2014/main" val="1305536266"/>
                    </a:ext>
                  </a:extLst>
                </a:gridCol>
                <a:gridCol w="1043661">
                  <a:extLst>
                    <a:ext uri="{9D8B030D-6E8A-4147-A177-3AD203B41FA5}">
                      <a16:colId xmlns:a16="http://schemas.microsoft.com/office/drawing/2014/main" val="2246375575"/>
                    </a:ext>
                  </a:extLst>
                </a:gridCol>
                <a:gridCol w="1220054">
                  <a:extLst>
                    <a:ext uri="{9D8B030D-6E8A-4147-A177-3AD203B41FA5}">
                      <a16:colId xmlns:a16="http://schemas.microsoft.com/office/drawing/2014/main" val="404883182"/>
                    </a:ext>
                  </a:extLst>
                </a:gridCol>
                <a:gridCol w="1616939">
                  <a:extLst>
                    <a:ext uri="{9D8B030D-6E8A-4147-A177-3AD203B41FA5}">
                      <a16:colId xmlns:a16="http://schemas.microsoft.com/office/drawing/2014/main" val="3014501295"/>
                    </a:ext>
                  </a:extLst>
                </a:gridCol>
              </a:tblGrid>
              <a:tr h="257510">
                <a:tc rowSpan="4">
                  <a:txBody>
                    <a:bodyPr/>
                    <a:lstStyle/>
                    <a:p>
                      <a:pPr algn="ctr" fontAlgn="ctr"/>
                      <a:r>
                        <a:rPr lang="en-US" sz="1100" b="0" i="0" u="none" strike="noStrike">
                          <a:solidFill>
                            <a:srgbClr val="000000"/>
                          </a:solidFill>
                          <a:effectLst/>
                          <a:latin typeface="Calibri" panose="020F0502020204030204" pitchFamily="34" charset="0"/>
                        </a:rPr>
                        <a:t>Thesis Option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0" i="0" u="none" strike="noStrike">
                          <a:solidFill>
                            <a:srgbClr val="000000"/>
                          </a:solidFill>
                          <a:effectLst/>
                          <a:latin typeface="Calibri" panose="020F0502020204030204" pitchFamily="34" charset="0"/>
                        </a:rPr>
                        <a:t>Fall 2021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Spring 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Summer 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Fall 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Spring 2023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Summer 2023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38017749"/>
                  </a:ext>
                </a:extLst>
              </a:tr>
              <a:tr h="25751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CS Core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949882"/>
                  </a:ext>
                </a:extLst>
              </a:tr>
              <a:tr h="25751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CS Core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065955"/>
                  </a:ext>
                </a:extLst>
              </a:tr>
              <a:tr h="25751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CS Elective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CS 5990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CS 5990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8854664"/>
                  </a:ext>
                </a:extLst>
              </a:tr>
            </a:tbl>
          </a:graphicData>
        </a:graphic>
      </p:graphicFrame>
      <p:graphicFrame>
        <p:nvGraphicFramePr>
          <p:cNvPr id="10" name="Table 9">
            <a:extLst>
              <a:ext uri="{FF2B5EF4-FFF2-40B4-BE49-F238E27FC236}">
                <a16:creationId xmlns:a16="http://schemas.microsoft.com/office/drawing/2014/main" id="{F55CFADB-4B60-4F64-91B7-28AE5E0902F0}"/>
              </a:ext>
            </a:extLst>
          </p:cNvPr>
          <p:cNvGraphicFramePr>
            <a:graphicFrameLocks noGrp="1"/>
          </p:cNvGraphicFramePr>
          <p:nvPr>
            <p:extLst>
              <p:ext uri="{D42A27DB-BD31-4B8C-83A1-F6EECF244321}">
                <p14:modId xmlns:p14="http://schemas.microsoft.com/office/powerpoint/2010/main" val="2019557266"/>
              </p:ext>
            </p:extLst>
          </p:nvPr>
        </p:nvGraphicFramePr>
        <p:xfrm>
          <a:off x="615821" y="2982666"/>
          <a:ext cx="7981802" cy="1030040"/>
        </p:xfrm>
        <a:graphic>
          <a:graphicData uri="http://schemas.openxmlformats.org/drawingml/2006/table">
            <a:tbl>
              <a:tblPr/>
              <a:tblGrid>
                <a:gridCol w="676175">
                  <a:extLst>
                    <a:ext uri="{9D8B030D-6E8A-4147-A177-3AD203B41FA5}">
                      <a16:colId xmlns:a16="http://schemas.microsoft.com/office/drawing/2014/main" val="1350450963"/>
                    </a:ext>
                  </a:extLst>
                </a:gridCol>
                <a:gridCol w="1264153">
                  <a:extLst>
                    <a:ext uri="{9D8B030D-6E8A-4147-A177-3AD203B41FA5}">
                      <a16:colId xmlns:a16="http://schemas.microsoft.com/office/drawing/2014/main" val="3587667783"/>
                    </a:ext>
                  </a:extLst>
                </a:gridCol>
                <a:gridCol w="1117158">
                  <a:extLst>
                    <a:ext uri="{9D8B030D-6E8A-4147-A177-3AD203B41FA5}">
                      <a16:colId xmlns:a16="http://schemas.microsoft.com/office/drawing/2014/main" val="1811276824"/>
                    </a:ext>
                  </a:extLst>
                </a:gridCol>
                <a:gridCol w="1043661">
                  <a:extLst>
                    <a:ext uri="{9D8B030D-6E8A-4147-A177-3AD203B41FA5}">
                      <a16:colId xmlns:a16="http://schemas.microsoft.com/office/drawing/2014/main" val="1998885668"/>
                    </a:ext>
                  </a:extLst>
                </a:gridCol>
                <a:gridCol w="1043661">
                  <a:extLst>
                    <a:ext uri="{9D8B030D-6E8A-4147-A177-3AD203B41FA5}">
                      <a16:colId xmlns:a16="http://schemas.microsoft.com/office/drawing/2014/main" val="2132715800"/>
                    </a:ext>
                  </a:extLst>
                </a:gridCol>
                <a:gridCol w="1220054">
                  <a:extLst>
                    <a:ext uri="{9D8B030D-6E8A-4147-A177-3AD203B41FA5}">
                      <a16:colId xmlns:a16="http://schemas.microsoft.com/office/drawing/2014/main" val="3983316831"/>
                    </a:ext>
                  </a:extLst>
                </a:gridCol>
                <a:gridCol w="1616940">
                  <a:extLst>
                    <a:ext uri="{9D8B030D-6E8A-4147-A177-3AD203B41FA5}">
                      <a16:colId xmlns:a16="http://schemas.microsoft.com/office/drawing/2014/main" val="639981839"/>
                    </a:ext>
                  </a:extLst>
                </a:gridCol>
              </a:tblGrid>
              <a:tr h="257510">
                <a:tc rowSpan="4">
                  <a:txBody>
                    <a:bodyPr/>
                    <a:lstStyle/>
                    <a:p>
                      <a:pPr algn="ctr" fontAlgn="ctr"/>
                      <a:r>
                        <a:rPr lang="en-US" sz="1100" b="0" i="0" u="none" strike="noStrike">
                          <a:solidFill>
                            <a:srgbClr val="000000"/>
                          </a:solidFill>
                          <a:effectLst/>
                          <a:latin typeface="Calibri" panose="020F0502020204030204" pitchFamily="34" charset="0"/>
                        </a:rPr>
                        <a:t>Comp Exam Option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Calibri" panose="020F0502020204030204" pitchFamily="34" charset="0"/>
                        </a:rPr>
                        <a:t>Fall 2021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Spring 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Summer 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Fall 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Spring 2023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Summer 2023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26960588"/>
                  </a:ext>
                </a:extLst>
              </a:tr>
              <a:tr h="25751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CS Core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CS Core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401253"/>
                  </a:ext>
                </a:extLst>
              </a:tr>
              <a:tr h="25751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CS Core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308561"/>
                  </a:ext>
                </a:extLst>
              </a:tr>
              <a:tr h="257510">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CS Elective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CS 5960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968906"/>
                  </a:ext>
                </a:extLst>
              </a:tr>
            </a:tbl>
          </a:graphicData>
        </a:graphic>
      </p:graphicFrame>
    </p:spTree>
    <p:extLst>
      <p:ext uri="{BB962C8B-B14F-4D97-AF65-F5344CB8AC3E}">
        <p14:creationId xmlns:p14="http://schemas.microsoft.com/office/powerpoint/2010/main" val="2426870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7DBD81-5E33-4E71-A9F5-253D1328100D}"/>
              </a:ext>
            </a:extLst>
          </p:cNvPr>
          <p:cNvSpPr>
            <a:spLocks noGrp="1"/>
          </p:cNvSpPr>
          <p:nvPr>
            <p:ph type="title"/>
          </p:nvPr>
        </p:nvSpPr>
        <p:spPr/>
        <p:txBody>
          <a:bodyPr/>
          <a:lstStyle/>
          <a:p>
            <a:pPr algn="ctr"/>
            <a:r>
              <a:rPr lang="en-US" dirty="0"/>
              <a:t>Roadmap: Provisional Admission</a:t>
            </a:r>
          </a:p>
        </p:txBody>
      </p:sp>
      <p:graphicFrame>
        <p:nvGraphicFramePr>
          <p:cNvPr id="4" name="Table 3">
            <a:extLst>
              <a:ext uri="{FF2B5EF4-FFF2-40B4-BE49-F238E27FC236}">
                <a16:creationId xmlns:a16="http://schemas.microsoft.com/office/drawing/2014/main" id="{902D2BAF-6F7C-4FED-BC8E-D4BDB9FC48CC}"/>
              </a:ext>
            </a:extLst>
          </p:cNvPr>
          <p:cNvGraphicFramePr>
            <a:graphicFrameLocks noGrp="1"/>
          </p:cNvGraphicFramePr>
          <p:nvPr>
            <p:extLst>
              <p:ext uri="{D42A27DB-BD31-4B8C-83A1-F6EECF244321}">
                <p14:modId xmlns:p14="http://schemas.microsoft.com/office/powerpoint/2010/main" val="3067013172"/>
              </p:ext>
            </p:extLst>
          </p:nvPr>
        </p:nvGraphicFramePr>
        <p:xfrm>
          <a:off x="461387" y="1360923"/>
          <a:ext cx="8311379" cy="1182244"/>
        </p:xfrm>
        <a:graphic>
          <a:graphicData uri="http://schemas.openxmlformats.org/drawingml/2006/table">
            <a:tbl>
              <a:tblPr/>
              <a:tblGrid>
                <a:gridCol w="704094">
                  <a:extLst>
                    <a:ext uri="{9D8B030D-6E8A-4147-A177-3AD203B41FA5}">
                      <a16:colId xmlns:a16="http://schemas.microsoft.com/office/drawing/2014/main" val="3344608211"/>
                    </a:ext>
                  </a:extLst>
                </a:gridCol>
                <a:gridCol w="1316352">
                  <a:extLst>
                    <a:ext uri="{9D8B030D-6E8A-4147-A177-3AD203B41FA5}">
                      <a16:colId xmlns:a16="http://schemas.microsoft.com/office/drawing/2014/main" val="1847777023"/>
                    </a:ext>
                  </a:extLst>
                </a:gridCol>
                <a:gridCol w="1163287">
                  <a:extLst>
                    <a:ext uri="{9D8B030D-6E8A-4147-A177-3AD203B41FA5}">
                      <a16:colId xmlns:a16="http://schemas.microsoft.com/office/drawing/2014/main" val="1449948818"/>
                    </a:ext>
                  </a:extLst>
                </a:gridCol>
                <a:gridCol w="1086755">
                  <a:extLst>
                    <a:ext uri="{9D8B030D-6E8A-4147-A177-3AD203B41FA5}">
                      <a16:colId xmlns:a16="http://schemas.microsoft.com/office/drawing/2014/main" val="3318124377"/>
                    </a:ext>
                  </a:extLst>
                </a:gridCol>
                <a:gridCol w="1086755">
                  <a:extLst>
                    <a:ext uri="{9D8B030D-6E8A-4147-A177-3AD203B41FA5}">
                      <a16:colId xmlns:a16="http://schemas.microsoft.com/office/drawing/2014/main" val="295350980"/>
                    </a:ext>
                  </a:extLst>
                </a:gridCol>
                <a:gridCol w="1270431">
                  <a:extLst>
                    <a:ext uri="{9D8B030D-6E8A-4147-A177-3AD203B41FA5}">
                      <a16:colId xmlns:a16="http://schemas.microsoft.com/office/drawing/2014/main" val="1397031633"/>
                    </a:ext>
                  </a:extLst>
                </a:gridCol>
                <a:gridCol w="1683705">
                  <a:extLst>
                    <a:ext uri="{9D8B030D-6E8A-4147-A177-3AD203B41FA5}">
                      <a16:colId xmlns:a16="http://schemas.microsoft.com/office/drawing/2014/main" val="3705393326"/>
                    </a:ext>
                  </a:extLst>
                </a:gridCol>
              </a:tblGrid>
              <a:tr h="295561">
                <a:tc rowSpan="4">
                  <a:txBody>
                    <a:bodyPr/>
                    <a:lstStyle/>
                    <a:p>
                      <a:pPr algn="ctr" fontAlgn="ctr"/>
                      <a:r>
                        <a:rPr lang="en-US" sz="1100" b="0" i="0" u="none" strike="noStrike">
                          <a:solidFill>
                            <a:srgbClr val="000000"/>
                          </a:solidFill>
                          <a:effectLst/>
                          <a:latin typeface="Calibri" panose="020F0502020204030204" pitchFamily="34" charset="0"/>
                        </a:rPr>
                        <a:t>Thesis Option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100" b="0" i="0" u="none" strike="noStrike">
                          <a:solidFill>
                            <a:srgbClr val="000000"/>
                          </a:solidFill>
                          <a:effectLst/>
                          <a:latin typeface="Calibri" panose="020F0502020204030204" pitchFamily="34" charset="0"/>
                        </a:rPr>
                        <a:t>Fall 2021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Spring 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Summer 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Fall 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Spring 2023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Summer 2023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28434023"/>
                  </a:ext>
                </a:extLst>
              </a:tr>
              <a:tr h="295561">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Prerequisite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CS Elective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085559"/>
                  </a:ext>
                </a:extLst>
              </a:tr>
              <a:tr h="295561">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Prerequisite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78719"/>
                  </a:ext>
                </a:extLst>
              </a:tr>
              <a:tr h="295561">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Prerequisite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5990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5990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9694689"/>
                  </a:ext>
                </a:extLst>
              </a:tr>
            </a:tbl>
          </a:graphicData>
        </a:graphic>
      </p:graphicFrame>
      <p:graphicFrame>
        <p:nvGraphicFramePr>
          <p:cNvPr id="6" name="Table 5">
            <a:extLst>
              <a:ext uri="{FF2B5EF4-FFF2-40B4-BE49-F238E27FC236}">
                <a16:creationId xmlns:a16="http://schemas.microsoft.com/office/drawing/2014/main" id="{56F3A9E5-99C5-4D91-8057-A29ECFEC9188}"/>
              </a:ext>
            </a:extLst>
          </p:cNvPr>
          <p:cNvGraphicFramePr>
            <a:graphicFrameLocks noGrp="1"/>
          </p:cNvGraphicFramePr>
          <p:nvPr>
            <p:extLst>
              <p:ext uri="{D42A27DB-BD31-4B8C-83A1-F6EECF244321}">
                <p14:modId xmlns:p14="http://schemas.microsoft.com/office/powerpoint/2010/main" val="1884348939"/>
              </p:ext>
            </p:extLst>
          </p:nvPr>
        </p:nvGraphicFramePr>
        <p:xfrm>
          <a:off x="461387" y="3183697"/>
          <a:ext cx="8311380" cy="1182244"/>
        </p:xfrm>
        <a:graphic>
          <a:graphicData uri="http://schemas.openxmlformats.org/drawingml/2006/table">
            <a:tbl>
              <a:tblPr/>
              <a:tblGrid>
                <a:gridCol w="704095">
                  <a:extLst>
                    <a:ext uri="{9D8B030D-6E8A-4147-A177-3AD203B41FA5}">
                      <a16:colId xmlns:a16="http://schemas.microsoft.com/office/drawing/2014/main" val="2485116981"/>
                    </a:ext>
                  </a:extLst>
                </a:gridCol>
                <a:gridCol w="1316351">
                  <a:extLst>
                    <a:ext uri="{9D8B030D-6E8A-4147-A177-3AD203B41FA5}">
                      <a16:colId xmlns:a16="http://schemas.microsoft.com/office/drawing/2014/main" val="1213589291"/>
                    </a:ext>
                  </a:extLst>
                </a:gridCol>
                <a:gridCol w="1163287">
                  <a:extLst>
                    <a:ext uri="{9D8B030D-6E8A-4147-A177-3AD203B41FA5}">
                      <a16:colId xmlns:a16="http://schemas.microsoft.com/office/drawing/2014/main" val="277121955"/>
                    </a:ext>
                  </a:extLst>
                </a:gridCol>
                <a:gridCol w="1086755">
                  <a:extLst>
                    <a:ext uri="{9D8B030D-6E8A-4147-A177-3AD203B41FA5}">
                      <a16:colId xmlns:a16="http://schemas.microsoft.com/office/drawing/2014/main" val="629224033"/>
                    </a:ext>
                  </a:extLst>
                </a:gridCol>
                <a:gridCol w="1086755">
                  <a:extLst>
                    <a:ext uri="{9D8B030D-6E8A-4147-A177-3AD203B41FA5}">
                      <a16:colId xmlns:a16="http://schemas.microsoft.com/office/drawing/2014/main" val="3631368046"/>
                    </a:ext>
                  </a:extLst>
                </a:gridCol>
                <a:gridCol w="1270432">
                  <a:extLst>
                    <a:ext uri="{9D8B030D-6E8A-4147-A177-3AD203B41FA5}">
                      <a16:colId xmlns:a16="http://schemas.microsoft.com/office/drawing/2014/main" val="653872773"/>
                    </a:ext>
                  </a:extLst>
                </a:gridCol>
                <a:gridCol w="1683705">
                  <a:extLst>
                    <a:ext uri="{9D8B030D-6E8A-4147-A177-3AD203B41FA5}">
                      <a16:colId xmlns:a16="http://schemas.microsoft.com/office/drawing/2014/main" val="4206726013"/>
                    </a:ext>
                  </a:extLst>
                </a:gridCol>
              </a:tblGrid>
              <a:tr h="295561">
                <a:tc rowSpan="4">
                  <a:txBody>
                    <a:bodyPr/>
                    <a:lstStyle/>
                    <a:p>
                      <a:pPr algn="ctr" fontAlgn="ctr"/>
                      <a:r>
                        <a:rPr lang="en-US" sz="1100" b="0" i="0" u="none" strike="noStrike">
                          <a:solidFill>
                            <a:srgbClr val="000000"/>
                          </a:solidFill>
                          <a:effectLst/>
                          <a:latin typeface="Calibri" panose="020F0502020204030204" pitchFamily="34" charset="0"/>
                        </a:rPr>
                        <a:t>Comp Exam Option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Calibri" panose="020F0502020204030204" pitchFamily="34" charset="0"/>
                        </a:rPr>
                        <a:t>Fall 2021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Spring 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Summer 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Fall 2022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Spring 2023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0" i="0" u="none" strike="noStrike" dirty="0">
                          <a:solidFill>
                            <a:srgbClr val="000000"/>
                          </a:solidFill>
                          <a:effectLst/>
                          <a:latin typeface="Calibri" panose="020F0502020204030204" pitchFamily="34" charset="0"/>
                        </a:rPr>
                        <a:t>Summer 2023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97868841"/>
                  </a:ext>
                </a:extLst>
              </a:tr>
              <a:tr h="295561">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Prerequisite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028057"/>
                  </a:ext>
                </a:extLst>
              </a:tr>
              <a:tr h="295561">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Prerequisite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CS Elective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Elective 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1988929"/>
                  </a:ext>
                </a:extLst>
              </a:tr>
              <a:tr h="295561">
                <a:tc vMerge="1">
                  <a:txBody>
                    <a:bodyPr/>
                    <a:lstStyle/>
                    <a:p>
                      <a:endParaRPr lang="en-US"/>
                    </a:p>
                  </a:txBody>
                  <a:tcPr/>
                </a:tc>
                <a:tc>
                  <a:txBody>
                    <a:bodyPr/>
                    <a:lstStyle/>
                    <a:p>
                      <a:pPr algn="l" fontAlgn="b"/>
                      <a:r>
                        <a:rPr lang="en-US" sz="1100" b="0" i="0" u="none" strike="noStrike">
                          <a:solidFill>
                            <a:srgbClr val="000000"/>
                          </a:solidFill>
                          <a:effectLst/>
                          <a:latin typeface="Calibri" panose="020F0502020204030204" pitchFamily="34" charset="0"/>
                        </a:rPr>
                        <a:t>Prerequisite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Core 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CS 5960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0647999"/>
                  </a:ext>
                </a:extLst>
              </a:tr>
            </a:tbl>
          </a:graphicData>
        </a:graphic>
      </p:graphicFrame>
    </p:spTree>
    <p:extLst>
      <p:ext uri="{BB962C8B-B14F-4D97-AF65-F5344CB8AC3E}">
        <p14:creationId xmlns:p14="http://schemas.microsoft.com/office/powerpoint/2010/main" val="4077993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1410</Words>
  <Application>Microsoft Office PowerPoint</Application>
  <PresentationFormat>On-screen Show (16:9)</PresentationFormat>
  <Paragraphs>256</Paragraphs>
  <Slides>16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Courier New</vt:lpstr>
      <vt:lpstr>Helvetica Neue</vt:lpstr>
      <vt:lpstr>inherit</vt:lpstr>
      <vt:lpstr>Open Sans</vt:lpstr>
      <vt:lpstr>Wingdings</vt:lpstr>
      <vt:lpstr>Office Theme</vt:lpstr>
      <vt:lpstr>PowerPoint Presentation</vt:lpstr>
      <vt:lpstr>MS CS Program</vt:lpstr>
      <vt:lpstr>Agenda</vt:lpstr>
      <vt:lpstr>Faculty Expertise  </vt:lpstr>
      <vt:lpstr>CS MS Admission &amp; Graduate Standing</vt:lpstr>
      <vt:lpstr>MS CS Curriculum  Effective Fall 2021 semester term</vt:lpstr>
      <vt:lpstr>List of Graduate Courses</vt:lpstr>
      <vt:lpstr>Roadmap: Classified Admission</vt:lpstr>
      <vt:lpstr>Roadmap: Provisional Admission</vt:lpstr>
      <vt:lpstr>Research Opportunities</vt:lpstr>
      <vt:lpstr>Fall 2021 Registration</vt:lpstr>
      <vt:lpstr>How to register on GET</vt:lpstr>
      <vt:lpstr>Graduation Writing Assessment Requirement (GWAR)</vt:lpstr>
      <vt:lpstr>PowerPoint Presentation</vt:lpstr>
      <vt:lpstr>Funding Opportunity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2020-05-06T22:22:17Z</dcterms:created>
  <dcterms:modified xsi:type="dcterms:W3CDTF">2021-07-21T18:58:07Z</dcterms:modified>
</cp:coreProperties>
</file>