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5" r:id="rId2"/>
    <p:sldId id="569" r:id="rId3"/>
    <p:sldId id="580" r:id="rId4"/>
    <p:sldId id="579" r:id="rId5"/>
    <p:sldId id="556" r:id="rId6"/>
    <p:sldId id="570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68" r:id="rId16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75" d="100"/>
          <a:sy n="75" d="100"/>
        </p:scale>
        <p:origin x="156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ns.cysun.org/department/cs/project/view?id=7808914" TargetMode="External"/><Relationship Id="rId13" Type="http://schemas.openxmlformats.org/officeDocument/2006/relationships/hyperlink" Target="https://csns.cysun.org/department/cs/project/view?id=7808910" TargetMode="External"/><Relationship Id="rId3" Type="http://schemas.openxmlformats.org/officeDocument/2006/relationships/hyperlink" Target="https://csns.cysun.org/department/cs/project/view?id=7808907" TargetMode="External"/><Relationship Id="rId7" Type="http://schemas.openxmlformats.org/officeDocument/2006/relationships/hyperlink" Target="https://csns.cysun.org/department/cs/project/view?id=7808906" TargetMode="External"/><Relationship Id="rId12" Type="http://schemas.openxmlformats.org/officeDocument/2006/relationships/hyperlink" Target="https://csns.cysun.org/department/cs/project/view?id=7808918" TargetMode="External"/><Relationship Id="rId2" Type="http://schemas.openxmlformats.org/officeDocument/2006/relationships/hyperlink" Target="https://csns.cysun.org/department/cs/project/view?id=7808909" TargetMode="External"/><Relationship Id="rId16" Type="http://schemas.openxmlformats.org/officeDocument/2006/relationships/hyperlink" Target="https://csns.cysun.org/department/cs/project/view?id=7808920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sns.cysun.org/department/cs/project/view?id=7808904" TargetMode="External"/><Relationship Id="rId11" Type="http://schemas.openxmlformats.org/officeDocument/2006/relationships/hyperlink" Target="https://csns.cysun.org/department/cs/project/view?id=7808917" TargetMode="External"/><Relationship Id="rId5" Type="http://schemas.openxmlformats.org/officeDocument/2006/relationships/hyperlink" Target="https://csns.cysun.org/department/cs/project/view?id=7808912" TargetMode="External"/><Relationship Id="rId15" Type="http://schemas.openxmlformats.org/officeDocument/2006/relationships/hyperlink" Target="https://csns.cysun.org/department/cs/project/view?id=7808908" TargetMode="External"/><Relationship Id="rId10" Type="http://schemas.openxmlformats.org/officeDocument/2006/relationships/hyperlink" Target="https://csns.cysun.org/department/cs/project/view?id=7808916" TargetMode="External"/><Relationship Id="rId4" Type="http://schemas.openxmlformats.org/officeDocument/2006/relationships/hyperlink" Target="https://csns.cysun.org/department/cs/project/view?id=7808905" TargetMode="External"/><Relationship Id="rId9" Type="http://schemas.openxmlformats.org/officeDocument/2006/relationships/hyperlink" Target="https://csns.cysun.org/department/cs/project/view?id=7808915" TargetMode="External"/><Relationship Id="rId14" Type="http://schemas.openxmlformats.org/officeDocument/2006/relationships/hyperlink" Target="https://csns.cysun.org/department/cs/project/view?id=780891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198" y="1662847"/>
            <a:ext cx="6706295" cy="915347"/>
          </a:xfrm>
        </p:spPr>
        <p:txBody>
          <a:bodyPr/>
          <a:lstStyle/>
          <a:p>
            <a:r>
              <a:rPr lang="en-US" dirty="0"/>
              <a:t>Computer Science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Senior Design Expo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938" y="2711606"/>
            <a:ext cx="6205828" cy="1120165"/>
          </a:xfrm>
        </p:spPr>
        <p:txBody>
          <a:bodyPr/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 7</a:t>
            </a:r>
            <a:r>
              <a:rPr lang="en-US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2021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lternating yellow gray stacked blocks, cal state la ecst expo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16" y="3376584"/>
            <a:ext cx="4964362" cy="11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Demo: </a:t>
            </a:r>
            <a:r>
              <a:rPr lang="en-US" dirty="0" smtClean="0">
                <a:solidFill>
                  <a:srgbClr val="FF0000"/>
                </a:solidFill>
              </a:rPr>
              <a:t>10:30-10:45 </a:t>
            </a:r>
            <a:r>
              <a:rPr lang="en-US" dirty="0">
                <a:solidFill>
                  <a:srgbClr val="FF0000"/>
                </a:solidFill>
              </a:rPr>
              <a:t>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60253"/>
              </p:ext>
            </p:extLst>
          </p:nvPr>
        </p:nvGraphicFramePr>
        <p:xfrm>
          <a:off x="594764" y="1162099"/>
          <a:ext cx="7967344" cy="163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836">
                  <a:extLst>
                    <a:ext uri="{9D8B030D-6E8A-4147-A177-3AD203B41FA5}">
                      <a16:colId xmlns:a16="http://schemas.microsoft.com/office/drawing/2014/main" val="593443857"/>
                    </a:ext>
                  </a:extLst>
                </a:gridCol>
                <a:gridCol w="1991836">
                  <a:extLst>
                    <a:ext uri="{9D8B030D-6E8A-4147-A177-3AD203B41FA5}">
                      <a16:colId xmlns:a16="http://schemas.microsoft.com/office/drawing/2014/main" val="2378283637"/>
                    </a:ext>
                  </a:extLst>
                </a:gridCol>
                <a:gridCol w="1991836">
                  <a:extLst>
                    <a:ext uri="{9D8B030D-6E8A-4147-A177-3AD203B41FA5}">
                      <a16:colId xmlns:a16="http://schemas.microsoft.com/office/drawing/2014/main" val="2024789093"/>
                    </a:ext>
                  </a:extLst>
                </a:gridCol>
                <a:gridCol w="1991836">
                  <a:extLst>
                    <a:ext uri="{9D8B030D-6E8A-4147-A177-3AD203B41FA5}">
                      <a16:colId xmlns:a16="http://schemas.microsoft.com/office/drawing/2014/main" val="2511361205"/>
                    </a:ext>
                  </a:extLst>
                </a:gridCol>
              </a:tblGrid>
              <a:tr h="341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Session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261981492"/>
                  </a:ext>
                </a:extLst>
              </a:tr>
              <a:tr h="5790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The ArQive Mobile App (J. Hurley)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Online Application for Street Highway Pavements Design (N. Forouzesh)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Satellite Anomaly Injection &amp; Detection Testbed (R. Abbott)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COVID-19 Data Analysis and Visualization (N. </a:t>
                      </a:r>
                      <a:r>
                        <a:rPr lang="en-US" sz="1800" dirty="0" err="1">
                          <a:effectLst/>
                        </a:rPr>
                        <a:t>Amini</a:t>
                      </a:r>
                      <a:r>
                        <a:rPr lang="en-US" sz="1800" dirty="0">
                          <a:effectLst/>
                        </a:rPr>
                        <a:t>)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376612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7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Demo: </a:t>
            </a:r>
            <a:r>
              <a:rPr lang="en-US" dirty="0" smtClean="0">
                <a:solidFill>
                  <a:srgbClr val="FF0000"/>
                </a:solidFill>
              </a:rPr>
              <a:t>10:45-11:00 </a:t>
            </a:r>
            <a:r>
              <a:rPr lang="en-US" dirty="0">
                <a:solidFill>
                  <a:srgbClr val="FF0000"/>
                </a:solidFill>
              </a:rPr>
              <a:t>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22468"/>
              </p:ext>
            </p:extLst>
          </p:nvPr>
        </p:nvGraphicFramePr>
        <p:xfrm>
          <a:off x="536408" y="1094886"/>
          <a:ext cx="8034016" cy="134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504">
                  <a:extLst>
                    <a:ext uri="{9D8B030D-6E8A-4147-A177-3AD203B41FA5}">
                      <a16:colId xmlns:a16="http://schemas.microsoft.com/office/drawing/2014/main" val="593443857"/>
                    </a:ext>
                  </a:extLst>
                </a:gridCol>
                <a:gridCol w="2008504">
                  <a:extLst>
                    <a:ext uri="{9D8B030D-6E8A-4147-A177-3AD203B41FA5}">
                      <a16:colId xmlns:a16="http://schemas.microsoft.com/office/drawing/2014/main" val="2378283637"/>
                    </a:ext>
                  </a:extLst>
                </a:gridCol>
                <a:gridCol w="2008504">
                  <a:extLst>
                    <a:ext uri="{9D8B030D-6E8A-4147-A177-3AD203B41FA5}">
                      <a16:colId xmlns:a16="http://schemas.microsoft.com/office/drawing/2014/main" val="2024789093"/>
                    </a:ext>
                  </a:extLst>
                </a:gridCol>
                <a:gridCol w="2008504">
                  <a:extLst>
                    <a:ext uri="{9D8B030D-6E8A-4147-A177-3AD203B41FA5}">
                      <a16:colId xmlns:a16="http://schemas.microsoft.com/office/drawing/2014/main" val="2511361205"/>
                    </a:ext>
                  </a:extLst>
                </a:gridCol>
              </a:tblGrid>
              <a:tr h="341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Session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261981492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PDF Web Viewer / Filter (K. </a:t>
                      </a:r>
                      <a:r>
                        <a:rPr lang="en-US" sz="1800" dirty="0" err="1">
                          <a:effectLst/>
                        </a:rPr>
                        <a:t>Knaur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Open Source Real-Time Video Player (N. Forouzesh)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Want2Remeber (Z. Ye)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Telescope Moon Trek (W. </a:t>
                      </a:r>
                      <a:r>
                        <a:rPr lang="en-US" sz="1800" dirty="0" err="1">
                          <a:effectLst/>
                        </a:rPr>
                        <a:t>Cwir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137335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6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Break: </a:t>
            </a:r>
            <a:r>
              <a:rPr lang="en-US" dirty="0" smtClean="0">
                <a:solidFill>
                  <a:srgbClr val="FF0000"/>
                </a:solidFill>
              </a:rPr>
              <a:t>11:00-11:10AM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</a:t>
            </a:r>
            <a:r>
              <a:rPr lang="en-US" dirty="0" smtClean="0"/>
              <a:t>this </a:t>
            </a:r>
            <a:r>
              <a:rPr lang="en-US" dirty="0" smtClean="0"/>
              <a:t>break time, students </a:t>
            </a:r>
            <a:r>
              <a:rPr lang="en-US" dirty="0" smtClean="0"/>
              <a:t>shall l</a:t>
            </a:r>
            <a:r>
              <a:rPr lang="en-US" sz="1600" dirty="0" smtClean="0"/>
              <a:t>og-in </a:t>
            </a:r>
            <a:r>
              <a:rPr lang="en-US" sz="1600" dirty="0" smtClean="0"/>
              <a:t>CSNS and complete “</a:t>
            </a:r>
            <a:r>
              <a:rPr lang="en-US" sz="1600" b="1" i="1" dirty="0" smtClean="0"/>
              <a:t>Quiz : Senior Design Expo</a:t>
            </a:r>
            <a:r>
              <a:rPr lang="en-US" sz="1600" dirty="0" smtClean="0"/>
              <a:t>” under CS 4962.</a:t>
            </a:r>
          </a:p>
          <a:p>
            <a:endParaRPr lang="en-US" sz="1600" dirty="0" smtClean="0"/>
          </a:p>
          <a:p>
            <a:pPr marL="971550" lvl="1" indent="-285750"/>
            <a:r>
              <a:rPr lang="en-US" sz="1600" dirty="0" smtClean="0"/>
              <a:t>Complete only three-project questions (2 </a:t>
            </a:r>
            <a:r>
              <a:rPr lang="en-US" sz="1600" dirty="0" smtClean="0"/>
              <a:t>questions per </a:t>
            </a:r>
            <a:r>
              <a:rPr lang="en-US" sz="1600" dirty="0" smtClean="0"/>
              <a:t>project) that you attended.</a:t>
            </a:r>
          </a:p>
          <a:p>
            <a:pPr marL="971550" lvl="1" indent="-285750"/>
            <a:r>
              <a:rPr lang="en-US" sz="1600" dirty="0" smtClean="0"/>
              <a:t>Those who participated in the quiz will be automatically entered in a random draw to win prizes.</a:t>
            </a:r>
          </a:p>
          <a:p>
            <a:pPr marL="971550" lvl="1" indent="-285750"/>
            <a:r>
              <a:rPr lang="en-US" sz="1600" dirty="0" smtClean="0"/>
              <a:t>Winners will be announced during the closing session.</a:t>
            </a:r>
          </a:p>
          <a:p>
            <a:pPr marL="971550" lvl="1" indent="-28575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71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Sessions: </a:t>
            </a:r>
            <a:r>
              <a:rPr lang="en-US" dirty="0" smtClean="0">
                <a:solidFill>
                  <a:srgbClr val="FF0000"/>
                </a:solidFill>
              </a:rPr>
              <a:t>11:10-11:55 </a:t>
            </a:r>
            <a:r>
              <a:rPr lang="en-US" dirty="0" smtClean="0">
                <a:solidFill>
                  <a:srgbClr val="FF0000"/>
                </a:solidFill>
              </a:rPr>
              <a:t>AM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544396"/>
              </p:ext>
            </p:extLst>
          </p:nvPr>
        </p:nvGraphicFramePr>
        <p:xfrm>
          <a:off x="445135" y="1308527"/>
          <a:ext cx="8140701" cy="313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567">
                  <a:extLst>
                    <a:ext uri="{9D8B030D-6E8A-4147-A177-3AD203B41FA5}">
                      <a16:colId xmlns:a16="http://schemas.microsoft.com/office/drawing/2014/main" val="3364781875"/>
                    </a:ext>
                  </a:extLst>
                </a:gridCol>
                <a:gridCol w="2713567">
                  <a:extLst>
                    <a:ext uri="{9D8B030D-6E8A-4147-A177-3AD203B41FA5}">
                      <a16:colId xmlns:a16="http://schemas.microsoft.com/office/drawing/2014/main" val="2216503362"/>
                    </a:ext>
                  </a:extLst>
                </a:gridCol>
                <a:gridCol w="2713567">
                  <a:extLst>
                    <a:ext uri="{9D8B030D-6E8A-4147-A177-3AD203B41FA5}">
                      <a16:colId xmlns:a16="http://schemas.microsoft.com/office/drawing/2014/main" val="3363658291"/>
                    </a:ext>
                  </a:extLst>
                </a:gridCol>
              </a:tblGrid>
              <a:tr h="645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Session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Facilitators: Prof. David Krum and Prof. </a:t>
                      </a:r>
                      <a:r>
                        <a:rPr lang="en-US" sz="1000" dirty="0" err="1">
                          <a:effectLst/>
                        </a:rPr>
                        <a:t>Jungsoo</a:t>
                      </a:r>
                      <a:r>
                        <a:rPr lang="en-US" sz="1000" dirty="0">
                          <a:effectLst/>
                        </a:rPr>
                        <a:t> Lim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0695" marR="80695" marT="40348" marB="40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Session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Facilitators: Prof. Mohammad </a:t>
                      </a:r>
                      <a:r>
                        <a:rPr lang="en-US" sz="1000" dirty="0" err="1">
                          <a:effectLst/>
                        </a:rPr>
                        <a:t>Pourhomayoun</a:t>
                      </a:r>
                      <a:r>
                        <a:rPr lang="en-US" sz="1000" dirty="0">
                          <a:effectLst/>
                        </a:rPr>
                        <a:t> and Prof. </a:t>
                      </a:r>
                      <a:r>
                        <a:rPr lang="en-US" sz="1000" dirty="0" err="1">
                          <a:effectLst/>
                        </a:rPr>
                        <a:t>Negin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Forouzesh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0695" marR="80695" marT="40348" marB="40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Session 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Facilitators: Prof. </a:t>
                      </a:r>
                      <a:r>
                        <a:rPr lang="en-US" sz="1000" dirty="0" err="1">
                          <a:effectLst/>
                        </a:rPr>
                        <a:t>Navid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Amini</a:t>
                      </a:r>
                      <a:r>
                        <a:rPr lang="en-US" sz="1000" dirty="0">
                          <a:effectLst/>
                        </a:rPr>
                        <a:t> and Prof. </a:t>
                      </a:r>
                      <a:r>
                        <a:rPr lang="en-US" sz="1000" dirty="0" err="1">
                          <a:effectLst/>
                        </a:rPr>
                        <a:t>Zilong</a:t>
                      </a:r>
                      <a:r>
                        <a:rPr lang="en-US" sz="1000" dirty="0">
                          <a:effectLst/>
                        </a:rPr>
                        <a:t> Ye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0695" marR="80695" marT="40348" marB="40348"/>
                </a:tc>
                <a:extLst>
                  <a:ext uri="{0D108BD9-81ED-4DB2-BD59-A6C34878D82A}">
                    <a16:rowId xmlns:a16="http://schemas.microsoft.com/office/drawing/2014/main" val="3183296689"/>
                  </a:ext>
                </a:extLst>
              </a:tr>
              <a:tr h="1753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Participating industry sponsors and friends: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JPL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INART (VR project)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Disney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Department of Public Works and Bureau of Engineering, LA City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Civil/Mechanical Engineering, Cal State LA (</a:t>
                      </a:r>
                      <a:r>
                        <a:rPr lang="en-US" sz="1200" dirty="0" err="1">
                          <a:effectLst/>
                        </a:rPr>
                        <a:t>Robosub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and more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0695" marR="80695" marT="40348" marB="40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Participating industry sponsors and friends: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LA City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Commonwealth Casualty Company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Civil Engineering, Cal State LA (Street and Highway Pavements Design)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AT &amp; 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INART (</a:t>
                      </a:r>
                      <a:r>
                        <a:rPr lang="en-US" sz="1200" dirty="0" err="1">
                          <a:effectLst/>
                        </a:rPr>
                        <a:t>ArQive</a:t>
                      </a:r>
                      <a:r>
                        <a:rPr lang="en-US" sz="1200" dirty="0">
                          <a:effectLst/>
                        </a:rPr>
                        <a:t> Project)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and more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0695" marR="80695" marT="40348" marB="40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Participating industry sponsors and friends: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The Aerospace Corporation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Vodafone Group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Office of the Public Defender, LA County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QTC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We2Link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and more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0695" marR="80695" marT="40348" marB="40348"/>
                </a:tc>
                <a:extLst>
                  <a:ext uri="{0D108BD9-81ED-4DB2-BD59-A6C34878D82A}">
                    <a16:rowId xmlns:a16="http://schemas.microsoft.com/office/drawing/2014/main" val="172077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8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: </a:t>
            </a:r>
            <a:r>
              <a:rPr lang="en-US" dirty="0" smtClean="0">
                <a:solidFill>
                  <a:srgbClr val="FF0000"/>
                </a:solidFill>
              </a:rPr>
              <a:t>12 – 12:30 PM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Awards: Outstanding Graduating Students (led by Dr. </a:t>
            </a:r>
            <a:r>
              <a:rPr lang="en-US" dirty="0" err="1" smtClean="0"/>
              <a:t>Pamula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Announcement of the Winners (led by Dr. Sun)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Closing </a:t>
            </a:r>
            <a:r>
              <a:rPr lang="en-US" dirty="0" smtClean="0"/>
              <a:t>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4520564" y="2443942"/>
            <a:ext cx="4188308" cy="1189628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Thank you</a:t>
            </a:r>
            <a:endParaRPr lang="en-US" alt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81D06-63CA-41DA-BEB0-55C79568FD0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300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51" y="3240633"/>
            <a:ext cx="4895078" cy="1002403"/>
          </a:xfrm>
        </p:spPr>
        <p:txBody>
          <a:bodyPr/>
          <a:lstStyle/>
          <a:p>
            <a:r>
              <a:rPr lang="en-US" b="1" dirty="0" smtClean="0"/>
              <a:t>Emily Allen, PhD</a:t>
            </a:r>
          </a:p>
          <a:p>
            <a:r>
              <a:rPr lang="en-US" b="1" dirty="0" smtClean="0"/>
              <a:t>Dean, College </a:t>
            </a:r>
            <a:r>
              <a:rPr lang="en-US" b="1" dirty="0"/>
              <a:t>of Engineering, Computer Science, and Technology</a:t>
            </a:r>
          </a:p>
          <a:p>
            <a:endParaRPr lang="en-US" dirty="0"/>
          </a:p>
        </p:txBody>
      </p:sp>
      <p:pic>
        <p:nvPicPr>
          <p:cNvPr id="1026" name="Picture 2" descr="Dr. Emily Allen, D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0" y="1243585"/>
            <a:ext cx="2399562" cy="29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lternating yellow gray stacked blocks, cal state la ecst expo 202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2" y="1351497"/>
            <a:ext cx="81407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63" y="68016"/>
            <a:ext cx="2874714" cy="474633"/>
          </a:xfrm>
        </p:spPr>
        <p:txBody>
          <a:bodyPr/>
          <a:lstStyle/>
          <a:p>
            <a:r>
              <a:rPr lang="en-US" dirty="0" smtClean="0"/>
              <a:t>Special Thanks to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3601304"/>
              </p:ext>
            </p:extLst>
          </p:nvPr>
        </p:nvGraphicFramePr>
        <p:xfrm>
          <a:off x="369856" y="632271"/>
          <a:ext cx="3521674" cy="3840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674">
                  <a:extLst>
                    <a:ext uri="{9D8B030D-6E8A-4147-A177-3AD203B41FA5}">
                      <a16:colId xmlns:a16="http://schemas.microsoft.com/office/drawing/2014/main" val="1241368707"/>
                    </a:ext>
                  </a:extLst>
                </a:gridCol>
              </a:tblGrid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Chengyu Sun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5913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David Krum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807923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Jiang Guo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49155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John Hurley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66698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Jungsoo (Soo) Lim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490306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Keenan Knaur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9380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Mohammad 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Pourhomayoun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286587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Navid Amini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3308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Negin Forouzesh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7438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Richard Cross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97176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Russ Abbott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95243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Weronika Cwir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89341"/>
                  </a:ext>
                </a:extLst>
              </a:tr>
              <a:tr h="261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Zilong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Ye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7" marR="5627" marT="56268" marB="56268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0900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16122"/>
              </p:ext>
            </p:extLst>
          </p:nvPr>
        </p:nvGraphicFramePr>
        <p:xfrm>
          <a:off x="4058082" y="298702"/>
          <a:ext cx="4803006" cy="4336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3006">
                  <a:extLst>
                    <a:ext uri="{9D8B030D-6E8A-4147-A177-3AD203B41FA5}">
                      <a16:colId xmlns:a16="http://schemas.microsoft.com/office/drawing/2014/main" val="393257843"/>
                    </a:ext>
                  </a:extLst>
                </a:gridCol>
              </a:tblGrid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AT&amp;T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2256"/>
                  </a:ext>
                </a:extLst>
              </a:tr>
              <a:tr h="318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Civil Engineering  and Mechanical Engineering, Cal State 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09407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Commonwealth Casualty Company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453801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Civil Engineering, Cal State 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48076"/>
                  </a:ext>
                </a:extLst>
              </a:tr>
              <a:tr h="318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Department of Public Works and Bureau of Engineering, LA City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880615"/>
                  </a:ext>
                </a:extLst>
              </a:tr>
              <a:tr h="318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The Institute for Interactive Arts, Research, and Technology (INART) at Cal State 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36147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JPL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6222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NASA and LA City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85991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Office of the Public Defender, LA County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01491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QTC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86780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The Aerospace Corporation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1296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The ArQive at Cal State 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006422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TOYOTA and LA City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50606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Vodafone Group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17668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We2Link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8" marR="4378" marT="43783" marB="43783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6872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237" y="4473898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Faculty Advisors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14129" y="4659783"/>
            <a:ext cx="185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Industry Sponsors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09:00 </a:t>
            </a:r>
            <a:r>
              <a:rPr lang="en-US" sz="1800" b="1" dirty="0">
                <a:latin typeface="+mn-lt"/>
                <a:ea typeface="Times New Roman" pitchFamily="18" charset="0"/>
                <a:cs typeface="Times New Roman" pitchFamily="18" charset="0"/>
              </a:rPr>
              <a:t>a.m. 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– 10:00 a.m.</a:t>
            </a:r>
            <a:r>
              <a:rPr lang="en-US" sz="1800" b="1" dirty="0">
                <a:latin typeface="+mn-lt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+mn-lt"/>
                <a:ea typeface="Times New Roman" pitchFamily="18" charset="0"/>
                <a:cs typeface="Times New Roman" pitchFamily="18" charset="0"/>
              </a:rPr>
              <a:t>General Session</a:t>
            </a:r>
            <a:endParaRPr lang="en-US" sz="18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Times New Roman" pitchFamily="18" charset="0"/>
                <a:cs typeface="Times New Roman" pitchFamily="18" charset="0"/>
              </a:rPr>
              <a:t>       	</a:t>
            </a:r>
            <a:endParaRPr lang="en-US" sz="1800" b="1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10:00 </a:t>
            </a:r>
            <a:r>
              <a:rPr lang="en-US" sz="1800" b="1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a.m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 – 11:00 a.m.	</a:t>
            </a:r>
            <a:r>
              <a:rPr lang="en-US" sz="1800" dirty="0" smtClean="0">
                <a:latin typeface="+mn-lt"/>
                <a:ea typeface="Times New Roman" pitchFamily="18" charset="0"/>
                <a:cs typeface="Times New Roman" pitchFamily="18" charset="0"/>
              </a:rPr>
              <a:t>Project Demo Sessions (4 parallel sessions)</a:t>
            </a:r>
            <a:endParaRPr lang="en-US" sz="18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941785" algn="l"/>
              </a:tabLst>
              <a:defRPr/>
            </a:pPr>
            <a:endParaRPr lang="en-US" sz="18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b="1" smtClean="0">
                <a:latin typeface="+mn-lt"/>
                <a:ea typeface="Times New Roman" pitchFamily="18" charset="0"/>
                <a:cs typeface="Times New Roman" pitchFamily="18" charset="0"/>
              </a:rPr>
              <a:t>11:10 </a:t>
            </a:r>
            <a:r>
              <a:rPr lang="en-US" sz="1800" b="1" dirty="0" err="1">
                <a:latin typeface="+mn-lt"/>
                <a:ea typeface="Times New Roman" pitchFamily="18" charset="0"/>
                <a:cs typeface="Times New Roman" pitchFamily="18" charset="0"/>
              </a:rPr>
              <a:t>a.m</a:t>
            </a:r>
            <a:r>
              <a:rPr lang="en-US" sz="1800" b="1" dirty="0">
                <a:latin typeface="+mn-lt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11:55 </a:t>
            </a:r>
            <a:r>
              <a:rPr lang="en-US" sz="1800" b="1" dirty="0">
                <a:latin typeface="+mn-lt"/>
                <a:ea typeface="Times New Roman" pitchFamily="18" charset="0"/>
                <a:cs typeface="Times New Roman" pitchFamily="18" charset="0"/>
              </a:rPr>
              <a:t>a.m. 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+mn-lt"/>
                <a:ea typeface="Times New Roman" pitchFamily="18" charset="0"/>
                <a:cs typeface="Times New Roman" pitchFamily="18" charset="0"/>
              </a:rPr>
              <a:t>Networking Sessions (3 parallel sessions)</a:t>
            </a:r>
          </a:p>
          <a:p>
            <a:pPr>
              <a:defRPr/>
            </a:pPr>
            <a:endParaRPr lang="en-US" sz="1800" b="1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12:00 </a:t>
            </a:r>
            <a:r>
              <a:rPr lang="en-US" sz="1800" b="1" dirty="0" err="1">
                <a:latin typeface="+mn-lt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800" b="1" dirty="0" err="1" smtClean="0">
                <a:latin typeface="+mn-lt"/>
                <a:ea typeface="Times New Roman" pitchFamily="18" charset="0"/>
                <a:cs typeface="Times New Roman" pitchFamily="18" charset="0"/>
              </a:rPr>
              <a:t>.m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+mn-lt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12:30 </a:t>
            </a:r>
            <a:r>
              <a:rPr lang="en-US" sz="1800" b="1" dirty="0">
                <a:latin typeface="+mn-lt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8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.m</a:t>
            </a:r>
            <a:r>
              <a:rPr lang="en-US" sz="1800" b="1" dirty="0">
                <a:latin typeface="+mn-lt"/>
                <a:ea typeface="Times New Roman" pitchFamily="18" charset="0"/>
                <a:cs typeface="Times New Roman" pitchFamily="18" charset="0"/>
              </a:rPr>
              <a:t>. 	</a:t>
            </a:r>
            <a:r>
              <a:rPr lang="en-US" sz="1800" dirty="0" smtClean="0">
                <a:latin typeface="+mn-lt"/>
                <a:ea typeface="Times New Roman" pitchFamily="18" charset="0"/>
                <a:cs typeface="Times New Roman" pitchFamily="18" charset="0"/>
              </a:rPr>
              <a:t>Closing</a:t>
            </a:r>
            <a:endParaRPr lang="en-US" sz="18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pPr>
              <a:defRPr/>
            </a:pPr>
            <a:fld id="{080BC99E-B3FB-48DF-AC11-1E42A7BE38C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097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Session : </a:t>
            </a:r>
            <a:r>
              <a:rPr lang="en-US" dirty="0" smtClean="0">
                <a:solidFill>
                  <a:srgbClr val="FF0000"/>
                </a:solidFill>
              </a:rPr>
              <a:t>9:00-10:00 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022465"/>
            <a:ext cx="8140628" cy="35497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3-min live exec </a:t>
            </a:r>
            <a:r>
              <a:rPr lang="en-US" dirty="0" smtClean="0"/>
              <a:t>summary</a:t>
            </a:r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2"/>
              </a:rPr>
              <a:t>Artificial Intelligence and Data Science for Air Pollution Prediction and </a:t>
            </a:r>
            <a:r>
              <a:rPr lang="en-US" sz="1200" dirty="0" smtClean="0">
                <a:hlinkClick r:id="rId2"/>
              </a:rPr>
              <a:t>Visualization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3"/>
              </a:rPr>
              <a:t>AWS </a:t>
            </a:r>
            <a:r>
              <a:rPr lang="en-US" sz="1200" dirty="0" smtClean="0">
                <a:hlinkClick r:id="rId3"/>
              </a:rPr>
              <a:t>Project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4"/>
              </a:rPr>
              <a:t>Collaborative Visualization for Solar System </a:t>
            </a:r>
            <a:r>
              <a:rPr lang="en-US" sz="1200" dirty="0" smtClean="0">
                <a:hlinkClick r:id="rId4"/>
              </a:rPr>
              <a:t>Treks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5"/>
              </a:rPr>
              <a:t>COVID-19 Data Analysis and </a:t>
            </a:r>
            <a:r>
              <a:rPr lang="en-US" sz="1200" dirty="0" smtClean="0">
                <a:hlinkClick r:id="rId5"/>
              </a:rPr>
              <a:t>Visualization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6"/>
              </a:rPr>
              <a:t>Digitization of PD Onboarding &amp; Approval </a:t>
            </a:r>
            <a:r>
              <a:rPr lang="en-US" sz="1200" dirty="0" smtClean="0">
                <a:hlinkClick r:id="rId6"/>
              </a:rPr>
              <a:t>Process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7"/>
              </a:rPr>
              <a:t>INART VR </a:t>
            </a:r>
            <a:r>
              <a:rPr lang="en-US" sz="1200" dirty="0" smtClean="0">
                <a:hlinkClick r:id="rId7"/>
              </a:rPr>
              <a:t>Project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8"/>
              </a:rPr>
              <a:t>Online Application for Street and Highway Pavements </a:t>
            </a:r>
            <a:r>
              <a:rPr lang="en-US" sz="1200" dirty="0" smtClean="0">
                <a:hlinkClick r:id="rId8"/>
              </a:rPr>
              <a:t>Design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9"/>
              </a:rPr>
              <a:t>Open Source Real-Time Video </a:t>
            </a:r>
            <a:r>
              <a:rPr lang="en-US" sz="1200" dirty="0" smtClean="0">
                <a:hlinkClick r:id="rId9"/>
              </a:rPr>
              <a:t>Player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10"/>
              </a:rPr>
              <a:t>PDF Web Viewer / </a:t>
            </a:r>
            <a:r>
              <a:rPr lang="en-US" sz="1200" dirty="0" smtClean="0">
                <a:hlinkClick r:id="rId10"/>
              </a:rPr>
              <a:t>Filter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 err="1" smtClean="0">
                <a:hlinkClick r:id="rId11"/>
              </a:rPr>
              <a:t>RoboSub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12"/>
              </a:rPr>
              <a:t>Satellite Anomaly Injection &amp; Detection </a:t>
            </a:r>
            <a:r>
              <a:rPr lang="en-US" sz="1200" dirty="0" smtClean="0">
                <a:hlinkClick r:id="rId12"/>
              </a:rPr>
              <a:t>Testbed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13"/>
              </a:rPr>
              <a:t>Sidewalk Slope Monitoring </a:t>
            </a:r>
            <a:r>
              <a:rPr lang="en-US" sz="1200" dirty="0" smtClean="0">
                <a:hlinkClick r:id="rId13"/>
              </a:rPr>
              <a:t>System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14"/>
              </a:rPr>
              <a:t>Telescope Moon </a:t>
            </a:r>
            <a:r>
              <a:rPr lang="en-US" sz="1200" dirty="0" smtClean="0">
                <a:hlinkClick r:id="rId14"/>
              </a:rPr>
              <a:t>Trek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15"/>
              </a:rPr>
              <a:t>The </a:t>
            </a:r>
            <a:r>
              <a:rPr lang="en-US" sz="1200" dirty="0" err="1">
                <a:hlinkClick r:id="rId15"/>
              </a:rPr>
              <a:t>ArQive</a:t>
            </a:r>
            <a:r>
              <a:rPr lang="en-US" sz="1200" dirty="0">
                <a:hlinkClick r:id="rId15"/>
              </a:rPr>
              <a:t> Mobile </a:t>
            </a:r>
            <a:r>
              <a:rPr lang="en-US" sz="1200" dirty="0" smtClean="0">
                <a:hlinkClick r:id="rId15"/>
              </a:rPr>
              <a:t>App</a:t>
            </a:r>
            <a:endParaRPr lang="en-US" sz="1200" dirty="0" smtClean="0"/>
          </a:p>
          <a:p>
            <a:pPr marL="1028700" lvl="1">
              <a:buFont typeface="+mj-lt"/>
              <a:buAutoNum type="arabicPeriod"/>
            </a:pPr>
            <a:r>
              <a:rPr lang="en-US" sz="1200" dirty="0">
                <a:hlinkClick r:id="rId16"/>
              </a:rPr>
              <a:t>Want2Remember App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Project Demo Breakout </a:t>
            </a:r>
            <a:r>
              <a:rPr lang="en-US" dirty="0" smtClean="0"/>
              <a:t>Sessions: </a:t>
            </a:r>
            <a:r>
              <a:rPr lang="en-US" dirty="0" smtClean="0">
                <a:solidFill>
                  <a:srgbClr val="FF0000"/>
                </a:solidFill>
              </a:rPr>
              <a:t>10:00-11:00 AM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925216"/>
              </p:ext>
            </p:extLst>
          </p:nvPr>
        </p:nvGraphicFramePr>
        <p:xfrm>
          <a:off x="536575" y="1336666"/>
          <a:ext cx="8140701" cy="3025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885">
                  <a:extLst>
                    <a:ext uri="{9D8B030D-6E8A-4147-A177-3AD203B41FA5}">
                      <a16:colId xmlns:a16="http://schemas.microsoft.com/office/drawing/2014/main" val="3073382555"/>
                    </a:ext>
                  </a:extLst>
                </a:gridCol>
                <a:gridCol w="1760704">
                  <a:extLst>
                    <a:ext uri="{9D8B030D-6E8A-4147-A177-3AD203B41FA5}">
                      <a16:colId xmlns:a16="http://schemas.microsoft.com/office/drawing/2014/main" val="593443857"/>
                    </a:ext>
                  </a:extLst>
                </a:gridCol>
                <a:gridCol w="1760704">
                  <a:extLst>
                    <a:ext uri="{9D8B030D-6E8A-4147-A177-3AD203B41FA5}">
                      <a16:colId xmlns:a16="http://schemas.microsoft.com/office/drawing/2014/main" val="2378283637"/>
                    </a:ext>
                  </a:extLst>
                </a:gridCol>
                <a:gridCol w="1760704">
                  <a:extLst>
                    <a:ext uri="{9D8B030D-6E8A-4147-A177-3AD203B41FA5}">
                      <a16:colId xmlns:a16="http://schemas.microsoft.com/office/drawing/2014/main" val="2024789093"/>
                    </a:ext>
                  </a:extLst>
                </a:gridCol>
                <a:gridCol w="1760704">
                  <a:extLst>
                    <a:ext uri="{9D8B030D-6E8A-4147-A177-3AD203B41FA5}">
                      <a16:colId xmlns:a16="http://schemas.microsoft.com/office/drawing/2014/main" val="2511361205"/>
                    </a:ext>
                  </a:extLst>
                </a:gridCol>
              </a:tblGrid>
              <a:tr h="341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May 7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, 2021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Session 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Session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Session 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Session 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261981492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10:00-10:15 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Modernizing PD Legacy Repositories (C. Sun)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AI Air Pollution (M. Pourhomayoun)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Collaborative Visualization for Solar System Treks (D. Krum)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Sidewalk (S. Lim)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1362307342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10:15-10:30 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AWS (J. Guo)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Break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INART VR Project (D. Krum)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Robosub (R. Cross)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1848847957"/>
                  </a:ext>
                </a:extLst>
              </a:tr>
              <a:tr h="5790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10:30-10:45 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The ArQive Mobile App (J. Hurley)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Online Application for Street Highway Pavements Design (N. </a:t>
                      </a:r>
                      <a:r>
                        <a:rPr lang="en-US" sz="1200" dirty="0" err="1">
                          <a:effectLst/>
                        </a:rPr>
                        <a:t>Forouzesh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Satellite Anomaly Injection &amp; Detection Testbed (R. Abbott)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COVID-19 Data Analysis and Visualization (N. Amini) 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3766124904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10:45-11:00 AM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PDF Web Viewer / Filter (K. Knaur)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Open Source Real-Time Video Player (N. Forouzesh)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Want2Remeber (Z. Ye)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Telescope Moon Trek (W. </a:t>
                      </a:r>
                      <a:r>
                        <a:rPr lang="en-US" sz="1200" dirty="0" err="1">
                          <a:effectLst/>
                        </a:rPr>
                        <a:t>Cwir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137335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5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Demo: </a:t>
            </a:r>
            <a:r>
              <a:rPr lang="en-US" dirty="0" smtClean="0">
                <a:solidFill>
                  <a:srgbClr val="FF0000"/>
                </a:solidFill>
              </a:rPr>
              <a:t>10:00-10:15 AM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764914"/>
              </p:ext>
            </p:extLst>
          </p:nvPr>
        </p:nvGraphicFramePr>
        <p:xfrm>
          <a:off x="603076" y="1109828"/>
          <a:ext cx="7959032" cy="179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758">
                  <a:extLst>
                    <a:ext uri="{9D8B030D-6E8A-4147-A177-3AD203B41FA5}">
                      <a16:colId xmlns:a16="http://schemas.microsoft.com/office/drawing/2014/main" val="593443857"/>
                    </a:ext>
                  </a:extLst>
                </a:gridCol>
                <a:gridCol w="1989758">
                  <a:extLst>
                    <a:ext uri="{9D8B030D-6E8A-4147-A177-3AD203B41FA5}">
                      <a16:colId xmlns:a16="http://schemas.microsoft.com/office/drawing/2014/main" val="2378283637"/>
                    </a:ext>
                  </a:extLst>
                </a:gridCol>
                <a:gridCol w="1989758">
                  <a:extLst>
                    <a:ext uri="{9D8B030D-6E8A-4147-A177-3AD203B41FA5}">
                      <a16:colId xmlns:a16="http://schemas.microsoft.com/office/drawing/2014/main" val="2024789093"/>
                    </a:ext>
                  </a:extLst>
                </a:gridCol>
                <a:gridCol w="1989758">
                  <a:extLst>
                    <a:ext uri="{9D8B030D-6E8A-4147-A177-3AD203B41FA5}">
                      <a16:colId xmlns:a16="http://schemas.microsoft.com/office/drawing/2014/main" val="2511361205"/>
                    </a:ext>
                  </a:extLst>
                </a:gridCol>
              </a:tblGrid>
              <a:tr h="341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Session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Session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Session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Session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261981492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Modernizing PD Legacy Repositories (C. Sun)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AI Air Pollution (M. </a:t>
                      </a:r>
                      <a:r>
                        <a:rPr lang="en-US" sz="2000" dirty="0" err="1">
                          <a:effectLst/>
                        </a:rPr>
                        <a:t>Pourhomayoun</a:t>
                      </a:r>
                      <a:r>
                        <a:rPr lang="en-US" sz="2000" dirty="0">
                          <a:effectLst/>
                        </a:rPr>
                        <a:t>)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Collaborative Visualization for Solar System Treks (D. Krum)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Sidewalk (S. Lim)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136230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6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Demo: </a:t>
            </a:r>
            <a:r>
              <a:rPr lang="en-US" dirty="0" smtClean="0">
                <a:solidFill>
                  <a:srgbClr val="FF0000"/>
                </a:solidFill>
              </a:rPr>
              <a:t>10:15-10:30 </a:t>
            </a:r>
            <a:r>
              <a:rPr lang="en-US" dirty="0">
                <a:solidFill>
                  <a:srgbClr val="FF0000"/>
                </a:solidFill>
              </a:rPr>
              <a:t>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096826"/>
              </p:ext>
            </p:extLst>
          </p:nvPr>
        </p:nvGraphicFramePr>
        <p:xfrm>
          <a:off x="628015" y="1170412"/>
          <a:ext cx="8049020" cy="1048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255">
                  <a:extLst>
                    <a:ext uri="{9D8B030D-6E8A-4147-A177-3AD203B41FA5}">
                      <a16:colId xmlns:a16="http://schemas.microsoft.com/office/drawing/2014/main" val="593443857"/>
                    </a:ext>
                  </a:extLst>
                </a:gridCol>
                <a:gridCol w="2012255">
                  <a:extLst>
                    <a:ext uri="{9D8B030D-6E8A-4147-A177-3AD203B41FA5}">
                      <a16:colId xmlns:a16="http://schemas.microsoft.com/office/drawing/2014/main" val="2378283637"/>
                    </a:ext>
                  </a:extLst>
                </a:gridCol>
                <a:gridCol w="2012255">
                  <a:extLst>
                    <a:ext uri="{9D8B030D-6E8A-4147-A177-3AD203B41FA5}">
                      <a16:colId xmlns:a16="http://schemas.microsoft.com/office/drawing/2014/main" val="2024789093"/>
                    </a:ext>
                  </a:extLst>
                </a:gridCol>
                <a:gridCol w="2012255">
                  <a:extLst>
                    <a:ext uri="{9D8B030D-6E8A-4147-A177-3AD203B41FA5}">
                      <a16:colId xmlns:a16="http://schemas.microsoft.com/office/drawing/2014/main" val="2511361205"/>
                    </a:ext>
                  </a:extLst>
                </a:gridCol>
              </a:tblGrid>
              <a:tr h="341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Session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Session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261981492"/>
                  </a:ext>
                </a:extLst>
              </a:tr>
              <a:tr h="414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AWS (J. </a:t>
                      </a:r>
                      <a:r>
                        <a:rPr lang="en-US" sz="1800" dirty="0" err="1">
                          <a:effectLst/>
                        </a:rPr>
                        <a:t>Guo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Break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INART VR Project (D. Krum)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Robosub</a:t>
                      </a:r>
                      <a:r>
                        <a:rPr lang="en-US" sz="1800" dirty="0">
                          <a:effectLst/>
                        </a:rPr>
                        <a:t> (R. Cross)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84093" marR="84093" marT="42047" marB="42047"/>
                </a:tc>
                <a:extLst>
                  <a:ext uri="{0D108BD9-81ED-4DB2-BD59-A6C34878D82A}">
                    <a16:rowId xmlns:a16="http://schemas.microsoft.com/office/drawing/2014/main" val="184884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6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22320</TotalTime>
  <Words>854</Words>
  <Application>Microsoft Office PowerPoint</Application>
  <PresentationFormat>On-screen Show (16:9)</PresentationFormat>
  <Paragraphs>169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Malgun Gothic</vt:lpstr>
      <vt:lpstr>Arial</vt:lpstr>
      <vt:lpstr>Calibri</vt:lpstr>
      <vt:lpstr>Courier New</vt:lpstr>
      <vt:lpstr>Symbol</vt:lpstr>
      <vt:lpstr>Times New Roman</vt:lpstr>
      <vt:lpstr>Office Theme</vt:lpstr>
      <vt:lpstr>Computer Science Senior Design Expo</vt:lpstr>
      <vt:lpstr>Welcome Message</vt:lpstr>
      <vt:lpstr>PowerPoint Presentation</vt:lpstr>
      <vt:lpstr>Special Thanks to </vt:lpstr>
      <vt:lpstr>Agenda</vt:lpstr>
      <vt:lpstr>General Session : 9:00-10:00 AM</vt:lpstr>
      <vt:lpstr>CS Project Demo Breakout Sessions: 10:00-11:00 AM</vt:lpstr>
      <vt:lpstr>Project Demo: 10:00-10:15 AM</vt:lpstr>
      <vt:lpstr>Project Demo: 10:15-10:30 AM</vt:lpstr>
      <vt:lpstr>Project Demo: 10:30-10:45 AM</vt:lpstr>
      <vt:lpstr>Project Demo: 10:45-11:00 AM</vt:lpstr>
      <vt:lpstr>Break: 11:00-11:10AM</vt:lpstr>
      <vt:lpstr>Networking Sessions: 11:10-11:55 AM</vt:lpstr>
      <vt:lpstr>Closing : 12 – 12:30 PM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153</cp:revision>
  <dcterms:created xsi:type="dcterms:W3CDTF">2020-04-22T18:12:43Z</dcterms:created>
  <dcterms:modified xsi:type="dcterms:W3CDTF">2021-05-07T17:55:15Z</dcterms:modified>
</cp:coreProperties>
</file>