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295" r:id="rId2"/>
    <p:sldId id="569" r:id="rId3"/>
    <p:sldId id="580" r:id="rId4"/>
    <p:sldId id="579" r:id="rId5"/>
    <p:sldId id="556" r:id="rId6"/>
    <p:sldId id="570" r:id="rId7"/>
    <p:sldId id="571" r:id="rId8"/>
    <p:sldId id="572" r:id="rId9"/>
    <p:sldId id="573" r:id="rId10"/>
    <p:sldId id="574" r:id="rId11"/>
    <p:sldId id="575" r:id="rId12"/>
    <p:sldId id="576" r:id="rId13"/>
    <p:sldId id="577" r:id="rId14"/>
    <p:sldId id="578" r:id="rId15"/>
    <p:sldId id="568" r:id="rId16"/>
  </p:sldIdLst>
  <p:sldSz cx="9144000" cy="5143500" type="screen16x9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riah Cherniss" initials="MC" lastIdx="9" clrIdx="0"/>
  <p:cmAuthor id="2" name="Mara Mintz" initials="MM" lastIdx="6" clrIdx="1">
    <p:extLst>
      <p:ext uri="{19B8F6BF-5375-455C-9EA6-DF929625EA0E}">
        <p15:presenceInfo xmlns:p15="http://schemas.microsoft.com/office/powerpoint/2012/main" userId="25ea2eff5ac3ceb0" providerId="Windows Live"/>
      </p:ext>
    </p:extLst>
  </p:cmAuthor>
  <p:cmAuthor id="3" name="Jonathan Rutchik" initials="JR" lastIdx="1" clrIdx="2"/>
  <p:cmAuthor id="4" name="Pamula, Raj" initials="" lastIdx="0" clrIdx="3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CC90A"/>
    <a:srgbClr val="4A4F55"/>
    <a:srgbClr val="272324"/>
    <a:srgbClr val="A58628"/>
    <a:srgbClr val="898989"/>
    <a:srgbClr val="3E5C94"/>
    <a:srgbClr val="3F5B9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761" autoAdjust="0"/>
    <p:restoredTop sz="84256" autoAdjust="0"/>
  </p:normalViewPr>
  <p:slideViewPr>
    <p:cSldViewPr snapToGrid="0" snapToObjects="1">
      <p:cViewPr varScale="1">
        <p:scale>
          <a:sx n="75" d="100"/>
          <a:sy n="75" d="100"/>
        </p:scale>
        <p:origin x="156" y="52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 snapToObjects="1">
      <p:cViewPr varScale="1">
        <p:scale>
          <a:sx n="147" d="100"/>
          <a:sy n="147" d="100"/>
        </p:scale>
        <p:origin x="1312" y="1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FECECE4-DAC3-184B-ACA5-FE13628ADDE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425E505-AACC-A441-A0A2-862C839087B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07F553-0B52-9542-A9FE-C4F2764AF8D6}" type="datetimeFigureOut">
              <a:rPr lang="en-US" smtClean="0"/>
              <a:t>5/6/2021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E4C9671-94C8-3642-890C-0ACE75469B9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6B7DE89-E275-1E4D-940A-CDC79AFEA87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2F86C5-3458-7741-98E4-0944E36345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181839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307840-2B3D-544B-89F3-FB0965DC6458}" type="datetimeFigureOut">
              <a:rPr lang="en-US" smtClean="0"/>
              <a:t>5/6/2021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FFD51F-2C2B-9E40-86B6-19E5372E5C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36216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FFD51F-2C2B-9E40-86B6-19E5372E5CE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86369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emf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6195" y="2318983"/>
            <a:ext cx="5654749" cy="552380"/>
          </a:xfrm>
        </p:spPr>
        <p:txBody>
          <a:bodyPr>
            <a:noAutofit/>
          </a:bodyPr>
          <a:lstStyle>
            <a:lvl1pPr>
              <a:defRPr sz="2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6195" y="2894946"/>
            <a:ext cx="5654749" cy="1314450"/>
          </a:xfrm>
        </p:spPr>
        <p:txBody>
          <a:bodyPr/>
          <a:lstStyle>
            <a:lvl1pPr marL="0" indent="0" algn="l">
              <a:buNone/>
              <a:defRPr>
                <a:solidFill>
                  <a:srgbClr val="4A4F55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B27D2D-0F67-9248-99B8-833E5FAA00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pic>
        <p:nvPicPr>
          <p:cNvPr id="18" name="Picture 17" descr="A close up of a logo&#10;&#10;Description automatically generated">
            <a:extLst>
              <a:ext uri="{FF2B5EF4-FFF2-40B4-BE49-F238E27FC236}">
                <a16:creationId xmlns:a16="http://schemas.microsoft.com/office/drawing/2014/main" id="{D24B268C-D757-234C-A337-CFEB3D4199C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126206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3A395EF-4307-9C45-A995-09970D74C4D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847"/>
          <a:stretch/>
        </p:blipFill>
        <p:spPr>
          <a:xfrm>
            <a:off x="299504" y="184149"/>
            <a:ext cx="1819687" cy="1937259"/>
          </a:xfrm>
          <a:prstGeom prst="rect">
            <a:avLst/>
          </a:prstGeom>
        </p:spPr>
      </p:pic>
      <p:pic>
        <p:nvPicPr>
          <p:cNvPr id="20" name="Picture 19" descr="A close up of a logo&#10;&#10;Description automatically generated">
            <a:extLst>
              <a:ext uri="{FF2B5EF4-FFF2-40B4-BE49-F238E27FC236}">
                <a16:creationId xmlns:a16="http://schemas.microsoft.com/office/drawing/2014/main" id="{998402E4-6B09-6C46-9E46-BA6D15131A3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096677" y="934104"/>
            <a:ext cx="6928451" cy="538523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9E9183DE-11EC-A147-BC99-6165131F50F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alphaModFix amt="12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752" t="1941" r="-4752" b="51083"/>
          <a:stretch/>
        </p:blipFill>
        <p:spPr>
          <a:xfrm>
            <a:off x="6864096" y="1829521"/>
            <a:ext cx="1924301" cy="3313979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15408739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3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 descr="A group of people posing for the camera&#10;&#10;Description automatically generated">
            <a:extLst>
              <a:ext uri="{FF2B5EF4-FFF2-40B4-BE49-F238E27FC236}">
                <a16:creationId xmlns:a16="http://schemas.microsoft.com/office/drawing/2014/main" id="{64EBAC9A-3243-7948-A0A3-A3D1B553016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9563"/>
            <a:ext cx="5387332" cy="5161997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0DF169B2-7B51-4144-8AF2-5DE0B850423C}"/>
              </a:ext>
            </a:extLst>
          </p:cNvPr>
          <p:cNvGrpSpPr/>
          <p:nvPr userDrawn="1"/>
        </p:nvGrpSpPr>
        <p:grpSpPr>
          <a:xfrm rot="10800000">
            <a:off x="2071688" y="-10886"/>
            <a:ext cx="6399490" cy="5143501"/>
            <a:chOff x="0" y="0"/>
            <a:chExt cx="6377353" cy="5150732"/>
          </a:xfrm>
          <a:solidFill>
            <a:schemeClr val="tx1"/>
          </a:solidFill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9BC1B275-68D3-B440-9C4E-E49028EA5B47}"/>
                </a:ext>
              </a:extLst>
            </p:cNvPr>
            <p:cNvSpPr/>
            <p:nvPr userDrawn="1"/>
          </p:nvSpPr>
          <p:spPr>
            <a:xfrm>
              <a:off x="0" y="0"/>
              <a:ext cx="3059877" cy="514350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riangle 17">
              <a:extLst>
                <a:ext uri="{FF2B5EF4-FFF2-40B4-BE49-F238E27FC236}">
                  <a16:creationId xmlns:a16="http://schemas.microsoft.com/office/drawing/2014/main" id="{A0D5574A-6B61-024C-83F6-5D3E04686218}"/>
                </a:ext>
              </a:extLst>
            </p:cNvPr>
            <p:cNvSpPr/>
            <p:nvPr userDrawn="1"/>
          </p:nvSpPr>
          <p:spPr>
            <a:xfrm rot="5400000">
              <a:off x="2143249" y="916627"/>
              <a:ext cx="5150732" cy="3317477"/>
            </a:xfrm>
            <a:prstGeom prst="triangle">
              <a:avLst>
                <a:gd name="adj" fmla="val 0"/>
              </a:avLst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B325E83-2393-6746-A8B1-C032CE56DB65}"/>
              </a:ext>
            </a:extLst>
          </p:cNvPr>
          <p:cNvGrpSpPr/>
          <p:nvPr userDrawn="1"/>
        </p:nvGrpSpPr>
        <p:grpSpPr>
          <a:xfrm rot="10800000">
            <a:off x="2589184" y="-16820"/>
            <a:ext cx="6548803" cy="5169255"/>
            <a:chOff x="-34290" y="0"/>
            <a:chExt cx="6548803" cy="5150732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245CAB9-C4E1-E242-9AC2-52D1BBFC520A}"/>
                </a:ext>
              </a:extLst>
            </p:cNvPr>
            <p:cNvSpPr/>
            <p:nvPr userDrawn="1"/>
          </p:nvSpPr>
          <p:spPr>
            <a:xfrm>
              <a:off x="-34290" y="1"/>
              <a:ext cx="3231326" cy="51435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riangle 12">
              <a:extLst>
                <a:ext uri="{FF2B5EF4-FFF2-40B4-BE49-F238E27FC236}">
                  <a16:creationId xmlns:a16="http://schemas.microsoft.com/office/drawing/2014/main" id="{6151C75D-E4E3-D84F-85A7-6B902D607B44}"/>
                </a:ext>
              </a:extLst>
            </p:cNvPr>
            <p:cNvSpPr/>
            <p:nvPr userDrawn="1"/>
          </p:nvSpPr>
          <p:spPr>
            <a:xfrm rot="5400000">
              <a:off x="2280409" y="916627"/>
              <a:ext cx="5150732" cy="3317477"/>
            </a:xfrm>
            <a:prstGeom prst="triangle">
              <a:avLst>
                <a:gd name="adj" fmla="val 0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>
            <a:extLst>
              <a:ext uri="{FF2B5EF4-FFF2-40B4-BE49-F238E27FC236}">
                <a16:creationId xmlns:a16="http://schemas.microsoft.com/office/drawing/2014/main" id="{5D333F7C-268E-1F49-A2B8-CE0E6D7CB8C3}"/>
              </a:ext>
            </a:extLst>
          </p:cNvPr>
          <p:cNvSpPr/>
          <p:nvPr userDrawn="1"/>
        </p:nvSpPr>
        <p:spPr>
          <a:xfrm rot="12780000">
            <a:off x="4208375" y="-421296"/>
            <a:ext cx="153842" cy="4527614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  <a:gd name="connsiteX0" fmla="*/ 9454 w 79792"/>
              <a:gd name="connsiteY0" fmla="*/ 131585 h 4416186"/>
              <a:gd name="connsiteX1" fmla="*/ 74693 w 79792"/>
              <a:gd name="connsiteY1" fmla="*/ 0 h 4416186"/>
              <a:gd name="connsiteX2" fmla="*/ 79792 w 79792"/>
              <a:gd name="connsiteY2" fmla="*/ 4416186 h 4416186"/>
              <a:gd name="connsiteX3" fmla="*/ 0 w 79792"/>
              <a:gd name="connsiteY3" fmla="*/ 4416186 h 4416186"/>
              <a:gd name="connsiteX4" fmla="*/ 9454 w 79792"/>
              <a:gd name="connsiteY4" fmla="*/ 131585 h 4416186"/>
              <a:gd name="connsiteX0" fmla="*/ 941 w 71279"/>
              <a:gd name="connsiteY0" fmla="*/ 131585 h 4515754"/>
              <a:gd name="connsiteX1" fmla="*/ 66180 w 71279"/>
              <a:gd name="connsiteY1" fmla="*/ 0 h 4515754"/>
              <a:gd name="connsiteX2" fmla="*/ 71279 w 71279"/>
              <a:gd name="connsiteY2" fmla="*/ 4416186 h 4515754"/>
              <a:gd name="connsiteX3" fmla="*/ 679 w 71279"/>
              <a:gd name="connsiteY3" fmla="*/ 4515754 h 4515754"/>
              <a:gd name="connsiteX4" fmla="*/ 941 w 71279"/>
              <a:gd name="connsiteY4" fmla="*/ 131585 h 4515754"/>
              <a:gd name="connsiteX0" fmla="*/ 4066 w 74404"/>
              <a:gd name="connsiteY0" fmla="*/ 131585 h 4514253"/>
              <a:gd name="connsiteX1" fmla="*/ 69305 w 74404"/>
              <a:gd name="connsiteY1" fmla="*/ 0 h 4514253"/>
              <a:gd name="connsiteX2" fmla="*/ 74404 w 74404"/>
              <a:gd name="connsiteY2" fmla="*/ 4416186 h 4514253"/>
              <a:gd name="connsiteX3" fmla="*/ 0 w 74404"/>
              <a:gd name="connsiteY3" fmla="*/ 4514253 h 4514253"/>
              <a:gd name="connsiteX4" fmla="*/ 4066 w 74404"/>
              <a:gd name="connsiteY4" fmla="*/ 131585 h 4514253"/>
              <a:gd name="connsiteX0" fmla="*/ 10903 w 81241"/>
              <a:gd name="connsiteY0" fmla="*/ 131585 h 4522221"/>
              <a:gd name="connsiteX1" fmla="*/ 76142 w 81241"/>
              <a:gd name="connsiteY1" fmla="*/ 0 h 4522221"/>
              <a:gd name="connsiteX2" fmla="*/ 81241 w 81241"/>
              <a:gd name="connsiteY2" fmla="*/ 4416186 h 4522221"/>
              <a:gd name="connsiteX3" fmla="*/ 0 w 81241"/>
              <a:gd name="connsiteY3" fmla="*/ 4522221 h 4522221"/>
              <a:gd name="connsiteX4" fmla="*/ 10903 w 81241"/>
              <a:gd name="connsiteY4" fmla="*/ 131585 h 4522221"/>
              <a:gd name="connsiteX0" fmla="*/ 10903 w 81241"/>
              <a:gd name="connsiteY0" fmla="*/ 131585 h 4522221"/>
              <a:gd name="connsiteX1" fmla="*/ 76142 w 81241"/>
              <a:gd name="connsiteY1" fmla="*/ 0 h 4522221"/>
              <a:gd name="connsiteX2" fmla="*/ 81241 w 81241"/>
              <a:gd name="connsiteY2" fmla="*/ 4416186 h 4522221"/>
              <a:gd name="connsiteX3" fmla="*/ 0 w 81241"/>
              <a:gd name="connsiteY3" fmla="*/ 4522221 h 4522221"/>
              <a:gd name="connsiteX4" fmla="*/ 10903 w 81241"/>
              <a:gd name="connsiteY4" fmla="*/ 131585 h 45222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241" h="4522221">
                <a:moveTo>
                  <a:pt x="10903" y="131585"/>
                </a:moveTo>
                <a:lnTo>
                  <a:pt x="76142" y="0"/>
                </a:lnTo>
                <a:cubicBezTo>
                  <a:pt x="77842" y="1472062"/>
                  <a:pt x="79541" y="2944124"/>
                  <a:pt x="81241" y="4416186"/>
                </a:cubicBezTo>
                <a:cubicBezTo>
                  <a:pt x="14484" y="4497775"/>
                  <a:pt x="27080" y="4486876"/>
                  <a:pt x="0" y="4522221"/>
                </a:cubicBezTo>
                <a:cubicBezTo>
                  <a:pt x="3151" y="3094021"/>
                  <a:pt x="7752" y="1559785"/>
                  <a:pt x="10903" y="13158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20564" y="2612014"/>
            <a:ext cx="3592512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20564" y="3633570"/>
            <a:ext cx="3592512" cy="344090"/>
          </a:xfrm>
        </p:spPr>
        <p:txBody>
          <a:bodyPr anchor="b"/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39535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4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group of people walking down a street&#10;&#10;Description automatically generated">
            <a:extLst>
              <a:ext uri="{FF2B5EF4-FFF2-40B4-BE49-F238E27FC236}">
                <a16:creationId xmlns:a16="http://schemas.microsoft.com/office/drawing/2014/main" id="{4C3BCBD3-1B37-C444-A54B-35A2627DAFC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62" b="-176"/>
          <a:stretch/>
        </p:blipFill>
        <p:spPr>
          <a:xfrm>
            <a:off x="3369971" y="-17293"/>
            <a:ext cx="5774029" cy="5160793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0DF169B2-7B51-4144-8AF2-5DE0B850423C}"/>
              </a:ext>
            </a:extLst>
          </p:cNvPr>
          <p:cNvGrpSpPr/>
          <p:nvPr userDrawn="1"/>
        </p:nvGrpSpPr>
        <p:grpSpPr>
          <a:xfrm>
            <a:off x="439200" y="0"/>
            <a:ext cx="6377353" cy="5154356"/>
            <a:chOff x="0" y="0"/>
            <a:chExt cx="6377353" cy="5150732"/>
          </a:xfrm>
          <a:solidFill>
            <a:schemeClr val="tx1"/>
          </a:solidFill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9BC1B275-68D3-B440-9C4E-E49028EA5B47}"/>
                </a:ext>
              </a:extLst>
            </p:cNvPr>
            <p:cNvSpPr/>
            <p:nvPr userDrawn="1"/>
          </p:nvSpPr>
          <p:spPr>
            <a:xfrm>
              <a:off x="0" y="0"/>
              <a:ext cx="3059877" cy="514350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riangle 17">
              <a:extLst>
                <a:ext uri="{FF2B5EF4-FFF2-40B4-BE49-F238E27FC236}">
                  <a16:creationId xmlns:a16="http://schemas.microsoft.com/office/drawing/2014/main" id="{A0D5574A-6B61-024C-83F6-5D3E04686218}"/>
                </a:ext>
              </a:extLst>
            </p:cNvPr>
            <p:cNvSpPr/>
            <p:nvPr userDrawn="1"/>
          </p:nvSpPr>
          <p:spPr>
            <a:xfrm rot="5400000">
              <a:off x="2143249" y="916627"/>
              <a:ext cx="5150732" cy="3317477"/>
            </a:xfrm>
            <a:prstGeom prst="triangle">
              <a:avLst>
                <a:gd name="adj" fmla="val 0"/>
              </a:avLst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B325E83-2393-6746-A8B1-C032CE56DB65}"/>
              </a:ext>
            </a:extLst>
          </p:cNvPr>
          <p:cNvGrpSpPr/>
          <p:nvPr userDrawn="1"/>
        </p:nvGrpSpPr>
        <p:grpSpPr>
          <a:xfrm>
            <a:off x="-80647" y="-2"/>
            <a:ext cx="6377353" cy="5156081"/>
            <a:chOff x="0" y="0"/>
            <a:chExt cx="6377353" cy="5150732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245CAB9-C4E1-E242-9AC2-52D1BBFC520A}"/>
                </a:ext>
              </a:extLst>
            </p:cNvPr>
            <p:cNvSpPr/>
            <p:nvPr userDrawn="1"/>
          </p:nvSpPr>
          <p:spPr>
            <a:xfrm>
              <a:off x="0" y="0"/>
              <a:ext cx="3059877" cy="51435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riangle 12">
              <a:extLst>
                <a:ext uri="{FF2B5EF4-FFF2-40B4-BE49-F238E27FC236}">
                  <a16:creationId xmlns:a16="http://schemas.microsoft.com/office/drawing/2014/main" id="{6151C75D-E4E3-D84F-85A7-6B902D607B44}"/>
                </a:ext>
              </a:extLst>
            </p:cNvPr>
            <p:cNvSpPr/>
            <p:nvPr userDrawn="1"/>
          </p:nvSpPr>
          <p:spPr>
            <a:xfrm rot="5400000">
              <a:off x="2143249" y="916627"/>
              <a:ext cx="5150732" cy="3317477"/>
            </a:xfrm>
            <a:prstGeom prst="triangle">
              <a:avLst>
                <a:gd name="adj" fmla="val 0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>
            <a:extLst>
              <a:ext uri="{FF2B5EF4-FFF2-40B4-BE49-F238E27FC236}">
                <a16:creationId xmlns:a16="http://schemas.microsoft.com/office/drawing/2014/main" id="{5D333F7C-268E-1F49-A2B8-CE0E6D7CB8C3}"/>
              </a:ext>
            </a:extLst>
          </p:cNvPr>
          <p:cNvSpPr/>
          <p:nvPr userDrawn="1"/>
        </p:nvSpPr>
        <p:spPr>
          <a:xfrm rot="1956373">
            <a:off x="4575729" y="1038850"/>
            <a:ext cx="133535" cy="4514253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  <a:gd name="connsiteX0" fmla="*/ 9454 w 79792"/>
              <a:gd name="connsiteY0" fmla="*/ 131585 h 4416186"/>
              <a:gd name="connsiteX1" fmla="*/ 74693 w 79792"/>
              <a:gd name="connsiteY1" fmla="*/ 0 h 4416186"/>
              <a:gd name="connsiteX2" fmla="*/ 79792 w 79792"/>
              <a:gd name="connsiteY2" fmla="*/ 4416186 h 4416186"/>
              <a:gd name="connsiteX3" fmla="*/ 0 w 79792"/>
              <a:gd name="connsiteY3" fmla="*/ 4416186 h 4416186"/>
              <a:gd name="connsiteX4" fmla="*/ 9454 w 79792"/>
              <a:gd name="connsiteY4" fmla="*/ 131585 h 4416186"/>
              <a:gd name="connsiteX0" fmla="*/ 941 w 71279"/>
              <a:gd name="connsiteY0" fmla="*/ 131585 h 4515754"/>
              <a:gd name="connsiteX1" fmla="*/ 66180 w 71279"/>
              <a:gd name="connsiteY1" fmla="*/ 0 h 4515754"/>
              <a:gd name="connsiteX2" fmla="*/ 71279 w 71279"/>
              <a:gd name="connsiteY2" fmla="*/ 4416186 h 4515754"/>
              <a:gd name="connsiteX3" fmla="*/ 679 w 71279"/>
              <a:gd name="connsiteY3" fmla="*/ 4515754 h 4515754"/>
              <a:gd name="connsiteX4" fmla="*/ 941 w 71279"/>
              <a:gd name="connsiteY4" fmla="*/ 131585 h 4515754"/>
              <a:gd name="connsiteX0" fmla="*/ 4066 w 74404"/>
              <a:gd name="connsiteY0" fmla="*/ 131585 h 4514253"/>
              <a:gd name="connsiteX1" fmla="*/ 69305 w 74404"/>
              <a:gd name="connsiteY1" fmla="*/ 0 h 4514253"/>
              <a:gd name="connsiteX2" fmla="*/ 74404 w 74404"/>
              <a:gd name="connsiteY2" fmla="*/ 4416186 h 4514253"/>
              <a:gd name="connsiteX3" fmla="*/ 0 w 74404"/>
              <a:gd name="connsiteY3" fmla="*/ 4514253 h 4514253"/>
              <a:gd name="connsiteX4" fmla="*/ 4066 w 74404"/>
              <a:gd name="connsiteY4" fmla="*/ 131585 h 45142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404" h="4514253">
                <a:moveTo>
                  <a:pt x="4066" y="131585"/>
                </a:moveTo>
                <a:lnTo>
                  <a:pt x="69305" y="0"/>
                </a:lnTo>
                <a:cubicBezTo>
                  <a:pt x="71005" y="1472062"/>
                  <a:pt x="72704" y="2944124"/>
                  <a:pt x="74404" y="4416186"/>
                </a:cubicBezTo>
                <a:lnTo>
                  <a:pt x="0" y="4514253"/>
                </a:lnTo>
                <a:cubicBezTo>
                  <a:pt x="3151" y="3086053"/>
                  <a:pt x="915" y="1559785"/>
                  <a:pt x="4066" y="13158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1358" y="470882"/>
            <a:ext cx="3592512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1358" y="1492438"/>
            <a:ext cx="3592512" cy="344090"/>
          </a:xfrm>
        </p:spPr>
        <p:txBody>
          <a:bodyPr anchor="b"/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79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6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group of people walking down a street next to a building&#10;&#10;Description automatically generated">
            <a:extLst>
              <a:ext uri="{FF2B5EF4-FFF2-40B4-BE49-F238E27FC236}">
                <a16:creationId xmlns:a16="http://schemas.microsoft.com/office/drawing/2014/main" id="{4EF181C8-10ED-D64D-8EDB-E3681453399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07449" y="0"/>
            <a:ext cx="4536551" cy="512535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2001" y="644503"/>
            <a:ext cx="3592512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2001" y="1666059"/>
            <a:ext cx="3592512" cy="344090"/>
          </a:xfrm>
        </p:spPr>
        <p:txBody>
          <a:bodyPr anchor="b"/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5D333F7C-268E-1F49-A2B8-CE0E6D7CB8C3}"/>
              </a:ext>
            </a:extLst>
          </p:cNvPr>
          <p:cNvSpPr/>
          <p:nvPr userDrawn="1"/>
        </p:nvSpPr>
        <p:spPr>
          <a:xfrm flipH="1">
            <a:off x="4607449" y="729324"/>
            <a:ext cx="147431" cy="4414176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9792" h="4414176">
                <a:moveTo>
                  <a:pt x="9454" y="129575"/>
                </a:moveTo>
                <a:lnTo>
                  <a:pt x="79792" y="0"/>
                </a:lnTo>
                <a:lnTo>
                  <a:pt x="79792" y="4414176"/>
                </a:lnTo>
                <a:lnTo>
                  <a:pt x="0" y="4414176"/>
                </a:lnTo>
                <a:cubicBezTo>
                  <a:pt x="3151" y="2985976"/>
                  <a:pt x="6303" y="1557775"/>
                  <a:pt x="9454" y="12957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587815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D2C5591F-849C-3B41-A257-FEA33CB57F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6408" y="237636"/>
            <a:ext cx="8140628" cy="8572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2" name="Picture 11" descr="A close up of a logo&#10;&#10;Description automatically generated">
            <a:extLst>
              <a:ext uri="{FF2B5EF4-FFF2-40B4-BE49-F238E27FC236}">
                <a16:creationId xmlns:a16="http://schemas.microsoft.com/office/drawing/2014/main" id="{E5C5502B-A01D-CB4E-9D8E-B5505FD4FEC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198"/>
          <a:stretch/>
        </p:blipFill>
        <p:spPr>
          <a:xfrm>
            <a:off x="0" y="0"/>
            <a:ext cx="876601" cy="796293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4116547D-614F-E549-97A4-850E8651FC57}"/>
              </a:ext>
            </a:extLst>
          </p:cNvPr>
          <p:cNvGrpSpPr/>
          <p:nvPr userDrawn="1"/>
        </p:nvGrpSpPr>
        <p:grpSpPr>
          <a:xfrm>
            <a:off x="182346" y="104249"/>
            <a:ext cx="570006" cy="4473696"/>
            <a:chOff x="182346" y="104249"/>
            <a:chExt cx="570006" cy="4473696"/>
          </a:xfrm>
        </p:grpSpPr>
        <p:pic>
          <p:nvPicPr>
            <p:cNvPr id="13" name="Picture 12" descr="A close up of a logo&#10;&#10;Description automatically generated">
              <a:extLst>
                <a:ext uri="{FF2B5EF4-FFF2-40B4-BE49-F238E27FC236}">
                  <a16:creationId xmlns:a16="http://schemas.microsoft.com/office/drawing/2014/main" id="{EB6B52A0-3685-A54B-B54D-601330045766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2346" y="104249"/>
              <a:ext cx="570006" cy="538523"/>
            </a:xfrm>
            <a:prstGeom prst="rect">
              <a:avLst/>
            </a:prstGeom>
          </p:spPr>
        </p:pic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E7433753-A008-7742-B793-CE86E61CD2B1}"/>
                </a:ext>
              </a:extLst>
            </p:cNvPr>
            <p:cNvSpPr/>
            <p:nvPr userDrawn="1"/>
          </p:nvSpPr>
          <p:spPr>
            <a:xfrm rot="5400000">
              <a:off x="-1801902" y="2538833"/>
              <a:ext cx="4023360" cy="54864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6705158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Header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D2C5591F-849C-3B41-A257-FEA33CB57F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6408" y="237636"/>
            <a:ext cx="8140628" cy="8572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2" name="Picture 11" descr="A close up of a logo&#10;&#10;Description automatically generated">
            <a:extLst>
              <a:ext uri="{FF2B5EF4-FFF2-40B4-BE49-F238E27FC236}">
                <a16:creationId xmlns:a16="http://schemas.microsoft.com/office/drawing/2014/main" id="{E5C5502B-A01D-CB4E-9D8E-B5505FD4FEC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198"/>
          <a:stretch/>
        </p:blipFill>
        <p:spPr>
          <a:xfrm>
            <a:off x="0" y="0"/>
            <a:ext cx="876601" cy="796293"/>
          </a:xfrm>
          <a:prstGeom prst="rect">
            <a:avLst/>
          </a:prstGeom>
        </p:spPr>
      </p:pic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A6A4B992-B89F-1746-AFCC-EC76312497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6408" y="1146189"/>
            <a:ext cx="8140628" cy="344090"/>
          </a:xfrm>
        </p:spPr>
        <p:txBody>
          <a:bodyPr anchor="b"/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CAF38B7F-7A6E-D741-A5F1-754C88A627FC}"/>
              </a:ext>
            </a:extLst>
          </p:cNvPr>
          <p:cNvGrpSpPr/>
          <p:nvPr userDrawn="1"/>
        </p:nvGrpSpPr>
        <p:grpSpPr>
          <a:xfrm>
            <a:off x="182346" y="104249"/>
            <a:ext cx="570006" cy="4473696"/>
            <a:chOff x="182346" y="104249"/>
            <a:chExt cx="570006" cy="4473696"/>
          </a:xfrm>
        </p:grpSpPr>
        <p:pic>
          <p:nvPicPr>
            <p:cNvPr id="9" name="Picture 8" descr="A close up of a logo&#10;&#10;Description automatically generated">
              <a:extLst>
                <a:ext uri="{FF2B5EF4-FFF2-40B4-BE49-F238E27FC236}">
                  <a16:creationId xmlns:a16="http://schemas.microsoft.com/office/drawing/2014/main" id="{CA90C820-AC80-524A-B30C-0F492D7CA18E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2346" y="104249"/>
              <a:ext cx="570006" cy="538523"/>
            </a:xfrm>
            <a:prstGeom prst="rect">
              <a:avLst/>
            </a:prstGeom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6AAD71DB-6346-2144-85C6-F4CEF58B34C5}"/>
                </a:ext>
              </a:extLst>
            </p:cNvPr>
            <p:cNvSpPr/>
            <p:nvPr userDrawn="1"/>
          </p:nvSpPr>
          <p:spPr>
            <a:xfrm rot="5400000">
              <a:off x="-1801902" y="2538833"/>
              <a:ext cx="4023360" cy="54864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018173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36408" y="237636"/>
            <a:ext cx="8140628" cy="8572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6408" y="1177748"/>
            <a:ext cx="8140628" cy="33944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4" name="Picture 3" descr="A close up of a logo&#10;&#10;Description automatically generated">
            <a:extLst>
              <a:ext uri="{FF2B5EF4-FFF2-40B4-BE49-F238E27FC236}">
                <a16:creationId xmlns:a16="http://schemas.microsoft.com/office/drawing/2014/main" id="{8521E6B9-4F77-584D-BA4E-D0E7EA0B289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198"/>
          <a:stretch/>
        </p:blipFill>
        <p:spPr>
          <a:xfrm>
            <a:off x="0" y="0"/>
            <a:ext cx="876601" cy="796293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9C712D0E-A2E0-5842-B6AA-14AF1C23D9BC}"/>
              </a:ext>
            </a:extLst>
          </p:cNvPr>
          <p:cNvGrpSpPr/>
          <p:nvPr userDrawn="1"/>
        </p:nvGrpSpPr>
        <p:grpSpPr>
          <a:xfrm>
            <a:off x="182346" y="104249"/>
            <a:ext cx="570006" cy="4473696"/>
            <a:chOff x="182346" y="104249"/>
            <a:chExt cx="570006" cy="4473696"/>
          </a:xfrm>
        </p:grpSpPr>
        <p:pic>
          <p:nvPicPr>
            <p:cNvPr id="9" name="Picture 8" descr="A close up of a logo&#10;&#10;Description automatically generated">
              <a:extLst>
                <a:ext uri="{FF2B5EF4-FFF2-40B4-BE49-F238E27FC236}">
                  <a16:creationId xmlns:a16="http://schemas.microsoft.com/office/drawing/2014/main" id="{53215066-D693-314A-9B0D-E690BD56D50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2346" y="104249"/>
              <a:ext cx="570006" cy="538523"/>
            </a:xfrm>
            <a:prstGeom prst="rect">
              <a:avLst/>
            </a:prstGeom>
          </p:spPr>
        </p:pic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7D841E4F-2415-0A4F-8ECD-001D43698B78}"/>
                </a:ext>
              </a:extLst>
            </p:cNvPr>
            <p:cNvSpPr/>
            <p:nvPr userDrawn="1"/>
          </p:nvSpPr>
          <p:spPr>
            <a:xfrm rot="5400000">
              <a:off x="-1801902" y="2538833"/>
              <a:ext cx="4023360" cy="54864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78169756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4842687B-E34E-4B47-BB16-2DB39BC0662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198"/>
          <a:stretch/>
        </p:blipFill>
        <p:spPr>
          <a:xfrm>
            <a:off x="2718" y="0"/>
            <a:ext cx="876601" cy="796293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C07CFB3C-9636-0A4F-8178-A1ABF0298AF8}"/>
              </a:ext>
            </a:extLst>
          </p:cNvPr>
          <p:cNvGrpSpPr/>
          <p:nvPr userDrawn="1"/>
        </p:nvGrpSpPr>
        <p:grpSpPr>
          <a:xfrm>
            <a:off x="198023" y="147081"/>
            <a:ext cx="8503920" cy="543191"/>
            <a:chOff x="198023" y="147081"/>
            <a:chExt cx="8700480" cy="543191"/>
          </a:xfrm>
        </p:grpSpPr>
        <p:pic>
          <p:nvPicPr>
            <p:cNvPr id="5" name="Picture 4" descr="A close up of a logo&#10;&#10;Description automatically generated">
              <a:extLst>
                <a:ext uri="{FF2B5EF4-FFF2-40B4-BE49-F238E27FC236}">
                  <a16:creationId xmlns:a16="http://schemas.microsoft.com/office/drawing/2014/main" id="{29D15242-825A-344E-9167-CF27804226C7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98023" y="151749"/>
              <a:ext cx="492246" cy="538523"/>
            </a:xfrm>
            <a:prstGeom prst="rect">
              <a:avLst/>
            </a:prstGeom>
          </p:spPr>
        </p:pic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7E1567C5-D584-7341-917B-F0C864D6E96C}"/>
                </a:ext>
              </a:extLst>
            </p:cNvPr>
            <p:cNvSpPr/>
            <p:nvPr userDrawn="1"/>
          </p:nvSpPr>
          <p:spPr>
            <a:xfrm>
              <a:off x="690269" y="147081"/>
              <a:ext cx="8208234" cy="64008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Title 1">
            <a:extLst>
              <a:ext uri="{FF2B5EF4-FFF2-40B4-BE49-F238E27FC236}">
                <a16:creationId xmlns:a16="http://schemas.microsoft.com/office/drawing/2014/main" id="{57BD343E-BB60-1846-957C-EF5784C5713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6408" y="229323"/>
            <a:ext cx="8140628" cy="8572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E6F385B3-52AD-1F49-A990-25AE7ABF37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6408" y="1169435"/>
            <a:ext cx="8140628" cy="33944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8235386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6408" y="1200151"/>
            <a:ext cx="3959392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7408" y="1200151"/>
            <a:ext cx="3959392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F3610E8-A726-8449-8F78-DA2F7ACC982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6408" y="237636"/>
            <a:ext cx="8140628" cy="8572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4418BBB7-7D3A-EF42-ADCA-F5DFC970C29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198"/>
          <a:stretch/>
        </p:blipFill>
        <p:spPr>
          <a:xfrm>
            <a:off x="0" y="0"/>
            <a:ext cx="876601" cy="796293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C6BB865F-C183-4546-9810-D99750BE1204}"/>
              </a:ext>
            </a:extLst>
          </p:cNvPr>
          <p:cNvGrpSpPr/>
          <p:nvPr userDrawn="1"/>
        </p:nvGrpSpPr>
        <p:grpSpPr>
          <a:xfrm>
            <a:off x="182346" y="104249"/>
            <a:ext cx="570006" cy="4473696"/>
            <a:chOff x="182346" y="104249"/>
            <a:chExt cx="570006" cy="4473696"/>
          </a:xfrm>
        </p:grpSpPr>
        <p:pic>
          <p:nvPicPr>
            <p:cNvPr id="13" name="Picture 12" descr="A close up of a logo&#10;&#10;Description automatically generated">
              <a:extLst>
                <a:ext uri="{FF2B5EF4-FFF2-40B4-BE49-F238E27FC236}">
                  <a16:creationId xmlns:a16="http://schemas.microsoft.com/office/drawing/2014/main" id="{C1326A71-8846-1644-B377-66996DE3D09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2346" y="104249"/>
              <a:ext cx="570006" cy="538523"/>
            </a:xfrm>
            <a:prstGeom prst="rect">
              <a:avLst/>
            </a:prstGeom>
          </p:spPr>
        </p:pic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C45CE7F6-2C34-3740-9B4C-56FD5B3EA2FC}"/>
                </a:ext>
              </a:extLst>
            </p:cNvPr>
            <p:cNvSpPr/>
            <p:nvPr userDrawn="1"/>
          </p:nvSpPr>
          <p:spPr>
            <a:xfrm rot="5400000">
              <a:off x="-1801902" y="2538833"/>
              <a:ext cx="4023360" cy="54864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07708876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6408" y="1151335"/>
            <a:ext cx="3960980" cy="479822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rgbClr val="FCC90A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6408" y="1631156"/>
            <a:ext cx="3960980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4265" y="1151335"/>
            <a:ext cx="3962536" cy="479822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rgbClr val="FCC90A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4265" y="1631156"/>
            <a:ext cx="3962536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84E2CA30-05C0-3D47-841D-BC4D8B15AD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6408" y="237636"/>
            <a:ext cx="8140628" cy="8572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1" name="Picture 10" descr="A close up of a logo&#10;&#10;Description automatically generated">
            <a:extLst>
              <a:ext uri="{FF2B5EF4-FFF2-40B4-BE49-F238E27FC236}">
                <a16:creationId xmlns:a16="http://schemas.microsoft.com/office/drawing/2014/main" id="{E0435E06-3DC2-2841-B93E-196B9DC38BF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198"/>
          <a:stretch/>
        </p:blipFill>
        <p:spPr>
          <a:xfrm>
            <a:off x="0" y="0"/>
            <a:ext cx="876601" cy="796293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1ECD72CA-61EB-4A4C-8093-436A3464D051}"/>
              </a:ext>
            </a:extLst>
          </p:cNvPr>
          <p:cNvGrpSpPr/>
          <p:nvPr userDrawn="1"/>
        </p:nvGrpSpPr>
        <p:grpSpPr>
          <a:xfrm>
            <a:off x="182346" y="104249"/>
            <a:ext cx="570006" cy="4473696"/>
            <a:chOff x="182346" y="104249"/>
            <a:chExt cx="570006" cy="4473696"/>
          </a:xfrm>
        </p:grpSpPr>
        <p:pic>
          <p:nvPicPr>
            <p:cNvPr id="15" name="Picture 14" descr="A close up of a logo&#10;&#10;Description automatically generated">
              <a:extLst>
                <a:ext uri="{FF2B5EF4-FFF2-40B4-BE49-F238E27FC236}">
                  <a16:creationId xmlns:a16="http://schemas.microsoft.com/office/drawing/2014/main" id="{F88AF9A5-C125-F347-97C5-E074CF5BD09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2346" y="104249"/>
              <a:ext cx="570006" cy="538523"/>
            </a:xfrm>
            <a:prstGeom prst="rect">
              <a:avLst/>
            </a:prstGeom>
          </p:spPr>
        </p:pic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9C3EEEA6-D6CD-7F4A-89B6-5F1C74A362F6}"/>
                </a:ext>
              </a:extLst>
            </p:cNvPr>
            <p:cNvSpPr/>
            <p:nvPr userDrawn="1"/>
          </p:nvSpPr>
          <p:spPr>
            <a:xfrm rot="5400000">
              <a:off x="-1801902" y="2538833"/>
              <a:ext cx="4023360" cy="54864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98969562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45058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AC806285-BEFA-E540-AFFA-C98F20B26B71}"/>
              </a:ext>
            </a:extLst>
          </p:cNvPr>
          <p:cNvSpPr/>
          <p:nvPr userDrawn="1"/>
        </p:nvSpPr>
        <p:spPr>
          <a:xfrm>
            <a:off x="4683760" y="9004"/>
            <a:ext cx="4460240" cy="5134496"/>
          </a:xfrm>
          <a:prstGeom prst="rect">
            <a:avLst/>
          </a:prstGeom>
          <a:solidFill>
            <a:srgbClr val="272324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A large white building&#10;&#10;Description automatically generated">
            <a:extLst>
              <a:ext uri="{FF2B5EF4-FFF2-40B4-BE49-F238E27FC236}">
                <a16:creationId xmlns:a16="http://schemas.microsoft.com/office/drawing/2014/main" id="{1CD372BA-776F-414E-A75F-E041CFEFFF2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  <a14:imgEffect>
                      <a14:saturation sat="7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76603" y="556528"/>
            <a:ext cx="4167397" cy="4586971"/>
          </a:xfrm>
          <a:prstGeom prst="rect">
            <a:avLst/>
          </a:prstGeom>
          <a:effectLst>
            <a:outerShdw dir="5400000" algn="ctr" rotWithShape="0">
              <a:srgbClr val="000000">
                <a:alpha val="43137"/>
              </a:srgbClr>
            </a:outerShdw>
            <a:softEdge rad="12700"/>
          </a:effectLst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B27D2D-0F67-9248-99B8-833E5FAA00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47B07CA2-EE15-8740-9ADD-4D7F85AF94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8901" y="1224321"/>
            <a:ext cx="4009259" cy="1314450"/>
          </a:xfrm>
        </p:spPr>
        <p:txBody>
          <a:bodyPr/>
          <a:lstStyle>
            <a:lvl1pPr marL="0" indent="0" algn="l">
              <a:buNone/>
              <a:defRPr>
                <a:solidFill>
                  <a:srgbClr val="4A4F55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CF87C07-9D91-4E45-921A-44018CE19B3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847"/>
          <a:stretch/>
        </p:blipFill>
        <p:spPr>
          <a:xfrm>
            <a:off x="7713518" y="2762"/>
            <a:ext cx="1407332" cy="1498261"/>
          </a:xfrm>
          <a:prstGeom prst="rect">
            <a:avLst/>
          </a:prstGeom>
        </p:spPr>
      </p:pic>
      <p:pic>
        <p:nvPicPr>
          <p:cNvPr id="19" name="Picture 18" descr="A close up of a logo&#10;&#10;Description automatically generated">
            <a:extLst>
              <a:ext uri="{FF2B5EF4-FFF2-40B4-BE49-F238E27FC236}">
                <a16:creationId xmlns:a16="http://schemas.microsoft.com/office/drawing/2014/main" id="{CDC26C18-1799-5F49-909E-3517C5CB130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9854"/>
          <a:stretch/>
        </p:blipFill>
        <p:spPr>
          <a:xfrm>
            <a:off x="4840586" y="2791962"/>
            <a:ext cx="818534" cy="2200843"/>
          </a:xfrm>
          <a:prstGeom prst="rect">
            <a:avLst/>
          </a:prstGeom>
        </p:spPr>
      </p:pic>
      <p:pic>
        <p:nvPicPr>
          <p:cNvPr id="21" name="Picture 20" descr="A picture containing baseball&#10;&#10;Description automatically generated">
            <a:extLst>
              <a:ext uri="{FF2B5EF4-FFF2-40B4-BE49-F238E27FC236}">
                <a16:creationId xmlns:a16="http://schemas.microsoft.com/office/drawing/2014/main" id="{1BF39851-6DA6-7841-BDB1-EA22069EECE7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6606209" y="1407073"/>
            <a:ext cx="1332108" cy="87780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9D10C44-ACE2-7D45-9357-DE79BED98B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0481681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CC00E29-2A61-4600-9C43-DA1329B274E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372217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AC806285-BEFA-E540-AFFA-C98F20B26B71}"/>
              </a:ext>
            </a:extLst>
          </p:cNvPr>
          <p:cNvSpPr/>
          <p:nvPr userDrawn="1"/>
        </p:nvSpPr>
        <p:spPr>
          <a:xfrm>
            <a:off x="5332353" y="9004"/>
            <a:ext cx="3788497" cy="5134496"/>
          </a:xfrm>
          <a:prstGeom prst="rect">
            <a:avLst/>
          </a:prstGeom>
          <a:solidFill>
            <a:srgbClr val="272324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Picture 7" descr="A large white building&#10;&#10;Description automatically generated">
            <a:extLst>
              <a:ext uri="{FF2B5EF4-FFF2-40B4-BE49-F238E27FC236}">
                <a16:creationId xmlns:a16="http://schemas.microsoft.com/office/drawing/2014/main" id="{1CD372BA-776F-414E-A75F-E041CFEFFF2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  <a14:imgEffect>
                      <a14:saturation sat="7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r="16119"/>
          <a:stretch/>
        </p:blipFill>
        <p:spPr>
          <a:xfrm>
            <a:off x="5625197" y="556528"/>
            <a:ext cx="3495654" cy="4586971"/>
          </a:xfrm>
          <a:prstGeom prst="rect">
            <a:avLst/>
          </a:prstGeom>
          <a:effectLst>
            <a:outerShdw dir="5400000" algn="ctr" rotWithShape="0">
              <a:srgbClr val="000000">
                <a:alpha val="43137"/>
              </a:srgbClr>
            </a:outerShdw>
            <a:softEdge rad="12700"/>
          </a:effectLst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B27D2D-0F67-9248-99B8-833E5FAA00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47B07CA2-EE15-8740-9ADD-4D7F85AF94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8901" y="1224321"/>
            <a:ext cx="4009259" cy="1314450"/>
          </a:xfrm>
        </p:spPr>
        <p:txBody>
          <a:bodyPr/>
          <a:lstStyle>
            <a:lvl1pPr marL="0" indent="0" algn="l">
              <a:buNone/>
              <a:defRPr>
                <a:solidFill>
                  <a:srgbClr val="4A4F55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CF87C07-9D91-4E45-921A-44018CE19B3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847"/>
          <a:stretch/>
        </p:blipFill>
        <p:spPr>
          <a:xfrm>
            <a:off x="7713518" y="2762"/>
            <a:ext cx="1407332" cy="1498261"/>
          </a:xfrm>
          <a:prstGeom prst="rect">
            <a:avLst/>
          </a:prstGeom>
        </p:spPr>
      </p:pic>
      <p:pic>
        <p:nvPicPr>
          <p:cNvPr id="19" name="Picture 18" descr="A close up of a logo&#10;&#10;Description automatically generated">
            <a:extLst>
              <a:ext uri="{FF2B5EF4-FFF2-40B4-BE49-F238E27FC236}">
                <a16:creationId xmlns:a16="http://schemas.microsoft.com/office/drawing/2014/main" id="{CDC26C18-1799-5F49-909E-3517C5CB130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9854"/>
          <a:stretch/>
        </p:blipFill>
        <p:spPr>
          <a:xfrm>
            <a:off x="5489179" y="2791962"/>
            <a:ext cx="818534" cy="2200843"/>
          </a:xfrm>
          <a:prstGeom prst="rect">
            <a:avLst/>
          </a:prstGeom>
        </p:spPr>
      </p:pic>
      <p:pic>
        <p:nvPicPr>
          <p:cNvPr id="21" name="Picture 20" descr="A picture containing baseball&#10;&#10;Description automatically generated">
            <a:extLst>
              <a:ext uri="{FF2B5EF4-FFF2-40B4-BE49-F238E27FC236}">
                <a16:creationId xmlns:a16="http://schemas.microsoft.com/office/drawing/2014/main" id="{1BF39851-6DA6-7841-BDB1-EA22069EECE7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7254802" y="1407073"/>
            <a:ext cx="1332108" cy="87780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9D10C44-ACE2-7D45-9357-DE79BED98B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9453609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AC806285-BEFA-E540-AFFA-C98F20B26B71}"/>
              </a:ext>
            </a:extLst>
          </p:cNvPr>
          <p:cNvSpPr/>
          <p:nvPr userDrawn="1"/>
        </p:nvSpPr>
        <p:spPr>
          <a:xfrm>
            <a:off x="4683760" y="9004"/>
            <a:ext cx="4460240" cy="5134496"/>
          </a:xfrm>
          <a:prstGeom prst="rect">
            <a:avLst/>
          </a:prstGeom>
          <a:solidFill>
            <a:srgbClr val="272324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B27D2D-0F67-9248-99B8-833E5FAA00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47B07CA2-EE15-8740-9ADD-4D7F85AF94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8901" y="1224321"/>
            <a:ext cx="4009259" cy="1314450"/>
          </a:xfrm>
        </p:spPr>
        <p:txBody>
          <a:bodyPr/>
          <a:lstStyle>
            <a:lvl1pPr marL="0" indent="0" algn="l">
              <a:buNone/>
              <a:defRPr>
                <a:solidFill>
                  <a:srgbClr val="4A4F55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9D10C44-ACE2-7D45-9357-DE79BED98B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0" name="Picture 9" descr="A tree lined street&#10;&#10;Description automatically generated">
            <a:extLst>
              <a:ext uri="{FF2B5EF4-FFF2-40B4-BE49-F238E27FC236}">
                <a16:creationId xmlns:a16="http://schemas.microsoft.com/office/drawing/2014/main" id="{43FCBB59-884B-D241-A30C-1EB82F8BEC6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83760" y="702216"/>
            <a:ext cx="3865880" cy="4450287"/>
          </a:xfrm>
          <a:prstGeom prst="rect">
            <a:avLst/>
          </a:prstGeom>
        </p:spPr>
      </p:pic>
      <p:sp>
        <p:nvSpPr>
          <p:cNvPr id="11" name="Freeform 10">
            <a:extLst>
              <a:ext uri="{FF2B5EF4-FFF2-40B4-BE49-F238E27FC236}">
                <a16:creationId xmlns:a16="http://schemas.microsoft.com/office/drawing/2014/main" id="{2330FA8F-24E2-1046-8F3F-5CEA52CA6025}"/>
              </a:ext>
            </a:extLst>
          </p:cNvPr>
          <p:cNvSpPr/>
          <p:nvPr userDrawn="1"/>
        </p:nvSpPr>
        <p:spPr>
          <a:xfrm flipH="1">
            <a:off x="4683073" y="720320"/>
            <a:ext cx="199495" cy="4414176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9792" h="4414176">
                <a:moveTo>
                  <a:pt x="9454" y="129575"/>
                </a:moveTo>
                <a:lnTo>
                  <a:pt x="79792" y="0"/>
                </a:lnTo>
                <a:lnTo>
                  <a:pt x="79792" y="4414176"/>
                </a:lnTo>
                <a:lnTo>
                  <a:pt x="0" y="4414176"/>
                </a:lnTo>
                <a:cubicBezTo>
                  <a:pt x="3151" y="2985976"/>
                  <a:pt x="6303" y="1557775"/>
                  <a:pt x="9454" y="12957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CF87C07-9D91-4E45-921A-44018CE19B3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847"/>
          <a:stretch/>
        </p:blipFill>
        <p:spPr>
          <a:xfrm>
            <a:off x="7736668" y="9004"/>
            <a:ext cx="1407332" cy="1498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09899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5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 descr="A tree lined street&#10;&#10;Description automatically generated">
            <a:extLst>
              <a:ext uri="{FF2B5EF4-FFF2-40B4-BE49-F238E27FC236}">
                <a16:creationId xmlns:a16="http://schemas.microsoft.com/office/drawing/2014/main" id="{A20A685D-D3DD-1E41-9703-9693AA53E89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836" y="0"/>
            <a:ext cx="4536037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91393" y="644503"/>
            <a:ext cx="3592512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91393" y="1666059"/>
            <a:ext cx="3592512" cy="344090"/>
          </a:xfrm>
        </p:spPr>
        <p:txBody>
          <a:bodyPr anchor="b">
            <a:noAutofit/>
          </a:bodyPr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5D333F7C-268E-1F49-A2B8-CE0E6D7CB8C3}"/>
              </a:ext>
            </a:extLst>
          </p:cNvPr>
          <p:cNvSpPr/>
          <p:nvPr userDrawn="1"/>
        </p:nvSpPr>
        <p:spPr>
          <a:xfrm>
            <a:off x="4427668" y="729324"/>
            <a:ext cx="143205" cy="4414176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9792" h="4414176">
                <a:moveTo>
                  <a:pt x="9454" y="129575"/>
                </a:moveTo>
                <a:lnTo>
                  <a:pt x="79792" y="0"/>
                </a:lnTo>
                <a:lnTo>
                  <a:pt x="79792" y="4414176"/>
                </a:lnTo>
                <a:lnTo>
                  <a:pt x="0" y="4414176"/>
                </a:lnTo>
                <a:cubicBezTo>
                  <a:pt x="3151" y="2985976"/>
                  <a:pt x="6303" y="1557775"/>
                  <a:pt x="9454" y="12957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43779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AC806285-BEFA-E540-AFFA-C98F20B26B71}"/>
              </a:ext>
            </a:extLst>
          </p:cNvPr>
          <p:cNvSpPr/>
          <p:nvPr userDrawn="1"/>
        </p:nvSpPr>
        <p:spPr>
          <a:xfrm>
            <a:off x="4683760" y="9004"/>
            <a:ext cx="4460240" cy="5134496"/>
          </a:xfrm>
          <a:prstGeom prst="rect">
            <a:avLst/>
          </a:prstGeom>
          <a:solidFill>
            <a:srgbClr val="272324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A group of palm trees on the side of a building&#10;&#10;Description automatically generated">
            <a:extLst>
              <a:ext uri="{FF2B5EF4-FFF2-40B4-BE49-F238E27FC236}">
                <a16:creationId xmlns:a16="http://schemas.microsoft.com/office/drawing/2014/main" id="{8E7532AB-4B30-E042-8D7B-78C8B9D48D8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86"/>
          <a:stretch/>
        </p:blipFill>
        <p:spPr>
          <a:xfrm>
            <a:off x="4677507" y="914401"/>
            <a:ext cx="4466494" cy="4229100"/>
          </a:xfrm>
          <a:prstGeom prst="rect">
            <a:avLst/>
          </a:prstGeom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B27D2D-0F67-9248-99B8-833E5FAA00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47B07CA2-EE15-8740-9ADD-4D7F85AF94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8901" y="1224321"/>
            <a:ext cx="4009259" cy="1314450"/>
          </a:xfrm>
        </p:spPr>
        <p:txBody>
          <a:bodyPr/>
          <a:lstStyle>
            <a:lvl1pPr marL="0" indent="0" algn="l">
              <a:buNone/>
              <a:defRPr>
                <a:solidFill>
                  <a:srgbClr val="4A4F55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9" name="Picture 18" descr="A close up of a logo&#10;&#10;Description automatically generated">
            <a:extLst>
              <a:ext uri="{FF2B5EF4-FFF2-40B4-BE49-F238E27FC236}">
                <a16:creationId xmlns:a16="http://schemas.microsoft.com/office/drawing/2014/main" id="{CDC26C18-1799-5F49-909E-3517C5CB130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9854"/>
          <a:stretch/>
        </p:blipFill>
        <p:spPr>
          <a:xfrm rot="12748497">
            <a:off x="5255191" y="465522"/>
            <a:ext cx="930293" cy="242273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9D10C44-ACE2-7D45-9357-DE79BED98B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3ABF1A3-412D-2E41-A382-E44849C8EAE8}"/>
              </a:ext>
            </a:extLst>
          </p:cNvPr>
          <p:cNvSpPr/>
          <p:nvPr userDrawn="1"/>
        </p:nvSpPr>
        <p:spPr>
          <a:xfrm>
            <a:off x="4677505" y="0"/>
            <a:ext cx="4466495" cy="914400"/>
          </a:xfrm>
          <a:prstGeom prst="rect">
            <a:avLst/>
          </a:prstGeom>
          <a:solidFill>
            <a:srgbClr val="272324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CF87C07-9D91-4E45-921A-44018CE19B3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847"/>
          <a:stretch/>
        </p:blipFill>
        <p:spPr>
          <a:xfrm>
            <a:off x="7713518" y="2762"/>
            <a:ext cx="1407332" cy="1498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42906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A close up of a logo&#10;&#10;Description automatically generated">
            <a:extLst>
              <a:ext uri="{FF2B5EF4-FFF2-40B4-BE49-F238E27FC236}">
                <a16:creationId xmlns:a16="http://schemas.microsoft.com/office/drawing/2014/main" id="{AB08A533-6574-A540-92FF-907EE5DBE47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32058" y="2670664"/>
            <a:ext cx="804339" cy="81077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30905" y="295171"/>
            <a:ext cx="2249504" cy="551260"/>
          </a:xfrm>
        </p:spPr>
        <p:txBody>
          <a:bodyPr>
            <a:noAutofit/>
          </a:bodyPr>
          <a:lstStyle>
            <a:lvl1pPr>
              <a:defRPr sz="2400"/>
            </a:lvl1pPr>
          </a:lstStyle>
          <a:p>
            <a:r>
              <a:rPr lang="en-US" dirty="0"/>
              <a:t>CONTENTS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B27D2D-0F67-9248-99B8-833E5FAA00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pic>
        <p:nvPicPr>
          <p:cNvPr id="5" name="Picture 4" descr="A close up of a logo&#10;&#10;Description automatically generated">
            <a:extLst>
              <a:ext uri="{FF2B5EF4-FFF2-40B4-BE49-F238E27FC236}">
                <a16:creationId xmlns:a16="http://schemas.microsoft.com/office/drawing/2014/main" id="{CF59A3BB-7934-8E4E-90BB-53AADD295E4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15433" y="642359"/>
            <a:ext cx="804339" cy="810773"/>
          </a:xfrm>
          <a:prstGeom prst="rect">
            <a:avLst/>
          </a:prstGeom>
        </p:spPr>
      </p:pic>
      <p:pic>
        <p:nvPicPr>
          <p:cNvPr id="10" name="Picture 9" descr="A close up of a logo&#10;&#10;Description automatically generated">
            <a:extLst>
              <a:ext uri="{FF2B5EF4-FFF2-40B4-BE49-F238E27FC236}">
                <a16:creationId xmlns:a16="http://schemas.microsoft.com/office/drawing/2014/main" id="{C534658D-14AC-8C43-A3A9-7A2B3642ADB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15433" y="1660176"/>
            <a:ext cx="804339" cy="81077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5A705A7-C575-794C-AE0C-A8B106BB2FC8}"/>
              </a:ext>
            </a:extLst>
          </p:cNvPr>
          <p:cNvSpPr txBox="1"/>
          <p:nvPr userDrawn="1"/>
        </p:nvSpPr>
        <p:spPr>
          <a:xfrm>
            <a:off x="3163311" y="665781"/>
            <a:ext cx="6733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BA61812-6D7B-FB4E-926E-525E53ACD10E}"/>
              </a:ext>
            </a:extLst>
          </p:cNvPr>
          <p:cNvSpPr txBox="1"/>
          <p:nvPr userDrawn="1"/>
        </p:nvSpPr>
        <p:spPr>
          <a:xfrm>
            <a:off x="3186250" y="1700688"/>
            <a:ext cx="6733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8257B0D-51C9-A749-8EBE-5E43EA58581E}"/>
              </a:ext>
            </a:extLst>
          </p:cNvPr>
          <p:cNvSpPr txBox="1"/>
          <p:nvPr userDrawn="1"/>
        </p:nvSpPr>
        <p:spPr>
          <a:xfrm>
            <a:off x="3194563" y="2706528"/>
            <a:ext cx="6733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pic>
        <p:nvPicPr>
          <p:cNvPr id="18" name="Picture 17" descr="A close up of a logo&#10;&#10;Description automatically generated">
            <a:extLst>
              <a:ext uri="{FF2B5EF4-FFF2-40B4-BE49-F238E27FC236}">
                <a16:creationId xmlns:a16="http://schemas.microsoft.com/office/drawing/2014/main" id="{57BAB96F-2F85-204B-B203-D0A9157E7BC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23746" y="3663543"/>
            <a:ext cx="804339" cy="810773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C74C7958-7000-3C4E-A7F1-AFD335A05DA4}"/>
              </a:ext>
            </a:extLst>
          </p:cNvPr>
          <p:cNvSpPr txBox="1"/>
          <p:nvPr userDrawn="1"/>
        </p:nvSpPr>
        <p:spPr>
          <a:xfrm>
            <a:off x="3186250" y="3704055"/>
            <a:ext cx="6733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13984375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 group of palm trees on the side of a building&#10;&#10;Description automatically generated">
            <a:extLst>
              <a:ext uri="{FF2B5EF4-FFF2-40B4-BE49-F238E27FC236}">
                <a16:creationId xmlns:a16="http://schemas.microsoft.com/office/drawing/2014/main" id="{7127EAD5-8285-D940-8CC3-E78991F226C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86"/>
          <a:stretch/>
        </p:blipFill>
        <p:spPr>
          <a:xfrm>
            <a:off x="-26057" y="-9562"/>
            <a:ext cx="5432223" cy="5143500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0DF169B2-7B51-4144-8AF2-5DE0B850423C}"/>
              </a:ext>
            </a:extLst>
          </p:cNvPr>
          <p:cNvGrpSpPr/>
          <p:nvPr userDrawn="1"/>
        </p:nvGrpSpPr>
        <p:grpSpPr>
          <a:xfrm rot="10800000">
            <a:off x="2071688" y="-10886"/>
            <a:ext cx="6399490" cy="5143501"/>
            <a:chOff x="0" y="0"/>
            <a:chExt cx="6377353" cy="5150732"/>
          </a:xfrm>
          <a:solidFill>
            <a:schemeClr val="tx1"/>
          </a:solidFill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9BC1B275-68D3-B440-9C4E-E49028EA5B47}"/>
                </a:ext>
              </a:extLst>
            </p:cNvPr>
            <p:cNvSpPr/>
            <p:nvPr userDrawn="1"/>
          </p:nvSpPr>
          <p:spPr>
            <a:xfrm>
              <a:off x="0" y="0"/>
              <a:ext cx="3059877" cy="514350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riangle 17">
              <a:extLst>
                <a:ext uri="{FF2B5EF4-FFF2-40B4-BE49-F238E27FC236}">
                  <a16:creationId xmlns:a16="http://schemas.microsoft.com/office/drawing/2014/main" id="{A0D5574A-6B61-024C-83F6-5D3E04686218}"/>
                </a:ext>
              </a:extLst>
            </p:cNvPr>
            <p:cNvSpPr/>
            <p:nvPr userDrawn="1"/>
          </p:nvSpPr>
          <p:spPr>
            <a:xfrm rot="5400000">
              <a:off x="2143249" y="916627"/>
              <a:ext cx="5150732" cy="3317477"/>
            </a:xfrm>
            <a:prstGeom prst="triangle">
              <a:avLst>
                <a:gd name="adj" fmla="val 0"/>
              </a:avLst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B325E83-2393-6746-A8B1-C032CE56DB65}"/>
              </a:ext>
            </a:extLst>
          </p:cNvPr>
          <p:cNvGrpSpPr/>
          <p:nvPr userDrawn="1"/>
        </p:nvGrpSpPr>
        <p:grpSpPr>
          <a:xfrm rot="10800000">
            <a:off x="2589184" y="-16820"/>
            <a:ext cx="6548803" cy="5169255"/>
            <a:chOff x="-34290" y="0"/>
            <a:chExt cx="6548803" cy="5150732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245CAB9-C4E1-E242-9AC2-52D1BBFC520A}"/>
                </a:ext>
              </a:extLst>
            </p:cNvPr>
            <p:cNvSpPr/>
            <p:nvPr userDrawn="1"/>
          </p:nvSpPr>
          <p:spPr>
            <a:xfrm>
              <a:off x="-34290" y="1"/>
              <a:ext cx="3231326" cy="51435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riangle 12">
              <a:extLst>
                <a:ext uri="{FF2B5EF4-FFF2-40B4-BE49-F238E27FC236}">
                  <a16:creationId xmlns:a16="http://schemas.microsoft.com/office/drawing/2014/main" id="{6151C75D-E4E3-D84F-85A7-6B902D607B44}"/>
                </a:ext>
              </a:extLst>
            </p:cNvPr>
            <p:cNvSpPr/>
            <p:nvPr userDrawn="1"/>
          </p:nvSpPr>
          <p:spPr>
            <a:xfrm rot="5400000">
              <a:off x="2280409" y="916627"/>
              <a:ext cx="5150732" cy="3317477"/>
            </a:xfrm>
            <a:prstGeom prst="triangle">
              <a:avLst>
                <a:gd name="adj" fmla="val 0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>
            <a:extLst>
              <a:ext uri="{FF2B5EF4-FFF2-40B4-BE49-F238E27FC236}">
                <a16:creationId xmlns:a16="http://schemas.microsoft.com/office/drawing/2014/main" id="{5D333F7C-268E-1F49-A2B8-CE0E6D7CB8C3}"/>
              </a:ext>
            </a:extLst>
          </p:cNvPr>
          <p:cNvSpPr/>
          <p:nvPr userDrawn="1"/>
        </p:nvSpPr>
        <p:spPr>
          <a:xfrm rot="12780000">
            <a:off x="4208375" y="-421296"/>
            <a:ext cx="153842" cy="4527614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  <a:gd name="connsiteX0" fmla="*/ 9454 w 79792"/>
              <a:gd name="connsiteY0" fmla="*/ 131585 h 4416186"/>
              <a:gd name="connsiteX1" fmla="*/ 74693 w 79792"/>
              <a:gd name="connsiteY1" fmla="*/ 0 h 4416186"/>
              <a:gd name="connsiteX2" fmla="*/ 79792 w 79792"/>
              <a:gd name="connsiteY2" fmla="*/ 4416186 h 4416186"/>
              <a:gd name="connsiteX3" fmla="*/ 0 w 79792"/>
              <a:gd name="connsiteY3" fmla="*/ 4416186 h 4416186"/>
              <a:gd name="connsiteX4" fmla="*/ 9454 w 79792"/>
              <a:gd name="connsiteY4" fmla="*/ 131585 h 4416186"/>
              <a:gd name="connsiteX0" fmla="*/ 941 w 71279"/>
              <a:gd name="connsiteY0" fmla="*/ 131585 h 4515754"/>
              <a:gd name="connsiteX1" fmla="*/ 66180 w 71279"/>
              <a:gd name="connsiteY1" fmla="*/ 0 h 4515754"/>
              <a:gd name="connsiteX2" fmla="*/ 71279 w 71279"/>
              <a:gd name="connsiteY2" fmla="*/ 4416186 h 4515754"/>
              <a:gd name="connsiteX3" fmla="*/ 679 w 71279"/>
              <a:gd name="connsiteY3" fmla="*/ 4515754 h 4515754"/>
              <a:gd name="connsiteX4" fmla="*/ 941 w 71279"/>
              <a:gd name="connsiteY4" fmla="*/ 131585 h 4515754"/>
              <a:gd name="connsiteX0" fmla="*/ 4066 w 74404"/>
              <a:gd name="connsiteY0" fmla="*/ 131585 h 4514253"/>
              <a:gd name="connsiteX1" fmla="*/ 69305 w 74404"/>
              <a:gd name="connsiteY1" fmla="*/ 0 h 4514253"/>
              <a:gd name="connsiteX2" fmla="*/ 74404 w 74404"/>
              <a:gd name="connsiteY2" fmla="*/ 4416186 h 4514253"/>
              <a:gd name="connsiteX3" fmla="*/ 0 w 74404"/>
              <a:gd name="connsiteY3" fmla="*/ 4514253 h 4514253"/>
              <a:gd name="connsiteX4" fmla="*/ 4066 w 74404"/>
              <a:gd name="connsiteY4" fmla="*/ 131585 h 4514253"/>
              <a:gd name="connsiteX0" fmla="*/ 10903 w 81241"/>
              <a:gd name="connsiteY0" fmla="*/ 131585 h 4522221"/>
              <a:gd name="connsiteX1" fmla="*/ 76142 w 81241"/>
              <a:gd name="connsiteY1" fmla="*/ 0 h 4522221"/>
              <a:gd name="connsiteX2" fmla="*/ 81241 w 81241"/>
              <a:gd name="connsiteY2" fmla="*/ 4416186 h 4522221"/>
              <a:gd name="connsiteX3" fmla="*/ 0 w 81241"/>
              <a:gd name="connsiteY3" fmla="*/ 4522221 h 4522221"/>
              <a:gd name="connsiteX4" fmla="*/ 10903 w 81241"/>
              <a:gd name="connsiteY4" fmla="*/ 131585 h 4522221"/>
              <a:gd name="connsiteX0" fmla="*/ 10903 w 81241"/>
              <a:gd name="connsiteY0" fmla="*/ 131585 h 4522221"/>
              <a:gd name="connsiteX1" fmla="*/ 76142 w 81241"/>
              <a:gd name="connsiteY1" fmla="*/ 0 h 4522221"/>
              <a:gd name="connsiteX2" fmla="*/ 81241 w 81241"/>
              <a:gd name="connsiteY2" fmla="*/ 4416186 h 4522221"/>
              <a:gd name="connsiteX3" fmla="*/ 0 w 81241"/>
              <a:gd name="connsiteY3" fmla="*/ 4522221 h 4522221"/>
              <a:gd name="connsiteX4" fmla="*/ 10903 w 81241"/>
              <a:gd name="connsiteY4" fmla="*/ 131585 h 45222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241" h="4522221">
                <a:moveTo>
                  <a:pt x="10903" y="131585"/>
                </a:moveTo>
                <a:lnTo>
                  <a:pt x="76142" y="0"/>
                </a:lnTo>
                <a:cubicBezTo>
                  <a:pt x="77842" y="1472062"/>
                  <a:pt x="79541" y="2944124"/>
                  <a:pt x="81241" y="4416186"/>
                </a:cubicBezTo>
                <a:cubicBezTo>
                  <a:pt x="14484" y="4497775"/>
                  <a:pt x="27080" y="4486876"/>
                  <a:pt x="0" y="4522221"/>
                </a:cubicBezTo>
                <a:cubicBezTo>
                  <a:pt x="3151" y="3094021"/>
                  <a:pt x="7752" y="1559785"/>
                  <a:pt x="10903" y="13158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20564" y="2612014"/>
            <a:ext cx="3592512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20564" y="3633570"/>
            <a:ext cx="3592512" cy="344090"/>
          </a:xfrm>
        </p:spPr>
        <p:txBody>
          <a:bodyPr anchor="b"/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47320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large white building&#10;&#10;Description automatically generated">
            <a:extLst>
              <a:ext uri="{FF2B5EF4-FFF2-40B4-BE49-F238E27FC236}">
                <a16:creationId xmlns:a16="http://schemas.microsoft.com/office/drawing/2014/main" id="{DF064E63-0BE7-CC46-8B5A-DB42D6CACFE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193" t="295" r="2532" b="-295"/>
          <a:stretch/>
        </p:blipFill>
        <p:spPr>
          <a:xfrm>
            <a:off x="1793311" y="0"/>
            <a:ext cx="7350689" cy="5143500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0DF169B2-7B51-4144-8AF2-5DE0B850423C}"/>
              </a:ext>
            </a:extLst>
          </p:cNvPr>
          <p:cNvGrpSpPr/>
          <p:nvPr userDrawn="1"/>
        </p:nvGrpSpPr>
        <p:grpSpPr>
          <a:xfrm>
            <a:off x="439200" y="0"/>
            <a:ext cx="6377353" cy="5154356"/>
            <a:chOff x="0" y="0"/>
            <a:chExt cx="6377353" cy="5150732"/>
          </a:xfrm>
          <a:solidFill>
            <a:schemeClr val="tx1"/>
          </a:solidFill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9BC1B275-68D3-B440-9C4E-E49028EA5B47}"/>
                </a:ext>
              </a:extLst>
            </p:cNvPr>
            <p:cNvSpPr/>
            <p:nvPr userDrawn="1"/>
          </p:nvSpPr>
          <p:spPr>
            <a:xfrm>
              <a:off x="0" y="0"/>
              <a:ext cx="3059877" cy="514350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riangle 17">
              <a:extLst>
                <a:ext uri="{FF2B5EF4-FFF2-40B4-BE49-F238E27FC236}">
                  <a16:creationId xmlns:a16="http://schemas.microsoft.com/office/drawing/2014/main" id="{A0D5574A-6B61-024C-83F6-5D3E04686218}"/>
                </a:ext>
              </a:extLst>
            </p:cNvPr>
            <p:cNvSpPr/>
            <p:nvPr userDrawn="1"/>
          </p:nvSpPr>
          <p:spPr>
            <a:xfrm rot="5400000">
              <a:off x="2143249" y="916627"/>
              <a:ext cx="5150732" cy="3317477"/>
            </a:xfrm>
            <a:prstGeom prst="triangle">
              <a:avLst>
                <a:gd name="adj" fmla="val 0"/>
              </a:avLst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B325E83-2393-6746-A8B1-C032CE56DB65}"/>
              </a:ext>
            </a:extLst>
          </p:cNvPr>
          <p:cNvGrpSpPr/>
          <p:nvPr userDrawn="1"/>
        </p:nvGrpSpPr>
        <p:grpSpPr>
          <a:xfrm>
            <a:off x="-80647" y="-2"/>
            <a:ext cx="6377353" cy="5156081"/>
            <a:chOff x="0" y="0"/>
            <a:chExt cx="6377353" cy="5150732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245CAB9-C4E1-E242-9AC2-52D1BBFC520A}"/>
                </a:ext>
              </a:extLst>
            </p:cNvPr>
            <p:cNvSpPr/>
            <p:nvPr userDrawn="1"/>
          </p:nvSpPr>
          <p:spPr>
            <a:xfrm>
              <a:off x="0" y="0"/>
              <a:ext cx="3059877" cy="51435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riangle 12">
              <a:extLst>
                <a:ext uri="{FF2B5EF4-FFF2-40B4-BE49-F238E27FC236}">
                  <a16:creationId xmlns:a16="http://schemas.microsoft.com/office/drawing/2014/main" id="{6151C75D-E4E3-D84F-85A7-6B902D607B44}"/>
                </a:ext>
              </a:extLst>
            </p:cNvPr>
            <p:cNvSpPr/>
            <p:nvPr userDrawn="1"/>
          </p:nvSpPr>
          <p:spPr>
            <a:xfrm rot="5400000">
              <a:off x="2143249" y="916627"/>
              <a:ext cx="5150732" cy="3317477"/>
            </a:xfrm>
            <a:prstGeom prst="triangle">
              <a:avLst>
                <a:gd name="adj" fmla="val 0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>
            <a:extLst>
              <a:ext uri="{FF2B5EF4-FFF2-40B4-BE49-F238E27FC236}">
                <a16:creationId xmlns:a16="http://schemas.microsoft.com/office/drawing/2014/main" id="{5D333F7C-268E-1F49-A2B8-CE0E6D7CB8C3}"/>
              </a:ext>
            </a:extLst>
          </p:cNvPr>
          <p:cNvSpPr/>
          <p:nvPr userDrawn="1"/>
        </p:nvSpPr>
        <p:spPr>
          <a:xfrm rot="1956373">
            <a:off x="4575729" y="1038850"/>
            <a:ext cx="133535" cy="4514253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  <a:gd name="connsiteX0" fmla="*/ 9454 w 79792"/>
              <a:gd name="connsiteY0" fmla="*/ 131585 h 4416186"/>
              <a:gd name="connsiteX1" fmla="*/ 74693 w 79792"/>
              <a:gd name="connsiteY1" fmla="*/ 0 h 4416186"/>
              <a:gd name="connsiteX2" fmla="*/ 79792 w 79792"/>
              <a:gd name="connsiteY2" fmla="*/ 4416186 h 4416186"/>
              <a:gd name="connsiteX3" fmla="*/ 0 w 79792"/>
              <a:gd name="connsiteY3" fmla="*/ 4416186 h 4416186"/>
              <a:gd name="connsiteX4" fmla="*/ 9454 w 79792"/>
              <a:gd name="connsiteY4" fmla="*/ 131585 h 4416186"/>
              <a:gd name="connsiteX0" fmla="*/ 941 w 71279"/>
              <a:gd name="connsiteY0" fmla="*/ 131585 h 4515754"/>
              <a:gd name="connsiteX1" fmla="*/ 66180 w 71279"/>
              <a:gd name="connsiteY1" fmla="*/ 0 h 4515754"/>
              <a:gd name="connsiteX2" fmla="*/ 71279 w 71279"/>
              <a:gd name="connsiteY2" fmla="*/ 4416186 h 4515754"/>
              <a:gd name="connsiteX3" fmla="*/ 679 w 71279"/>
              <a:gd name="connsiteY3" fmla="*/ 4515754 h 4515754"/>
              <a:gd name="connsiteX4" fmla="*/ 941 w 71279"/>
              <a:gd name="connsiteY4" fmla="*/ 131585 h 4515754"/>
              <a:gd name="connsiteX0" fmla="*/ 4066 w 74404"/>
              <a:gd name="connsiteY0" fmla="*/ 131585 h 4514253"/>
              <a:gd name="connsiteX1" fmla="*/ 69305 w 74404"/>
              <a:gd name="connsiteY1" fmla="*/ 0 h 4514253"/>
              <a:gd name="connsiteX2" fmla="*/ 74404 w 74404"/>
              <a:gd name="connsiteY2" fmla="*/ 4416186 h 4514253"/>
              <a:gd name="connsiteX3" fmla="*/ 0 w 74404"/>
              <a:gd name="connsiteY3" fmla="*/ 4514253 h 4514253"/>
              <a:gd name="connsiteX4" fmla="*/ 4066 w 74404"/>
              <a:gd name="connsiteY4" fmla="*/ 131585 h 45142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404" h="4514253">
                <a:moveTo>
                  <a:pt x="4066" y="131585"/>
                </a:moveTo>
                <a:lnTo>
                  <a:pt x="69305" y="0"/>
                </a:lnTo>
                <a:cubicBezTo>
                  <a:pt x="71005" y="1472062"/>
                  <a:pt x="72704" y="2944124"/>
                  <a:pt x="74404" y="4416186"/>
                </a:cubicBezTo>
                <a:lnTo>
                  <a:pt x="0" y="4514253"/>
                </a:lnTo>
                <a:cubicBezTo>
                  <a:pt x="3151" y="3086053"/>
                  <a:pt x="915" y="1559785"/>
                  <a:pt x="4066" y="13158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1358" y="470882"/>
            <a:ext cx="3592512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1358" y="1492438"/>
            <a:ext cx="3592512" cy="344090"/>
          </a:xfrm>
        </p:spPr>
        <p:txBody>
          <a:bodyPr anchor="b"/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15748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8600" y="170261"/>
            <a:ext cx="8769096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1126999"/>
            <a:ext cx="8769096" cy="33944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75564" y="4826111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C1F7AE-D849-6747-AC2F-07C188C11FA6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BEC4FA4-4568-9343-B71F-2B1283623F2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0509" y="4720046"/>
            <a:ext cx="320286" cy="34098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70223E0-54EE-634F-BECA-9B4238B46D6E}"/>
              </a:ext>
            </a:extLst>
          </p:cNvPr>
          <p:cNvSpPr txBox="1"/>
          <p:nvPr userDrawn="1"/>
        </p:nvSpPr>
        <p:spPr>
          <a:xfrm>
            <a:off x="357250" y="4806164"/>
            <a:ext cx="267333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spc="100" baseline="0" dirty="0">
                <a:latin typeface="Arial" panose="020B0604020202020204" pitchFamily="34" charset="0"/>
                <a:cs typeface="Arial" panose="020B0604020202020204" pitchFamily="34" charset="0"/>
              </a:rPr>
              <a:t>CAL STATE LA </a:t>
            </a:r>
            <a:r>
              <a:rPr lang="en-US" sz="600" spc="100" baseline="0" dirty="0">
                <a:solidFill>
                  <a:srgbClr val="FCC9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|   </a:t>
            </a:r>
            <a:r>
              <a:rPr lang="en-US" sz="600" spc="100" baseline="0" dirty="0">
                <a:latin typeface="Arial" panose="020B0604020202020204" pitchFamily="34" charset="0"/>
                <a:cs typeface="Arial" panose="020B0604020202020204" pitchFamily="34" charset="0"/>
              </a:rPr>
              <a:t>Department of Computer Science</a:t>
            </a:r>
          </a:p>
        </p:txBody>
      </p:sp>
    </p:spTree>
    <p:extLst>
      <p:ext uri="{BB962C8B-B14F-4D97-AF65-F5344CB8AC3E}">
        <p14:creationId xmlns:p14="http://schemas.microsoft.com/office/powerpoint/2010/main" val="36773702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7" r:id="rId2"/>
    <p:sldLayoutId id="2147483669" r:id="rId3"/>
    <p:sldLayoutId id="2147483668" r:id="rId4"/>
    <p:sldLayoutId id="2147483651" r:id="rId5"/>
    <p:sldLayoutId id="2147483667" r:id="rId6"/>
    <p:sldLayoutId id="2147483658" r:id="rId7"/>
    <p:sldLayoutId id="2147483660" r:id="rId8"/>
    <p:sldLayoutId id="2147483659" r:id="rId9"/>
    <p:sldLayoutId id="2147483665" r:id="rId10"/>
    <p:sldLayoutId id="2147483664" r:id="rId11"/>
    <p:sldLayoutId id="2147483663" r:id="rId12"/>
    <p:sldLayoutId id="2147483654" r:id="rId13"/>
    <p:sldLayoutId id="2147483662" r:id="rId14"/>
    <p:sldLayoutId id="2147483661" r:id="rId15"/>
    <p:sldLayoutId id="2147483650" r:id="rId16"/>
    <p:sldLayoutId id="2147483652" r:id="rId17"/>
    <p:sldLayoutId id="2147483653" r:id="rId18"/>
    <p:sldLayoutId id="2147483655" r:id="rId19"/>
    <p:sldLayoutId id="2147483670" r:id="rId20"/>
  </p:sldLayoutIdLst>
  <p:hf hdr="0" ftr="0" dt="0"/>
  <p:txStyles>
    <p:titleStyle>
      <a:lvl1pPr algn="l" defTabSz="342900" rtl="0" eaLnBrk="1" latinLnBrk="0" hangingPunct="1">
        <a:spcBef>
          <a:spcPct val="0"/>
        </a:spcBef>
        <a:buNone/>
        <a:defRPr sz="2200" b="1" i="0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0" indent="0" algn="l" defTabSz="342900" rtl="0" eaLnBrk="1" latinLnBrk="0" hangingPunct="1">
        <a:spcBef>
          <a:spcPct val="20000"/>
        </a:spcBef>
        <a:buFont typeface="Arial"/>
        <a:buNone/>
        <a:defRPr sz="1700" kern="1200">
          <a:solidFill>
            <a:schemeClr val="tx1"/>
          </a:solidFill>
          <a:latin typeface="Arial"/>
          <a:ea typeface="+mn-ea"/>
          <a:cs typeface="Arial"/>
        </a:defRPr>
      </a:lvl1pPr>
      <a:lvl2pPr marL="685800" indent="-342900" algn="l" defTabSz="3429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Arial"/>
          <a:ea typeface="+mn-ea"/>
          <a:cs typeface="Arial"/>
        </a:defRPr>
      </a:lvl2pPr>
      <a:lvl3pPr marL="971550" indent="-285750" algn="l" defTabSz="342900" rtl="0" eaLnBrk="1" latinLnBrk="0" hangingPunct="1">
        <a:spcBef>
          <a:spcPct val="20000"/>
        </a:spcBef>
        <a:buFont typeface="Courier New" panose="02070309020205020404" pitchFamily="49" charset="0"/>
        <a:buChar char="o"/>
        <a:defRPr sz="1400" kern="1200">
          <a:solidFill>
            <a:schemeClr val="tx1"/>
          </a:solidFill>
          <a:latin typeface="Arial"/>
          <a:ea typeface="+mn-ea"/>
          <a:cs typeface="Arial"/>
        </a:defRPr>
      </a:lvl3pPr>
      <a:lvl4pPr marL="1200150" indent="-171450" algn="l" defTabSz="342900" rtl="0" eaLnBrk="1" latinLnBrk="0" hangingPunct="1">
        <a:spcBef>
          <a:spcPct val="20000"/>
        </a:spcBef>
        <a:buFont typeface="Arial"/>
        <a:buChar char="–"/>
        <a:defRPr sz="1200" kern="1200">
          <a:solidFill>
            <a:schemeClr val="tx1">
              <a:lumMod val="50000"/>
              <a:lumOff val="50000"/>
            </a:schemeClr>
          </a:solidFill>
          <a:latin typeface="Arial"/>
          <a:ea typeface="+mn-ea"/>
          <a:cs typeface="Arial"/>
        </a:defRPr>
      </a:lvl4pPr>
      <a:lvl5pPr marL="1543050" indent="-171450" algn="l" defTabSz="342900" rtl="0" eaLnBrk="1" latinLnBrk="0" hangingPunct="1">
        <a:spcBef>
          <a:spcPct val="20000"/>
        </a:spcBef>
        <a:buFont typeface="Arial"/>
        <a:buChar char="»"/>
        <a:defRPr sz="1000" kern="1200">
          <a:solidFill>
            <a:schemeClr val="tx1">
              <a:lumMod val="50000"/>
              <a:lumOff val="50000"/>
            </a:schemeClr>
          </a:solidFill>
          <a:latin typeface="Arial"/>
          <a:ea typeface="+mn-ea"/>
          <a:cs typeface="Arial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s://csns.cysun.org/department/cs/project/view?id=7808914" TargetMode="External"/><Relationship Id="rId13" Type="http://schemas.openxmlformats.org/officeDocument/2006/relationships/hyperlink" Target="https://csns.cysun.org/department/cs/project/view?id=7808910" TargetMode="External"/><Relationship Id="rId3" Type="http://schemas.openxmlformats.org/officeDocument/2006/relationships/hyperlink" Target="https://csns.cysun.org/department/cs/project/view?id=7808907" TargetMode="External"/><Relationship Id="rId7" Type="http://schemas.openxmlformats.org/officeDocument/2006/relationships/hyperlink" Target="https://csns.cysun.org/department/cs/project/view?id=7808906" TargetMode="External"/><Relationship Id="rId12" Type="http://schemas.openxmlformats.org/officeDocument/2006/relationships/hyperlink" Target="https://csns.cysun.org/department/cs/project/view?id=7808918" TargetMode="External"/><Relationship Id="rId2" Type="http://schemas.openxmlformats.org/officeDocument/2006/relationships/hyperlink" Target="https://csns.cysun.org/department/cs/project/view?id=7808909" TargetMode="External"/><Relationship Id="rId16" Type="http://schemas.openxmlformats.org/officeDocument/2006/relationships/hyperlink" Target="https://csns.cysun.org/department/cs/project/view?id=7808920" TargetMode="External"/><Relationship Id="rId1" Type="http://schemas.openxmlformats.org/officeDocument/2006/relationships/slideLayout" Target="../slideLayouts/slideLayout15.xml"/><Relationship Id="rId6" Type="http://schemas.openxmlformats.org/officeDocument/2006/relationships/hyperlink" Target="https://csns.cysun.org/department/cs/project/view?id=7808904" TargetMode="External"/><Relationship Id="rId11" Type="http://schemas.openxmlformats.org/officeDocument/2006/relationships/hyperlink" Target="https://csns.cysun.org/department/cs/project/view?id=7808917" TargetMode="External"/><Relationship Id="rId5" Type="http://schemas.openxmlformats.org/officeDocument/2006/relationships/hyperlink" Target="https://csns.cysun.org/department/cs/project/view?id=7808912" TargetMode="External"/><Relationship Id="rId15" Type="http://schemas.openxmlformats.org/officeDocument/2006/relationships/hyperlink" Target="https://csns.cysun.org/department/cs/project/view?id=7808908" TargetMode="External"/><Relationship Id="rId10" Type="http://schemas.openxmlformats.org/officeDocument/2006/relationships/hyperlink" Target="https://csns.cysun.org/department/cs/project/view?id=7808916" TargetMode="External"/><Relationship Id="rId4" Type="http://schemas.openxmlformats.org/officeDocument/2006/relationships/hyperlink" Target="https://csns.cysun.org/department/cs/project/view?id=7808905" TargetMode="External"/><Relationship Id="rId9" Type="http://schemas.openxmlformats.org/officeDocument/2006/relationships/hyperlink" Target="https://csns.cysun.org/department/cs/project/view?id=7808915" TargetMode="External"/><Relationship Id="rId14" Type="http://schemas.openxmlformats.org/officeDocument/2006/relationships/hyperlink" Target="https://csns.cysun.org/department/cs/project/view?id=7808919" TargetMode="Externa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90198" y="1662847"/>
            <a:ext cx="6706295" cy="915347"/>
          </a:xfrm>
        </p:spPr>
        <p:txBody>
          <a:bodyPr/>
          <a:lstStyle/>
          <a:p>
            <a:r>
              <a:rPr lang="en-US" dirty="0"/>
              <a:t>Computer Science</a:t>
            </a:r>
            <a:r>
              <a:rPr lang="en-US" sz="2800" dirty="0"/>
              <a:t/>
            </a:r>
            <a:br>
              <a:rPr lang="en-US" sz="2800" dirty="0"/>
            </a:br>
            <a:r>
              <a:rPr lang="en-US" sz="2800" dirty="0" smtClean="0"/>
              <a:t>Senior Design Expo</a:t>
            </a:r>
            <a:endParaRPr lang="en-US" sz="28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29658BF-450A-4884-B594-EFDEED3658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16938" y="2711606"/>
            <a:ext cx="6205828" cy="1120165"/>
          </a:xfrm>
        </p:spPr>
        <p:txBody>
          <a:bodyPr/>
          <a:lstStyle/>
          <a:p>
            <a:r>
              <a:rPr 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May 7</a:t>
            </a:r>
            <a:r>
              <a:rPr lang="en-US" sz="2000" baseline="30000" dirty="0" smtClean="0">
                <a:latin typeface="Calibri" panose="020F0502020204030204" pitchFamily="34" charset="0"/>
                <a:cs typeface="Calibri" panose="020F0502020204030204" pitchFamily="34" charset="0"/>
              </a:rPr>
              <a:t>th</a:t>
            </a:r>
            <a:r>
              <a:rPr 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, 2021</a:t>
            </a:r>
            <a:endParaRPr lang="en-U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559B718-7A98-43EB-9A36-DE3C7BCF96F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1</a:t>
            </a:fld>
            <a:endParaRPr lang="en-US"/>
          </a:p>
        </p:txBody>
      </p:sp>
      <p:pic>
        <p:nvPicPr>
          <p:cNvPr id="5" name="Picture 4" descr="Alternating yellow gray stacked blocks, cal state la ecst expo 202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2616" y="3376584"/>
            <a:ext cx="4964362" cy="11771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1694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Project Demo: </a:t>
            </a:r>
            <a:r>
              <a:rPr lang="en-US" dirty="0" smtClean="0">
                <a:solidFill>
                  <a:srgbClr val="FF0000"/>
                </a:solidFill>
              </a:rPr>
              <a:t>10:30-10:45 </a:t>
            </a:r>
            <a:r>
              <a:rPr lang="en-US" dirty="0">
                <a:solidFill>
                  <a:srgbClr val="FF0000"/>
                </a:solidFill>
              </a:rPr>
              <a:t>AM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48560253"/>
              </p:ext>
            </p:extLst>
          </p:nvPr>
        </p:nvGraphicFramePr>
        <p:xfrm>
          <a:off x="594764" y="1162099"/>
          <a:ext cx="7967344" cy="163567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91836">
                  <a:extLst>
                    <a:ext uri="{9D8B030D-6E8A-4147-A177-3AD203B41FA5}">
                      <a16:colId xmlns:a16="http://schemas.microsoft.com/office/drawing/2014/main" val="593443857"/>
                    </a:ext>
                  </a:extLst>
                </a:gridCol>
                <a:gridCol w="1991836">
                  <a:extLst>
                    <a:ext uri="{9D8B030D-6E8A-4147-A177-3AD203B41FA5}">
                      <a16:colId xmlns:a16="http://schemas.microsoft.com/office/drawing/2014/main" val="2378283637"/>
                    </a:ext>
                  </a:extLst>
                </a:gridCol>
                <a:gridCol w="1991836">
                  <a:extLst>
                    <a:ext uri="{9D8B030D-6E8A-4147-A177-3AD203B41FA5}">
                      <a16:colId xmlns:a16="http://schemas.microsoft.com/office/drawing/2014/main" val="2024789093"/>
                    </a:ext>
                  </a:extLst>
                </a:gridCol>
                <a:gridCol w="1991836">
                  <a:extLst>
                    <a:ext uri="{9D8B030D-6E8A-4147-A177-3AD203B41FA5}">
                      <a16:colId xmlns:a16="http://schemas.microsoft.com/office/drawing/2014/main" val="2511361205"/>
                    </a:ext>
                  </a:extLst>
                </a:gridCol>
              </a:tblGrid>
              <a:tr h="34104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800" dirty="0">
                          <a:effectLst/>
                        </a:rPr>
                        <a:t>Session 1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84093" marR="84093" marT="42047" marB="42047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</a:rPr>
                        <a:t>Session 2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84093" marR="84093" marT="42047" marB="42047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</a:rPr>
                        <a:t>Session 3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84093" marR="84093" marT="42047" marB="42047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</a:rPr>
                        <a:t>Session 4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84093" marR="84093" marT="42047" marB="42047"/>
                </a:tc>
                <a:extLst>
                  <a:ext uri="{0D108BD9-81ED-4DB2-BD59-A6C34878D82A}">
                    <a16:rowId xmlns:a16="http://schemas.microsoft.com/office/drawing/2014/main" val="261981492"/>
                  </a:ext>
                </a:extLst>
              </a:tr>
              <a:tr h="579018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</a:rPr>
                        <a:t>The ArQive Mobile App (J. Hurley)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84093" marR="84093" marT="42047" marB="42047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</a:rPr>
                        <a:t>Online Application for Street Highway Pavements Design (N. Forouzesh) 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84093" marR="84093" marT="42047" marB="42047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</a:rPr>
                        <a:t>Satellite Anomaly Injection &amp; Detection Testbed (R. Abbott) 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84093" marR="84093" marT="42047" marB="42047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800" dirty="0">
                          <a:effectLst/>
                        </a:rPr>
                        <a:t>COVID-19 Data Analysis and Visualization (N. </a:t>
                      </a:r>
                      <a:r>
                        <a:rPr lang="en-US" sz="1800" dirty="0" err="1">
                          <a:effectLst/>
                        </a:rPr>
                        <a:t>Amini</a:t>
                      </a:r>
                      <a:r>
                        <a:rPr lang="en-US" sz="1800" dirty="0">
                          <a:effectLst/>
                        </a:rPr>
                        <a:t>)  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84093" marR="84093" marT="42047" marB="42047"/>
                </a:tc>
                <a:extLst>
                  <a:ext uri="{0D108BD9-81ED-4DB2-BD59-A6C34878D82A}">
                    <a16:rowId xmlns:a16="http://schemas.microsoft.com/office/drawing/2014/main" val="37661249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79702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Project Demo: </a:t>
            </a:r>
            <a:r>
              <a:rPr lang="en-US" dirty="0" smtClean="0">
                <a:solidFill>
                  <a:srgbClr val="FF0000"/>
                </a:solidFill>
              </a:rPr>
              <a:t>10:45-11:00 </a:t>
            </a:r>
            <a:r>
              <a:rPr lang="en-US" dirty="0">
                <a:solidFill>
                  <a:srgbClr val="FF0000"/>
                </a:solidFill>
              </a:rPr>
              <a:t>AM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81422468"/>
              </p:ext>
            </p:extLst>
          </p:nvPr>
        </p:nvGraphicFramePr>
        <p:xfrm>
          <a:off x="536408" y="1094886"/>
          <a:ext cx="8034016" cy="13421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08504">
                  <a:extLst>
                    <a:ext uri="{9D8B030D-6E8A-4147-A177-3AD203B41FA5}">
                      <a16:colId xmlns:a16="http://schemas.microsoft.com/office/drawing/2014/main" val="593443857"/>
                    </a:ext>
                  </a:extLst>
                </a:gridCol>
                <a:gridCol w="2008504">
                  <a:extLst>
                    <a:ext uri="{9D8B030D-6E8A-4147-A177-3AD203B41FA5}">
                      <a16:colId xmlns:a16="http://schemas.microsoft.com/office/drawing/2014/main" val="2378283637"/>
                    </a:ext>
                  </a:extLst>
                </a:gridCol>
                <a:gridCol w="2008504">
                  <a:extLst>
                    <a:ext uri="{9D8B030D-6E8A-4147-A177-3AD203B41FA5}">
                      <a16:colId xmlns:a16="http://schemas.microsoft.com/office/drawing/2014/main" val="2024789093"/>
                    </a:ext>
                  </a:extLst>
                </a:gridCol>
                <a:gridCol w="2008504">
                  <a:extLst>
                    <a:ext uri="{9D8B030D-6E8A-4147-A177-3AD203B41FA5}">
                      <a16:colId xmlns:a16="http://schemas.microsoft.com/office/drawing/2014/main" val="2511361205"/>
                    </a:ext>
                  </a:extLst>
                </a:gridCol>
              </a:tblGrid>
              <a:tr h="34104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800" dirty="0">
                          <a:effectLst/>
                        </a:rPr>
                        <a:t>Session 1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84093" marR="84093" marT="42047" marB="42047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</a:rPr>
                        <a:t>Session 2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84093" marR="84093" marT="42047" marB="42047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</a:rPr>
                        <a:t>Session 3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84093" marR="84093" marT="42047" marB="42047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</a:rPr>
                        <a:t>Session 4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84093" marR="84093" marT="42047" marB="42047"/>
                </a:tc>
                <a:extLst>
                  <a:ext uri="{0D108BD9-81ED-4DB2-BD59-A6C34878D82A}">
                    <a16:rowId xmlns:a16="http://schemas.microsoft.com/office/drawing/2014/main" val="261981492"/>
                  </a:ext>
                </a:extLst>
              </a:tr>
              <a:tr h="414043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800" dirty="0">
                          <a:effectLst/>
                        </a:rPr>
                        <a:t>PDF Web Viewer / Filter (K. </a:t>
                      </a:r>
                      <a:r>
                        <a:rPr lang="en-US" sz="1800" dirty="0" err="1">
                          <a:effectLst/>
                        </a:rPr>
                        <a:t>Knaur</a:t>
                      </a:r>
                      <a:r>
                        <a:rPr lang="en-US" sz="1800" dirty="0">
                          <a:effectLst/>
                        </a:rPr>
                        <a:t>)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84093" marR="84093" marT="42047" marB="42047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</a:rPr>
                        <a:t>Open Source Real-Time Video Player (N. Forouzesh)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84093" marR="84093" marT="42047" marB="42047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</a:rPr>
                        <a:t>Want2Remeber (Z. Ye)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84093" marR="84093" marT="42047" marB="42047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800" dirty="0">
                          <a:effectLst/>
                        </a:rPr>
                        <a:t>Telescope Moon Trek (W. </a:t>
                      </a:r>
                      <a:r>
                        <a:rPr lang="en-US" sz="1800" dirty="0" err="1">
                          <a:effectLst/>
                        </a:rPr>
                        <a:t>Cwir</a:t>
                      </a:r>
                      <a:r>
                        <a:rPr lang="en-US" sz="1800" dirty="0">
                          <a:effectLst/>
                        </a:rPr>
                        <a:t>)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84093" marR="84093" marT="42047" marB="42047"/>
                </a:tc>
                <a:extLst>
                  <a:ext uri="{0D108BD9-81ED-4DB2-BD59-A6C34878D82A}">
                    <a16:rowId xmlns:a16="http://schemas.microsoft.com/office/drawing/2014/main" val="137335468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85671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Break: </a:t>
            </a:r>
            <a:r>
              <a:rPr lang="en-US" dirty="0" smtClean="0">
                <a:solidFill>
                  <a:srgbClr val="FF0000"/>
                </a:solidFill>
              </a:rPr>
              <a:t>11:00-11:10AM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During </a:t>
            </a:r>
            <a:r>
              <a:rPr lang="en-US" dirty="0" smtClean="0"/>
              <a:t>this </a:t>
            </a:r>
            <a:r>
              <a:rPr lang="en-US" dirty="0" smtClean="0"/>
              <a:t>break time, students </a:t>
            </a:r>
            <a:r>
              <a:rPr lang="en-US" dirty="0" smtClean="0"/>
              <a:t>shall l</a:t>
            </a:r>
            <a:r>
              <a:rPr lang="en-US" sz="1600" dirty="0" smtClean="0"/>
              <a:t>og-in </a:t>
            </a:r>
            <a:r>
              <a:rPr lang="en-US" sz="1600" dirty="0" smtClean="0"/>
              <a:t>CSNS and complete “</a:t>
            </a:r>
            <a:r>
              <a:rPr lang="en-US" sz="1600" b="1" i="1" dirty="0" smtClean="0"/>
              <a:t>Quiz : Senior Design Expo</a:t>
            </a:r>
            <a:r>
              <a:rPr lang="en-US" sz="1600" dirty="0" smtClean="0"/>
              <a:t>” under CS 4962.</a:t>
            </a:r>
          </a:p>
          <a:p>
            <a:endParaRPr lang="en-US" sz="1600" dirty="0" smtClean="0"/>
          </a:p>
          <a:p>
            <a:pPr marL="971550" lvl="1" indent="-285750"/>
            <a:r>
              <a:rPr lang="en-US" sz="1600" dirty="0" smtClean="0"/>
              <a:t>Complete only three-project questions (2 </a:t>
            </a:r>
            <a:r>
              <a:rPr lang="en-US" sz="1600" dirty="0" smtClean="0"/>
              <a:t>questions per </a:t>
            </a:r>
            <a:r>
              <a:rPr lang="en-US" sz="1600" dirty="0" smtClean="0"/>
              <a:t>project) that you attended.</a:t>
            </a:r>
          </a:p>
          <a:p>
            <a:pPr marL="971550" lvl="1" indent="-285750"/>
            <a:r>
              <a:rPr lang="en-US" sz="1600" dirty="0" smtClean="0"/>
              <a:t>Those who participated in the quiz will be automatically entered in a random draw to win prizes.</a:t>
            </a:r>
          </a:p>
          <a:p>
            <a:pPr marL="971550" lvl="1" indent="-285750"/>
            <a:r>
              <a:rPr lang="en-US" sz="1600" dirty="0" smtClean="0"/>
              <a:t>Winners will be announced during the closing session.</a:t>
            </a:r>
          </a:p>
          <a:p>
            <a:pPr marL="971550" lvl="1" indent="-285750"/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017180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Networking Sessions: </a:t>
            </a:r>
            <a:r>
              <a:rPr lang="en-US" dirty="0" smtClean="0">
                <a:solidFill>
                  <a:srgbClr val="FF0000"/>
                </a:solidFill>
              </a:rPr>
              <a:t>11:10-11:55 </a:t>
            </a:r>
            <a:r>
              <a:rPr lang="en-US" dirty="0" smtClean="0">
                <a:solidFill>
                  <a:srgbClr val="FF0000"/>
                </a:solidFill>
              </a:rPr>
              <a:t>AM</a:t>
            </a:r>
            <a:endParaRPr lang="en-US" dirty="0">
              <a:solidFill>
                <a:srgbClr val="FF0000"/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48544396"/>
              </p:ext>
            </p:extLst>
          </p:nvPr>
        </p:nvGraphicFramePr>
        <p:xfrm>
          <a:off x="445135" y="1308527"/>
          <a:ext cx="8140701" cy="31370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13567">
                  <a:extLst>
                    <a:ext uri="{9D8B030D-6E8A-4147-A177-3AD203B41FA5}">
                      <a16:colId xmlns:a16="http://schemas.microsoft.com/office/drawing/2014/main" val="3364781875"/>
                    </a:ext>
                  </a:extLst>
                </a:gridCol>
                <a:gridCol w="2713567">
                  <a:extLst>
                    <a:ext uri="{9D8B030D-6E8A-4147-A177-3AD203B41FA5}">
                      <a16:colId xmlns:a16="http://schemas.microsoft.com/office/drawing/2014/main" val="2216503362"/>
                    </a:ext>
                  </a:extLst>
                </a:gridCol>
                <a:gridCol w="2713567">
                  <a:extLst>
                    <a:ext uri="{9D8B030D-6E8A-4147-A177-3AD203B41FA5}">
                      <a16:colId xmlns:a16="http://schemas.microsoft.com/office/drawing/2014/main" val="3363658291"/>
                    </a:ext>
                  </a:extLst>
                </a:gridCol>
              </a:tblGrid>
              <a:tr h="645283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800" dirty="0">
                          <a:effectLst/>
                        </a:rPr>
                        <a:t>Session 1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dirty="0">
                          <a:effectLst/>
                        </a:rPr>
                        <a:t>Facilitators: Prof. David Krum and Prof. </a:t>
                      </a:r>
                      <a:r>
                        <a:rPr lang="en-US" sz="1000" dirty="0" err="1">
                          <a:effectLst/>
                        </a:rPr>
                        <a:t>Jungsoo</a:t>
                      </a:r>
                      <a:r>
                        <a:rPr lang="en-US" sz="1000" dirty="0">
                          <a:effectLst/>
                        </a:rPr>
                        <a:t> Lim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80695" marR="80695" marT="40348" marB="40348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800" dirty="0">
                          <a:effectLst/>
                        </a:rPr>
                        <a:t>Session 2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dirty="0">
                          <a:effectLst/>
                        </a:rPr>
                        <a:t>Facilitators: Prof. Mohammad </a:t>
                      </a:r>
                      <a:r>
                        <a:rPr lang="en-US" sz="1000" dirty="0" err="1">
                          <a:effectLst/>
                        </a:rPr>
                        <a:t>Pourhomayoun</a:t>
                      </a:r>
                      <a:r>
                        <a:rPr lang="en-US" sz="1000" dirty="0">
                          <a:effectLst/>
                        </a:rPr>
                        <a:t> and Prof. </a:t>
                      </a:r>
                      <a:r>
                        <a:rPr lang="en-US" sz="1000" dirty="0" err="1">
                          <a:effectLst/>
                        </a:rPr>
                        <a:t>Negin</a:t>
                      </a:r>
                      <a:r>
                        <a:rPr lang="en-US" sz="1000" dirty="0">
                          <a:effectLst/>
                        </a:rPr>
                        <a:t> </a:t>
                      </a:r>
                      <a:r>
                        <a:rPr lang="en-US" sz="1000" dirty="0" err="1">
                          <a:effectLst/>
                        </a:rPr>
                        <a:t>Forouzesh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80695" marR="80695" marT="40348" marB="40348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800" dirty="0">
                          <a:effectLst/>
                        </a:rPr>
                        <a:t>Session 3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dirty="0">
                          <a:effectLst/>
                        </a:rPr>
                        <a:t>Facilitators: Prof. </a:t>
                      </a:r>
                      <a:r>
                        <a:rPr lang="en-US" sz="1000" dirty="0" err="1">
                          <a:effectLst/>
                        </a:rPr>
                        <a:t>Navid</a:t>
                      </a:r>
                      <a:r>
                        <a:rPr lang="en-US" sz="1000" dirty="0">
                          <a:effectLst/>
                        </a:rPr>
                        <a:t> </a:t>
                      </a:r>
                      <a:r>
                        <a:rPr lang="en-US" sz="1000" dirty="0" err="1">
                          <a:effectLst/>
                        </a:rPr>
                        <a:t>Amini</a:t>
                      </a:r>
                      <a:r>
                        <a:rPr lang="en-US" sz="1000" dirty="0">
                          <a:effectLst/>
                        </a:rPr>
                        <a:t> and Prof. </a:t>
                      </a:r>
                      <a:r>
                        <a:rPr lang="en-US" sz="1000" dirty="0" err="1">
                          <a:effectLst/>
                        </a:rPr>
                        <a:t>Zilong</a:t>
                      </a:r>
                      <a:r>
                        <a:rPr lang="en-US" sz="1000" dirty="0">
                          <a:effectLst/>
                        </a:rPr>
                        <a:t> Ye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80695" marR="80695" marT="40348" marB="40348"/>
                </a:tc>
                <a:extLst>
                  <a:ext uri="{0D108BD9-81ED-4DB2-BD59-A6C34878D82A}">
                    <a16:rowId xmlns:a16="http://schemas.microsoft.com/office/drawing/2014/main" val="3183296689"/>
                  </a:ext>
                </a:extLst>
              </a:tr>
              <a:tr h="175344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</a:rPr>
                        <a:t>Participating industry sponsors and friends: </a:t>
                      </a:r>
                    </a:p>
                    <a:p>
                      <a:pPr marL="342900" marR="0" lvl="0" indent="-3429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200" dirty="0">
                          <a:effectLst/>
                        </a:rPr>
                        <a:t>JPL</a:t>
                      </a:r>
                    </a:p>
                    <a:p>
                      <a:pPr marL="342900" marR="0" lvl="0" indent="-3429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200" dirty="0">
                          <a:effectLst/>
                        </a:rPr>
                        <a:t>INART (VR project)</a:t>
                      </a:r>
                    </a:p>
                    <a:p>
                      <a:pPr marL="342900" marR="0" lvl="0" indent="-3429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200" dirty="0">
                          <a:effectLst/>
                        </a:rPr>
                        <a:t>Disney</a:t>
                      </a:r>
                    </a:p>
                    <a:p>
                      <a:pPr marL="342900" marR="0" lvl="0" indent="-3429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200" dirty="0">
                          <a:effectLst/>
                        </a:rPr>
                        <a:t>Department of Public Works and Bureau of Engineering, LA City</a:t>
                      </a:r>
                    </a:p>
                    <a:p>
                      <a:pPr marL="342900" marR="0" lvl="0" indent="-3429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200" dirty="0">
                          <a:effectLst/>
                        </a:rPr>
                        <a:t>Civil/Mechanical Engineering, Cal State LA (</a:t>
                      </a:r>
                      <a:r>
                        <a:rPr lang="en-US" sz="1200" dirty="0" err="1">
                          <a:effectLst/>
                        </a:rPr>
                        <a:t>Robosub</a:t>
                      </a:r>
                      <a:r>
                        <a:rPr lang="en-US" sz="1200" dirty="0">
                          <a:effectLst/>
                        </a:rPr>
                        <a:t>)</a:t>
                      </a:r>
                    </a:p>
                    <a:p>
                      <a:pPr marL="45720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 </a:t>
                      </a:r>
                    </a:p>
                    <a:p>
                      <a:pPr marL="22860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</a:rPr>
                        <a:t>and more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80695" marR="80695" marT="40348" marB="40348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</a:rPr>
                        <a:t>Participating industry sponsors and friends: </a:t>
                      </a:r>
                    </a:p>
                    <a:p>
                      <a:pPr marL="342900" marR="0" lvl="0" indent="-3429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200" dirty="0">
                          <a:effectLst/>
                        </a:rPr>
                        <a:t>LA City </a:t>
                      </a:r>
                    </a:p>
                    <a:p>
                      <a:pPr marL="342900" marR="0" lvl="0" indent="-3429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200" dirty="0">
                          <a:effectLst/>
                        </a:rPr>
                        <a:t>Commonwealth Casualty Company</a:t>
                      </a:r>
                    </a:p>
                    <a:p>
                      <a:pPr marL="342900" marR="0" lvl="0" indent="-3429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200" dirty="0">
                          <a:effectLst/>
                        </a:rPr>
                        <a:t>Civil Engineering, Cal State LA (Street and Highway Pavements Design)</a:t>
                      </a:r>
                    </a:p>
                    <a:p>
                      <a:pPr marL="342900" marR="0" lvl="0" indent="-3429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200" dirty="0">
                          <a:effectLst/>
                        </a:rPr>
                        <a:t>AT &amp; T</a:t>
                      </a:r>
                    </a:p>
                    <a:p>
                      <a:pPr marL="342900" marR="0" lvl="0" indent="-3429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200" dirty="0">
                          <a:effectLst/>
                        </a:rPr>
                        <a:t>INART (</a:t>
                      </a:r>
                      <a:r>
                        <a:rPr lang="en-US" sz="1200" dirty="0" err="1">
                          <a:effectLst/>
                        </a:rPr>
                        <a:t>ArQive</a:t>
                      </a:r>
                      <a:r>
                        <a:rPr lang="en-US" sz="1200" dirty="0">
                          <a:effectLst/>
                        </a:rPr>
                        <a:t> Project)</a:t>
                      </a:r>
                    </a:p>
                    <a:p>
                      <a:pPr marL="22860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</a:rPr>
                        <a:t>and more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80695" marR="80695" marT="40348" marB="40348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</a:rPr>
                        <a:t>Participating industry sponsors and friends: </a:t>
                      </a:r>
                    </a:p>
                    <a:p>
                      <a:pPr marL="342900" marR="0" lvl="0" indent="-3429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200" dirty="0">
                          <a:effectLst/>
                        </a:rPr>
                        <a:t>The Aerospace Corporation</a:t>
                      </a:r>
                    </a:p>
                    <a:p>
                      <a:pPr marL="342900" marR="0" lvl="0" indent="-3429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200" dirty="0">
                          <a:effectLst/>
                        </a:rPr>
                        <a:t>Vodafone Group</a:t>
                      </a:r>
                    </a:p>
                    <a:p>
                      <a:pPr marL="342900" marR="0" lvl="0" indent="-3429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200" dirty="0">
                          <a:effectLst/>
                        </a:rPr>
                        <a:t>Office of the Public Defender, LA County</a:t>
                      </a:r>
                    </a:p>
                    <a:p>
                      <a:pPr marL="342900" marR="0" lvl="0" indent="-3429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200" dirty="0">
                          <a:effectLst/>
                        </a:rPr>
                        <a:t>QTC</a:t>
                      </a:r>
                    </a:p>
                    <a:p>
                      <a:pPr marL="342900" marR="0" lvl="0" indent="-3429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200" dirty="0">
                          <a:effectLst/>
                        </a:rPr>
                        <a:t>We2Link</a:t>
                      </a:r>
                    </a:p>
                    <a:p>
                      <a:pPr marL="22860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</a:rPr>
                        <a:t>and more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80695" marR="80695" marT="40348" marB="40348"/>
                </a:tc>
                <a:extLst>
                  <a:ext uri="{0D108BD9-81ED-4DB2-BD59-A6C34878D82A}">
                    <a16:rowId xmlns:a16="http://schemas.microsoft.com/office/drawing/2014/main" val="17207712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34823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Closing : </a:t>
            </a:r>
            <a:r>
              <a:rPr lang="en-US" dirty="0" smtClean="0">
                <a:solidFill>
                  <a:srgbClr val="FF0000"/>
                </a:solidFill>
              </a:rPr>
              <a:t>12 – 12:30 PM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Awards: Outstanding Graduating Students (led by Dr. </a:t>
            </a:r>
            <a:r>
              <a:rPr lang="en-US" dirty="0" err="1" smtClean="0"/>
              <a:t>Pamula</a:t>
            </a:r>
            <a:r>
              <a:rPr lang="en-US" dirty="0" smtClean="0"/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Announcement of the Winners (led by Dr. Sun)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Closing </a:t>
            </a:r>
            <a:r>
              <a:rPr lang="en-US" dirty="0" smtClean="0"/>
              <a:t>remarks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7952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4"/>
          <p:cNvSpPr>
            <a:spLocks noGrp="1"/>
          </p:cNvSpPr>
          <p:nvPr>
            <p:ph type="title"/>
          </p:nvPr>
        </p:nvSpPr>
        <p:spPr>
          <a:xfrm>
            <a:off x="4520564" y="2443942"/>
            <a:ext cx="4188308" cy="1189628"/>
          </a:xfrm>
        </p:spPr>
        <p:txBody>
          <a:bodyPr>
            <a:normAutofit/>
          </a:bodyPr>
          <a:lstStyle/>
          <a:p>
            <a:r>
              <a:rPr lang="en-US" altLang="en-US" sz="2400" dirty="0" smtClean="0"/>
              <a:t>Thank you</a:t>
            </a:r>
            <a:endParaRPr lang="en-US" altLang="en-US" sz="2400" dirty="0"/>
          </a:p>
        </p:txBody>
      </p:sp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7981D06-63CA-41DA-BEB0-55C79568FD08}" type="slidenum">
              <a:rPr lang="en-US">
                <a:solidFill>
                  <a:prstClr val="black">
                    <a:tint val="75000"/>
                  </a:prstClr>
                </a:solidFill>
                <a:latin typeface="Calibri"/>
              </a:rPr>
              <a:pPr>
                <a:defRPr/>
              </a:pPr>
              <a:t>15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74300876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Welcome Message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30751" y="3240633"/>
            <a:ext cx="4895078" cy="1002403"/>
          </a:xfrm>
        </p:spPr>
        <p:txBody>
          <a:bodyPr/>
          <a:lstStyle/>
          <a:p>
            <a:r>
              <a:rPr lang="en-US" b="1" dirty="0" smtClean="0"/>
              <a:t>Emily Allen, PhD</a:t>
            </a:r>
          </a:p>
          <a:p>
            <a:r>
              <a:rPr lang="en-US" b="1" dirty="0" smtClean="0"/>
              <a:t>Dean, College </a:t>
            </a:r>
            <a:r>
              <a:rPr lang="en-US" b="1" dirty="0"/>
              <a:t>of Engineering, Computer Science, and Technology</a:t>
            </a:r>
          </a:p>
          <a:p>
            <a:endParaRPr lang="en-US" dirty="0"/>
          </a:p>
        </p:txBody>
      </p:sp>
      <p:pic>
        <p:nvPicPr>
          <p:cNvPr id="1026" name="Picture 2" descr="Dr. Emily Allen, Dea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9780" y="1243585"/>
            <a:ext cx="2399562" cy="2999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8870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Alternating yellow gray stacked blocks, cal state la ecst expo 2021"/>
          <p:cNvPicPr>
            <a:picLocks noGrp="1" noChangeAspect="1" noChangeArrowheads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912" y="1351497"/>
            <a:ext cx="8140700" cy="193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23411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0263" y="68016"/>
            <a:ext cx="2874714" cy="474633"/>
          </a:xfrm>
        </p:spPr>
        <p:txBody>
          <a:bodyPr/>
          <a:lstStyle/>
          <a:p>
            <a:r>
              <a:rPr lang="en-US" dirty="0" smtClean="0"/>
              <a:t>Special Thanks to </a:t>
            </a:r>
            <a:endParaRPr lang="en-US" dirty="0"/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583601304"/>
              </p:ext>
            </p:extLst>
          </p:nvPr>
        </p:nvGraphicFramePr>
        <p:xfrm>
          <a:off x="369856" y="632271"/>
          <a:ext cx="3521674" cy="384040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521674">
                  <a:extLst>
                    <a:ext uri="{9D8B030D-6E8A-4147-A177-3AD203B41FA5}">
                      <a16:colId xmlns:a16="http://schemas.microsoft.com/office/drawing/2014/main" val="1241368707"/>
                    </a:ext>
                  </a:extLst>
                </a:gridCol>
              </a:tblGrid>
              <a:tr h="26108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>
                          <a:solidFill>
                            <a:schemeClr val="bg1"/>
                          </a:solidFill>
                          <a:effectLst/>
                        </a:rPr>
                        <a:t>Chengyu Sun</a:t>
                      </a:r>
                      <a:endParaRPr lang="en-US" sz="1200" b="1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27" marR="5627" marT="56268" marB="56268" anchor="ctr">
                    <a:solidFill>
                      <a:schemeClr val="tx1">
                        <a:lumMod val="95000"/>
                        <a:lumOff val="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6759131"/>
                  </a:ext>
                </a:extLst>
              </a:tr>
              <a:tr h="26108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>
                          <a:solidFill>
                            <a:schemeClr val="bg1"/>
                          </a:solidFill>
                          <a:effectLst/>
                        </a:rPr>
                        <a:t>David Krum</a:t>
                      </a:r>
                      <a:endParaRPr lang="en-US" sz="1200" b="1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27" marR="5627" marT="56268" marB="56268" anchor="ctr">
                    <a:solidFill>
                      <a:schemeClr val="tx1">
                        <a:lumMod val="95000"/>
                        <a:lumOff val="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4807923"/>
                  </a:ext>
                </a:extLst>
              </a:tr>
              <a:tr h="26108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>
                          <a:solidFill>
                            <a:schemeClr val="bg1"/>
                          </a:solidFill>
                          <a:effectLst/>
                        </a:rPr>
                        <a:t>Jiang Guo</a:t>
                      </a:r>
                      <a:endParaRPr lang="en-US" sz="1200" b="1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27" marR="5627" marT="56268" marB="56268" anchor="ctr">
                    <a:solidFill>
                      <a:schemeClr val="tx1">
                        <a:lumMod val="95000"/>
                        <a:lumOff val="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8849155"/>
                  </a:ext>
                </a:extLst>
              </a:tr>
              <a:tr h="26108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>
                          <a:solidFill>
                            <a:schemeClr val="bg1"/>
                          </a:solidFill>
                          <a:effectLst/>
                        </a:rPr>
                        <a:t>John Hurley</a:t>
                      </a:r>
                      <a:endParaRPr lang="en-US" sz="1200" b="1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27" marR="5627" marT="56268" marB="56268" anchor="ctr">
                    <a:solidFill>
                      <a:schemeClr val="tx1">
                        <a:lumMod val="95000"/>
                        <a:lumOff val="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5066698"/>
                  </a:ext>
                </a:extLst>
              </a:tr>
              <a:tr h="26108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>
                          <a:solidFill>
                            <a:schemeClr val="bg1"/>
                          </a:solidFill>
                          <a:effectLst/>
                        </a:rPr>
                        <a:t>Jungsoo (Soo) Lim</a:t>
                      </a:r>
                      <a:endParaRPr lang="en-US" sz="1200" b="1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27" marR="5627" marT="56268" marB="56268" anchor="ctr">
                    <a:solidFill>
                      <a:schemeClr val="tx1">
                        <a:lumMod val="95000"/>
                        <a:lumOff val="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11490306"/>
                  </a:ext>
                </a:extLst>
              </a:tr>
              <a:tr h="26108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>
                          <a:solidFill>
                            <a:schemeClr val="bg1"/>
                          </a:solidFill>
                          <a:effectLst/>
                        </a:rPr>
                        <a:t>Keenan Knaur</a:t>
                      </a:r>
                      <a:endParaRPr lang="en-US" sz="1200" b="1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27" marR="5627" marT="56268" marB="56268" anchor="ctr">
                    <a:solidFill>
                      <a:schemeClr val="tx1">
                        <a:lumMod val="95000"/>
                        <a:lumOff val="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4669380"/>
                  </a:ext>
                </a:extLst>
              </a:tr>
              <a:tr h="26108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Mohammad </a:t>
                      </a:r>
                      <a:r>
                        <a:rPr lang="en-US" sz="1200" b="1" u="none" strike="noStrike" dirty="0" err="1">
                          <a:solidFill>
                            <a:schemeClr val="bg1"/>
                          </a:solidFill>
                          <a:effectLst/>
                        </a:rPr>
                        <a:t>Pourhomayoun</a:t>
                      </a:r>
                      <a:endParaRPr lang="en-US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27" marR="5627" marT="56268" marB="56268" anchor="ctr">
                    <a:solidFill>
                      <a:schemeClr val="tx1">
                        <a:lumMod val="95000"/>
                        <a:lumOff val="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52286587"/>
                  </a:ext>
                </a:extLst>
              </a:tr>
              <a:tr h="26108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>
                          <a:solidFill>
                            <a:schemeClr val="bg1"/>
                          </a:solidFill>
                          <a:effectLst/>
                        </a:rPr>
                        <a:t>Navid Amini</a:t>
                      </a:r>
                      <a:endParaRPr lang="en-US" sz="1200" b="1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27" marR="5627" marT="56268" marB="56268" anchor="ctr">
                    <a:solidFill>
                      <a:schemeClr val="tx1">
                        <a:lumMod val="95000"/>
                        <a:lumOff val="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13233081"/>
                  </a:ext>
                </a:extLst>
              </a:tr>
              <a:tr h="26108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>
                          <a:solidFill>
                            <a:schemeClr val="bg1"/>
                          </a:solidFill>
                          <a:effectLst/>
                        </a:rPr>
                        <a:t>Negin Forouzesh</a:t>
                      </a:r>
                      <a:endParaRPr lang="en-US" sz="1200" b="1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27" marR="5627" marT="56268" marB="56268" anchor="ctr">
                    <a:solidFill>
                      <a:schemeClr val="tx1">
                        <a:lumMod val="95000"/>
                        <a:lumOff val="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987438"/>
                  </a:ext>
                </a:extLst>
              </a:tr>
              <a:tr h="26108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>
                          <a:solidFill>
                            <a:schemeClr val="bg1"/>
                          </a:solidFill>
                          <a:effectLst/>
                        </a:rPr>
                        <a:t>Richard Cross</a:t>
                      </a:r>
                      <a:endParaRPr lang="en-US" sz="1200" b="1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27" marR="5627" marT="56268" marB="56268" anchor="ctr">
                    <a:solidFill>
                      <a:schemeClr val="tx1">
                        <a:lumMod val="95000"/>
                        <a:lumOff val="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29697176"/>
                  </a:ext>
                </a:extLst>
              </a:tr>
              <a:tr h="26108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>
                          <a:solidFill>
                            <a:schemeClr val="bg1"/>
                          </a:solidFill>
                          <a:effectLst/>
                        </a:rPr>
                        <a:t>Russ Abbott</a:t>
                      </a:r>
                      <a:endParaRPr lang="en-US" sz="1200" b="1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27" marR="5627" marT="56268" marB="56268" anchor="ctr">
                    <a:solidFill>
                      <a:schemeClr val="tx1">
                        <a:lumMod val="95000"/>
                        <a:lumOff val="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51895243"/>
                  </a:ext>
                </a:extLst>
              </a:tr>
              <a:tr h="26108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>
                          <a:solidFill>
                            <a:schemeClr val="bg1"/>
                          </a:solidFill>
                          <a:effectLst/>
                        </a:rPr>
                        <a:t>Weronika Cwir</a:t>
                      </a:r>
                      <a:endParaRPr lang="en-US" sz="1200" b="1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27" marR="5627" marT="56268" marB="56268" anchor="ctr">
                    <a:solidFill>
                      <a:schemeClr val="tx1">
                        <a:lumMod val="95000"/>
                        <a:lumOff val="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7589341"/>
                  </a:ext>
                </a:extLst>
              </a:tr>
              <a:tr h="26108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 err="1">
                          <a:solidFill>
                            <a:schemeClr val="bg1"/>
                          </a:solidFill>
                          <a:effectLst/>
                        </a:rPr>
                        <a:t>Zilong</a:t>
                      </a:r>
                      <a:r>
                        <a:rPr lang="en-US" sz="12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 Ye</a:t>
                      </a:r>
                      <a:endParaRPr lang="en-US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27" marR="5627" marT="56268" marB="56268" anchor="ctr">
                    <a:solidFill>
                      <a:schemeClr val="tx1">
                        <a:lumMod val="95000"/>
                        <a:lumOff val="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88809009"/>
                  </a:ext>
                </a:extLst>
              </a:tr>
            </a:tbl>
          </a:graphicData>
        </a:graphic>
      </p:graphicFrame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2016122"/>
              </p:ext>
            </p:extLst>
          </p:nvPr>
        </p:nvGraphicFramePr>
        <p:xfrm>
          <a:off x="4058082" y="298702"/>
          <a:ext cx="4803006" cy="433616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803006">
                  <a:extLst>
                    <a:ext uri="{9D8B030D-6E8A-4147-A177-3AD203B41FA5}">
                      <a16:colId xmlns:a16="http://schemas.microsoft.com/office/drawing/2014/main" val="393257843"/>
                    </a:ext>
                  </a:extLst>
                </a:gridCol>
              </a:tblGrid>
              <a:tr h="20315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>
                          <a:effectLst/>
                        </a:rPr>
                        <a:t>AT&amp;T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78" marR="4378" marT="43783" marB="43783" anchor="ctr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4792256"/>
                  </a:ext>
                </a:extLst>
              </a:tr>
              <a:tr h="31874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>
                          <a:effectLst/>
                        </a:rPr>
                        <a:t>Civil Engineering  and Mechanical Engineering, Cal State LA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78" marR="4378" marT="43783" marB="43783" anchor="ctr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72909407"/>
                  </a:ext>
                </a:extLst>
              </a:tr>
              <a:tr h="20315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>
                          <a:effectLst/>
                        </a:rPr>
                        <a:t>Commonwealth Casualty Company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78" marR="4378" marT="43783" marB="43783" anchor="ctr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29453801"/>
                  </a:ext>
                </a:extLst>
              </a:tr>
              <a:tr h="20315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>
                          <a:effectLst/>
                        </a:rPr>
                        <a:t>Civil Engineering, Cal State LA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78" marR="4378" marT="43783" marB="43783" anchor="ctr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2948076"/>
                  </a:ext>
                </a:extLst>
              </a:tr>
              <a:tr h="31874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>
                          <a:effectLst/>
                        </a:rPr>
                        <a:t>Department of Public Works and Bureau of Engineering, LA City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78" marR="4378" marT="43783" marB="43783" anchor="ctr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07880615"/>
                  </a:ext>
                </a:extLst>
              </a:tr>
              <a:tr h="31874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>
                          <a:effectLst/>
                        </a:rPr>
                        <a:t>The Institute for Interactive Arts, Research, and Technology (INART) at Cal State LA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78" marR="4378" marT="43783" marB="43783" anchor="ctr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93336147"/>
                  </a:ext>
                </a:extLst>
              </a:tr>
              <a:tr h="20315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>
                          <a:effectLst/>
                        </a:rPr>
                        <a:t>JPL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78" marR="4378" marT="43783" marB="43783" anchor="ctr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75836222"/>
                  </a:ext>
                </a:extLst>
              </a:tr>
              <a:tr h="20315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>
                          <a:effectLst/>
                        </a:rPr>
                        <a:t>NASA and LA City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78" marR="4378" marT="43783" marB="43783" anchor="ctr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73285991"/>
                  </a:ext>
                </a:extLst>
              </a:tr>
              <a:tr h="20315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>
                          <a:effectLst/>
                        </a:rPr>
                        <a:t>Office of the Public Defender, LA County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78" marR="4378" marT="43783" marB="43783" anchor="ctr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5001491"/>
                  </a:ext>
                </a:extLst>
              </a:tr>
              <a:tr h="20315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>
                          <a:effectLst/>
                        </a:rPr>
                        <a:t>QTC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78" marR="4378" marT="43783" marB="43783" anchor="ctr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0186780"/>
                  </a:ext>
                </a:extLst>
              </a:tr>
              <a:tr h="20315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>
                          <a:effectLst/>
                        </a:rPr>
                        <a:t>The Aerospace Corporation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78" marR="4378" marT="43783" marB="43783" anchor="ctr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97781296"/>
                  </a:ext>
                </a:extLst>
              </a:tr>
              <a:tr h="20315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>
                          <a:effectLst/>
                        </a:rPr>
                        <a:t>The ArQive at Cal State LA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78" marR="4378" marT="43783" marB="43783" anchor="ctr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4006422"/>
                  </a:ext>
                </a:extLst>
              </a:tr>
              <a:tr h="20315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>
                          <a:effectLst/>
                        </a:rPr>
                        <a:t>TOYOTA and LA City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78" marR="4378" marT="43783" marB="43783" anchor="ctr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74250606"/>
                  </a:ext>
                </a:extLst>
              </a:tr>
              <a:tr h="20315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>
                          <a:effectLst/>
                        </a:rPr>
                        <a:t>Vodafone Group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78" marR="4378" marT="43783" marB="43783" anchor="ctr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1417668"/>
                  </a:ext>
                </a:extLst>
              </a:tr>
              <a:tr h="20315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>
                          <a:effectLst/>
                        </a:rPr>
                        <a:t>We2Link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78" marR="4378" marT="43783" marB="43783" anchor="ctr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17168727"/>
                  </a:ext>
                </a:extLst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1285237" y="4473898"/>
            <a:ext cx="16909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Faculty Advisors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5614129" y="4659783"/>
            <a:ext cx="18592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Industry Sponsors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1150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Agenda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US" sz="1800" b="1" dirty="0" smtClean="0">
                <a:latin typeface="+mn-lt"/>
                <a:ea typeface="Times New Roman" pitchFamily="18" charset="0"/>
                <a:cs typeface="Times New Roman" pitchFamily="18" charset="0"/>
              </a:rPr>
              <a:t>09:00 </a:t>
            </a:r>
            <a:r>
              <a:rPr lang="en-US" sz="1800" b="1" dirty="0">
                <a:latin typeface="+mn-lt"/>
                <a:ea typeface="Times New Roman" pitchFamily="18" charset="0"/>
                <a:cs typeface="Times New Roman" pitchFamily="18" charset="0"/>
              </a:rPr>
              <a:t>a.m. </a:t>
            </a:r>
            <a:r>
              <a:rPr lang="en-US" sz="1800" b="1" dirty="0" smtClean="0">
                <a:latin typeface="+mn-lt"/>
                <a:ea typeface="Times New Roman" pitchFamily="18" charset="0"/>
                <a:cs typeface="Times New Roman" pitchFamily="18" charset="0"/>
              </a:rPr>
              <a:t>– 10:00 a.m.</a:t>
            </a:r>
            <a:r>
              <a:rPr lang="en-US" sz="1800" b="1" dirty="0">
                <a:latin typeface="+mn-lt"/>
                <a:ea typeface="Times New Roman" pitchFamily="18" charset="0"/>
                <a:cs typeface="Times New Roman" pitchFamily="18" charset="0"/>
              </a:rPr>
              <a:t> </a:t>
            </a:r>
            <a:r>
              <a:rPr lang="en-US" sz="1800" b="1" dirty="0" smtClean="0">
                <a:latin typeface="+mn-lt"/>
                <a:ea typeface="Times New Roman" pitchFamily="18" charset="0"/>
                <a:cs typeface="Times New Roman" pitchFamily="18" charset="0"/>
              </a:rPr>
              <a:t>	</a:t>
            </a:r>
            <a:r>
              <a:rPr lang="en-US" sz="1800" dirty="0" smtClean="0">
                <a:latin typeface="+mn-lt"/>
                <a:ea typeface="Times New Roman" pitchFamily="18" charset="0"/>
                <a:cs typeface="Times New Roman" pitchFamily="18" charset="0"/>
              </a:rPr>
              <a:t>General Session</a:t>
            </a:r>
            <a:endParaRPr lang="en-US" sz="1800" dirty="0">
              <a:latin typeface="+mn-lt"/>
              <a:ea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en-US" sz="1800" dirty="0">
                <a:latin typeface="+mn-lt"/>
                <a:ea typeface="Times New Roman" pitchFamily="18" charset="0"/>
                <a:cs typeface="Times New Roman" pitchFamily="18" charset="0"/>
              </a:rPr>
              <a:t>       	</a:t>
            </a:r>
            <a:endParaRPr lang="en-US" sz="1800" b="1" dirty="0">
              <a:latin typeface="+mn-lt"/>
              <a:ea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en-US" sz="1800" b="1" dirty="0" smtClean="0">
                <a:latin typeface="+mn-lt"/>
                <a:ea typeface="Times New Roman" pitchFamily="18" charset="0"/>
                <a:cs typeface="Times New Roman" pitchFamily="18" charset="0"/>
              </a:rPr>
              <a:t>10:00 </a:t>
            </a:r>
            <a:r>
              <a:rPr lang="en-US" sz="1800" b="1" dirty="0" err="1" smtClean="0">
                <a:latin typeface="+mn-lt"/>
                <a:ea typeface="Times New Roman" pitchFamily="18" charset="0"/>
                <a:cs typeface="Times New Roman" pitchFamily="18" charset="0"/>
              </a:rPr>
              <a:t>a.m</a:t>
            </a:r>
            <a:r>
              <a:rPr lang="en-US" sz="1800" b="1" dirty="0" smtClean="0">
                <a:latin typeface="+mn-lt"/>
                <a:ea typeface="Times New Roman" pitchFamily="18" charset="0"/>
                <a:cs typeface="Times New Roman" pitchFamily="18" charset="0"/>
              </a:rPr>
              <a:t> – 11:00 a.m.	</a:t>
            </a:r>
            <a:r>
              <a:rPr lang="en-US" sz="1800" dirty="0" smtClean="0">
                <a:latin typeface="+mn-lt"/>
                <a:ea typeface="Times New Roman" pitchFamily="18" charset="0"/>
                <a:cs typeface="Times New Roman" pitchFamily="18" charset="0"/>
              </a:rPr>
              <a:t>Project Demo Sessions (4 parallel sessions)</a:t>
            </a:r>
            <a:endParaRPr lang="en-US" sz="1800" dirty="0">
              <a:latin typeface="+mn-lt"/>
              <a:ea typeface="Times New Roman" pitchFamily="18" charset="0"/>
              <a:cs typeface="Times New Roman" pitchFamily="18" charset="0"/>
            </a:endParaRPr>
          </a:p>
          <a:p>
            <a:pPr>
              <a:tabLst>
                <a:tab pos="941785" algn="l"/>
              </a:tabLst>
              <a:defRPr/>
            </a:pPr>
            <a:endParaRPr lang="en-US" sz="1800" dirty="0">
              <a:latin typeface="+mn-lt"/>
              <a:ea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en-US" sz="1800" b="1" smtClean="0">
                <a:latin typeface="+mn-lt"/>
                <a:ea typeface="Times New Roman" pitchFamily="18" charset="0"/>
                <a:cs typeface="Times New Roman" pitchFamily="18" charset="0"/>
              </a:rPr>
              <a:t>11:10 </a:t>
            </a:r>
            <a:r>
              <a:rPr lang="en-US" sz="1800" b="1" dirty="0" err="1">
                <a:latin typeface="+mn-lt"/>
                <a:ea typeface="Times New Roman" pitchFamily="18" charset="0"/>
                <a:cs typeface="Times New Roman" pitchFamily="18" charset="0"/>
              </a:rPr>
              <a:t>a.m</a:t>
            </a:r>
            <a:r>
              <a:rPr lang="en-US" sz="1800" b="1" dirty="0">
                <a:latin typeface="+mn-lt"/>
                <a:ea typeface="Times New Roman" pitchFamily="18" charset="0"/>
                <a:cs typeface="Times New Roman" pitchFamily="18" charset="0"/>
              </a:rPr>
              <a:t> – </a:t>
            </a:r>
            <a:r>
              <a:rPr lang="en-US" sz="1800" b="1" dirty="0" smtClean="0">
                <a:latin typeface="+mn-lt"/>
                <a:ea typeface="Times New Roman" pitchFamily="18" charset="0"/>
                <a:cs typeface="Times New Roman" pitchFamily="18" charset="0"/>
              </a:rPr>
              <a:t>11:55 </a:t>
            </a:r>
            <a:r>
              <a:rPr lang="en-US" sz="1800" b="1" dirty="0">
                <a:latin typeface="+mn-lt"/>
                <a:ea typeface="Times New Roman" pitchFamily="18" charset="0"/>
                <a:cs typeface="Times New Roman" pitchFamily="18" charset="0"/>
              </a:rPr>
              <a:t>a.m. </a:t>
            </a:r>
            <a:r>
              <a:rPr lang="en-US" sz="1800" b="1" dirty="0" smtClean="0">
                <a:latin typeface="+mn-lt"/>
                <a:ea typeface="Times New Roman" pitchFamily="18" charset="0"/>
                <a:cs typeface="Times New Roman" pitchFamily="18" charset="0"/>
              </a:rPr>
              <a:t>	</a:t>
            </a:r>
            <a:r>
              <a:rPr lang="en-US" sz="1800" dirty="0" smtClean="0">
                <a:latin typeface="+mn-lt"/>
                <a:ea typeface="Times New Roman" pitchFamily="18" charset="0"/>
                <a:cs typeface="Times New Roman" pitchFamily="18" charset="0"/>
              </a:rPr>
              <a:t>Networking Sessions (3 parallel sessions)</a:t>
            </a:r>
          </a:p>
          <a:p>
            <a:pPr>
              <a:defRPr/>
            </a:pPr>
            <a:endParaRPr lang="en-US" sz="1800" b="1" dirty="0">
              <a:latin typeface="+mn-lt"/>
              <a:ea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en-US" sz="1800" b="1" dirty="0" smtClean="0">
                <a:latin typeface="+mn-lt"/>
                <a:ea typeface="Times New Roman" pitchFamily="18" charset="0"/>
                <a:cs typeface="Times New Roman" pitchFamily="18" charset="0"/>
              </a:rPr>
              <a:t>12:00 </a:t>
            </a:r>
            <a:r>
              <a:rPr lang="en-US" sz="1800" b="1" dirty="0" err="1">
                <a:latin typeface="+mn-lt"/>
                <a:ea typeface="Times New Roman" pitchFamily="18" charset="0"/>
                <a:cs typeface="Times New Roman" pitchFamily="18" charset="0"/>
              </a:rPr>
              <a:t>p</a:t>
            </a:r>
            <a:r>
              <a:rPr lang="en-US" sz="1800" b="1" dirty="0" err="1" smtClean="0">
                <a:latin typeface="+mn-lt"/>
                <a:ea typeface="Times New Roman" pitchFamily="18" charset="0"/>
                <a:cs typeface="Times New Roman" pitchFamily="18" charset="0"/>
              </a:rPr>
              <a:t>.m</a:t>
            </a:r>
            <a:r>
              <a:rPr lang="en-US" sz="1800" b="1" dirty="0" smtClean="0">
                <a:latin typeface="+mn-lt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1800" b="1" dirty="0">
                <a:latin typeface="+mn-lt"/>
                <a:ea typeface="Times New Roman" pitchFamily="18" charset="0"/>
                <a:cs typeface="Times New Roman" pitchFamily="18" charset="0"/>
              </a:rPr>
              <a:t>– </a:t>
            </a:r>
            <a:r>
              <a:rPr lang="en-US" sz="1800" b="1" dirty="0" smtClean="0">
                <a:latin typeface="+mn-lt"/>
                <a:ea typeface="Times New Roman" pitchFamily="18" charset="0"/>
                <a:cs typeface="Times New Roman" pitchFamily="18" charset="0"/>
              </a:rPr>
              <a:t>12:30 </a:t>
            </a:r>
            <a:r>
              <a:rPr lang="en-US" sz="1800" b="1" dirty="0">
                <a:latin typeface="+mn-lt"/>
                <a:ea typeface="Times New Roman" pitchFamily="18" charset="0"/>
                <a:cs typeface="Times New Roman" pitchFamily="18" charset="0"/>
              </a:rPr>
              <a:t>p</a:t>
            </a:r>
            <a:r>
              <a:rPr lang="en-US" sz="1800" b="1" dirty="0" smtClean="0">
                <a:latin typeface="+mn-lt"/>
                <a:ea typeface="Times New Roman" pitchFamily="18" charset="0"/>
                <a:cs typeface="Times New Roman" pitchFamily="18" charset="0"/>
              </a:rPr>
              <a:t>.m</a:t>
            </a:r>
            <a:r>
              <a:rPr lang="en-US" sz="1800" b="1" dirty="0">
                <a:latin typeface="+mn-lt"/>
                <a:ea typeface="Times New Roman" pitchFamily="18" charset="0"/>
                <a:cs typeface="Times New Roman" pitchFamily="18" charset="0"/>
              </a:rPr>
              <a:t>. 	</a:t>
            </a:r>
            <a:r>
              <a:rPr lang="en-US" sz="1800" dirty="0" smtClean="0">
                <a:latin typeface="+mn-lt"/>
                <a:ea typeface="Times New Roman" pitchFamily="18" charset="0"/>
                <a:cs typeface="Times New Roman" pitchFamily="18" charset="0"/>
              </a:rPr>
              <a:t>Closing</a:t>
            </a:r>
            <a:endParaRPr lang="en-US" sz="1800" dirty="0">
              <a:latin typeface="+mn-lt"/>
              <a:ea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7010400" y="4826000"/>
            <a:ext cx="2133600" cy="274638"/>
          </a:xfrm>
        </p:spPr>
        <p:txBody>
          <a:bodyPr/>
          <a:lstStyle/>
          <a:p>
            <a:pPr>
              <a:defRPr/>
            </a:pPr>
            <a:fld id="{080BC99E-B3FB-48DF-AC11-1E42A7BE38C7}" type="slidenum">
              <a:rPr lang="en-US">
                <a:solidFill>
                  <a:prstClr val="black">
                    <a:tint val="75000"/>
                  </a:prstClr>
                </a:solidFill>
                <a:latin typeface="Calibri"/>
              </a:rPr>
              <a:pPr>
                <a:defRPr/>
              </a:pPr>
              <a:t>5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98097250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General Session : </a:t>
            </a:r>
            <a:r>
              <a:rPr lang="en-US" dirty="0" smtClean="0">
                <a:solidFill>
                  <a:srgbClr val="FF0000"/>
                </a:solidFill>
              </a:rPr>
              <a:t>9:00-10:00 AM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6408" y="1022465"/>
            <a:ext cx="8140628" cy="3549755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3-min live exec </a:t>
            </a:r>
            <a:r>
              <a:rPr lang="en-US" dirty="0" smtClean="0"/>
              <a:t>summary</a:t>
            </a:r>
          </a:p>
          <a:p>
            <a:pPr marL="1028700" lvl="1">
              <a:buFont typeface="+mj-lt"/>
              <a:buAutoNum type="arabicPeriod"/>
            </a:pPr>
            <a:r>
              <a:rPr lang="en-US" sz="1200" dirty="0">
                <a:hlinkClick r:id="rId2"/>
              </a:rPr>
              <a:t>Artificial Intelligence and Data Science for Air Pollution Prediction and </a:t>
            </a:r>
            <a:r>
              <a:rPr lang="en-US" sz="1200" dirty="0" smtClean="0">
                <a:hlinkClick r:id="rId2"/>
              </a:rPr>
              <a:t>Visualization</a:t>
            </a:r>
            <a:endParaRPr lang="en-US" sz="1200" dirty="0" smtClean="0"/>
          </a:p>
          <a:p>
            <a:pPr marL="1028700" lvl="1">
              <a:buFont typeface="+mj-lt"/>
              <a:buAutoNum type="arabicPeriod"/>
            </a:pPr>
            <a:r>
              <a:rPr lang="en-US" sz="1200" dirty="0">
                <a:hlinkClick r:id="rId3"/>
              </a:rPr>
              <a:t>AWS </a:t>
            </a:r>
            <a:r>
              <a:rPr lang="en-US" sz="1200" dirty="0" smtClean="0">
                <a:hlinkClick r:id="rId3"/>
              </a:rPr>
              <a:t>Project</a:t>
            </a:r>
            <a:endParaRPr lang="en-US" sz="1200" dirty="0" smtClean="0"/>
          </a:p>
          <a:p>
            <a:pPr marL="1028700" lvl="1">
              <a:buFont typeface="+mj-lt"/>
              <a:buAutoNum type="arabicPeriod"/>
            </a:pPr>
            <a:r>
              <a:rPr lang="en-US" sz="1200" dirty="0">
                <a:hlinkClick r:id="rId4"/>
              </a:rPr>
              <a:t>Collaborative Visualization for Solar System </a:t>
            </a:r>
            <a:r>
              <a:rPr lang="en-US" sz="1200" dirty="0" smtClean="0">
                <a:hlinkClick r:id="rId4"/>
              </a:rPr>
              <a:t>Treks</a:t>
            </a:r>
            <a:endParaRPr lang="en-US" sz="1200" dirty="0" smtClean="0"/>
          </a:p>
          <a:p>
            <a:pPr marL="1028700" lvl="1">
              <a:buFont typeface="+mj-lt"/>
              <a:buAutoNum type="arabicPeriod"/>
            </a:pPr>
            <a:r>
              <a:rPr lang="en-US" sz="1200" dirty="0">
                <a:hlinkClick r:id="rId5"/>
              </a:rPr>
              <a:t>COVID-19 Data Analysis and </a:t>
            </a:r>
            <a:r>
              <a:rPr lang="en-US" sz="1200" dirty="0" smtClean="0">
                <a:hlinkClick r:id="rId5"/>
              </a:rPr>
              <a:t>Visualization</a:t>
            </a:r>
            <a:endParaRPr lang="en-US" sz="1200" dirty="0" smtClean="0"/>
          </a:p>
          <a:p>
            <a:pPr marL="1028700" lvl="1">
              <a:buFont typeface="+mj-lt"/>
              <a:buAutoNum type="arabicPeriod"/>
            </a:pPr>
            <a:r>
              <a:rPr lang="en-US" sz="1200" dirty="0">
                <a:hlinkClick r:id="rId6"/>
              </a:rPr>
              <a:t>Digitization of PD Onboarding &amp; Approval </a:t>
            </a:r>
            <a:r>
              <a:rPr lang="en-US" sz="1200" dirty="0" smtClean="0">
                <a:hlinkClick r:id="rId6"/>
              </a:rPr>
              <a:t>Process</a:t>
            </a:r>
            <a:endParaRPr lang="en-US" sz="1200" dirty="0" smtClean="0"/>
          </a:p>
          <a:p>
            <a:pPr marL="1028700" lvl="1">
              <a:buFont typeface="+mj-lt"/>
              <a:buAutoNum type="arabicPeriod"/>
            </a:pPr>
            <a:r>
              <a:rPr lang="en-US" sz="1200" dirty="0">
                <a:hlinkClick r:id="rId7"/>
              </a:rPr>
              <a:t>INART VR </a:t>
            </a:r>
            <a:r>
              <a:rPr lang="en-US" sz="1200" dirty="0" smtClean="0">
                <a:hlinkClick r:id="rId7"/>
              </a:rPr>
              <a:t>Project</a:t>
            </a:r>
            <a:endParaRPr lang="en-US" sz="1200" dirty="0" smtClean="0"/>
          </a:p>
          <a:p>
            <a:pPr marL="1028700" lvl="1">
              <a:buFont typeface="+mj-lt"/>
              <a:buAutoNum type="arabicPeriod"/>
            </a:pPr>
            <a:r>
              <a:rPr lang="en-US" sz="1200" dirty="0">
                <a:hlinkClick r:id="rId8"/>
              </a:rPr>
              <a:t>Online Application for Street and Highway Pavements </a:t>
            </a:r>
            <a:r>
              <a:rPr lang="en-US" sz="1200" dirty="0" smtClean="0">
                <a:hlinkClick r:id="rId8"/>
              </a:rPr>
              <a:t>Design</a:t>
            </a:r>
            <a:endParaRPr lang="en-US" sz="1200" dirty="0" smtClean="0"/>
          </a:p>
          <a:p>
            <a:pPr marL="1028700" lvl="1">
              <a:buFont typeface="+mj-lt"/>
              <a:buAutoNum type="arabicPeriod"/>
            </a:pPr>
            <a:r>
              <a:rPr lang="en-US" sz="1200" dirty="0">
                <a:hlinkClick r:id="rId9"/>
              </a:rPr>
              <a:t>Open Source Real-Time Video </a:t>
            </a:r>
            <a:r>
              <a:rPr lang="en-US" sz="1200" dirty="0" smtClean="0">
                <a:hlinkClick r:id="rId9"/>
              </a:rPr>
              <a:t>Player</a:t>
            </a:r>
            <a:endParaRPr lang="en-US" sz="1200" dirty="0" smtClean="0"/>
          </a:p>
          <a:p>
            <a:pPr marL="1028700" lvl="1">
              <a:buFont typeface="+mj-lt"/>
              <a:buAutoNum type="arabicPeriod"/>
            </a:pPr>
            <a:r>
              <a:rPr lang="en-US" sz="1200" dirty="0">
                <a:hlinkClick r:id="rId10"/>
              </a:rPr>
              <a:t>PDF Web Viewer / </a:t>
            </a:r>
            <a:r>
              <a:rPr lang="en-US" sz="1200" dirty="0" smtClean="0">
                <a:hlinkClick r:id="rId10"/>
              </a:rPr>
              <a:t>Filter</a:t>
            </a:r>
            <a:endParaRPr lang="en-US" sz="1200" dirty="0" smtClean="0"/>
          </a:p>
          <a:p>
            <a:pPr marL="1028700" lvl="1">
              <a:buFont typeface="+mj-lt"/>
              <a:buAutoNum type="arabicPeriod"/>
            </a:pPr>
            <a:r>
              <a:rPr lang="en-US" sz="1200" dirty="0" err="1" smtClean="0">
                <a:hlinkClick r:id="rId11"/>
              </a:rPr>
              <a:t>RoboSub</a:t>
            </a:r>
            <a:endParaRPr lang="en-US" sz="1200" dirty="0" smtClean="0"/>
          </a:p>
          <a:p>
            <a:pPr marL="1028700" lvl="1">
              <a:buFont typeface="+mj-lt"/>
              <a:buAutoNum type="arabicPeriod"/>
            </a:pPr>
            <a:r>
              <a:rPr lang="en-US" sz="1200" dirty="0">
                <a:hlinkClick r:id="rId12"/>
              </a:rPr>
              <a:t>Satellite Anomaly Injection &amp; Detection </a:t>
            </a:r>
            <a:r>
              <a:rPr lang="en-US" sz="1200" dirty="0" smtClean="0">
                <a:hlinkClick r:id="rId12"/>
              </a:rPr>
              <a:t>Testbed</a:t>
            </a:r>
            <a:endParaRPr lang="en-US" sz="1200" dirty="0" smtClean="0"/>
          </a:p>
          <a:p>
            <a:pPr marL="1028700" lvl="1">
              <a:buFont typeface="+mj-lt"/>
              <a:buAutoNum type="arabicPeriod"/>
            </a:pPr>
            <a:r>
              <a:rPr lang="en-US" sz="1200" dirty="0">
                <a:hlinkClick r:id="rId13"/>
              </a:rPr>
              <a:t>Sidewalk Slope Monitoring </a:t>
            </a:r>
            <a:r>
              <a:rPr lang="en-US" sz="1200" dirty="0" smtClean="0">
                <a:hlinkClick r:id="rId13"/>
              </a:rPr>
              <a:t>System</a:t>
            </a:r>
            <a:endParaRPr lang="en-US" sz="1200" dirty="0" smtClean="0"/>
          </a:p>
          <a:p>
            <a:pPr marL="1028700" lvl="1">
              <a:buFont typeface="+mj-lt"/>
              <a:buAutoNum type="arabicPeriod"/>
            </a:pPr>
            <a:r>
              <a:rPr lang="en-US" sz="1200" dirty="0">
                <a:hlinkClick r:id="rId14"/>
              </a:rPr>
              <a:t>Telescope Moon </a:t>
            </a:r>
            <a:r>
              <a:rPr lang="en-US" sz="1200" dirty="0" smtClean="0">
                <a:hlinkClick r:id="rId14"/>
              </a:rPr>
              <a:t>Trek</a:t>
            </a:r>
            <a:endParaRPr lang="en-US" sz="1200" dirty="0" smtClean="0"/>
          </a:p>
          <a:p>
            <a:pPr marL="1028700" lvl="1">
              <a:buFont typeface="+mj-lt"/>
              <a:buAutoNum type="arabicPeriod"/>
            </a:pPr>
            <a:r>
              <a:rPr lang="en-US" sz="1200" dirty="0">
                <a:hlinkClick r:id="rId15"/>
              </a:rPr>
              <a:t>The </a:t>
            </a:r>
            <a:r>
              <a:rPr lang="en-US" sz="1200" dirty="0" err="1">
                <a:hlinkClick r:id="rId15"/>
              </a:rPr>
              <a:t>ArQive</a:t>
            </a:r>
            <a:r>
              <a:rPr lang="en-US" sz="1200" dirty="0">
                <a:hlinkClick r:id="rId15"/>
              </a:rPr>
              <a:t> Mobile </a:t>
            </a:r>
            <a:r>
              <a:rPr lang="en-US" sz="1200" dirty="0" smtClean="0">
                <a:hlinkClick r:id="rId15"/>
              </a:rPr>
              <a:t>App</a:t>
            </a:r>
            <a:endParaRPr lang="en-US" sz="1200" dirty="0" smtClean="0"/>
          </a:p>
          <a:p>
            <a:pPr marL="1028700" lvl="1">
              <a:buFont typeface="+mj-lt"/>
              <a:buAutoNum type="arabicPeriod"/>
            </a:pPr>
            <a:r>
              <a:rPr lang="en-US" sz="1200" dirty="0">
                <a:hlinkClick r:id="rId16"/>
              </a:rPr>
              <a:t>Want2Remember App</a:t>
            </a:r>
            <a:endParaRPr lang="en-US" sz="12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4997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CS Project Demo Breakout </a:t>
            </a:r>
            <a:r>
              <a:rPr lang="en-US" dirty="0" smtClean="0"/>
              <a:t>Sessions: </a:t>
            </a:r>
            <a:r>
              <a:rPr lang="en-US" dirty="0" smtClean="0">
                <a:solidFill>
                  <a:srgbClr val="FF0000"/>
                </a:solidFill>
              </a:rPr>
              <a:t>10:00-11:00 AM</a:t>
            </a:r>
            <a:endParaRPr lang="en-US" dirty="0">
              <a:solidFill>
                <a:srgbClr val="FF0000"/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66925216"/>
              </p:ext>
            </p:extLst>
          </p:nvPr>
        </p:nvGraphicFramePr>
        <p:xfrm>
          <a:off x="536575" y="1336666"/>
          <a:ext cx="8140701" cy="30259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97885">
                  <a:extLst>
                    <a:ext uri="{9D8B030D-6E8A-4147-A177-3AD203B41FA5}">
                      <a16:colId xmlns:a16="http://schemas.microsoft.com/office/drawing/2014/main" val="3073382555"/>
                    </a:ext>
                  </a:extLst>
                </a:gridCol>
                <a:gridCol w="1760704">
                  <a:extLst>
                    <a:ext uri="{9D8B030D-6E8A-4147-A177-3AD203B41FA5}">
                      <a16:colId xmlns:a16="http://schemas.microsoft.com/office/drawing/2014/main" val="593443857"/>
                    </a:ext>
                  </a:extLst>
                </a:gridCol>
                <a:gridCol w="1760704">
                  <a:extLst>
                    <a:ext uri="{9D8B030D-6E8A-4147-A177-3AD203B41FA5}">
                      <a16:colId xmlns:a16="http://schemas.microsoft.com/office/drawing/2014/main" val="2378283637"/>
                    </a:ext>
                  </a:extLst>
                </a:gridCol>
                <a:gridCol w="1760704">
                  <a:extLst>
                    <a:ext uri="{9D8B030D-6E8A-4147-A177-3AD203B41FA5}">
                      <a16:colId xmlns:a16="http://schemas.microsoft.com/office/drawing/2014/main" val="2024789093"/>
                    </a:ext>
                  </a:extLst>
                </a:gridCol>
                <a:gridCol w="1760704">
                  <a:extLst>
                    <a:ext uri="{9D8B030D-6E8A-4147-A177-3AD203B41FA5}">
                      <a16:colId xmlns:a16="http://schemas.microsoft.com/office/drawing/2014/main" val="2511361205"/>
                    </a:ext>
                  </a:extLst>
                </a:gridCol>
              </a:tblGrid>
              <a:tr h="34104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</a:rPr>
                        <a:t>May 7</a:t>
                      </a:r>
                      <a:r>
                        <a:rPr lang="en-US" sz="1200" baseline="30000">
                          <a:effectLst/>
                        </a:rPr>
                        <a:t>th</a:t>
                      </a:r>
                      <a:r>
                        <a:rPr lang="en-US" sz="1200">
                          <a:effectLst/>
                        </a:rPr>
                        <a:t>, 2021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84093" marR="84093" marT="42047" marB="42047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</a:rPr>
                        <a:t>Session 1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84093" marR="84093" marT="42047" marB="42047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</a:rPr>
                        <a:t>Session 2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84093" marR="84093" marT="42047" marB="42047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</a:rPr>
                        <a:t>Session 3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84093" marR="84093" marT="42047" marB="42047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</a:rPr>
                        <a:t>Session 4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84093" marR="84093" marT="42047" marB="42047"/>
                </a:tc>
                <a:extLst>
                  <a:ext uri="{0D108BD9-81ED-4DB2-BD59-A6C34878D82A}">
                    <a16:rowId xmlns:a16="http://schemas.microsoft.com/office/drawing/2014/main" val="261981492"/>
                  </a:ext>
                </a:extLst>
              </a:tr>
              <a:tr h="414043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</a:rPr>
                        <a:t>10:00-10:15 AM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84093" marR="84093" marT="42047" marB="42047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</a:rPr>
                        <a:t>Modernizing PD Legacy Repositories (C. Sun)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84093" marR="84093" marT="42047" marB="42047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</a:rPr>
                        <a:t>AI Air Pollution (M. Pourhomayoun)  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84093" marR="84093" marT="42047" marB="42047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</a:rPr>
                        <a:t>Collaborative Visualization for Solar System Treks (D. Krum) 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84093" marR="84093" marT="42047" marB="42047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</a:rPr>
                        <a:t>Sidewalk (S. Lim)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84093" marR="84093" marT="42047" marB="42047"/>
                </a:tc>
                <a:extLst>
                  <a:ext uri="{0D108BD9-81ED-4DB2-BD59-A6C34878D82A}">
                    <a16:rowId xmlns:a16="http://schemas.microsoft.com/office/drawing/2014/main" val="1362307342"/>
                  </a:ext>
                </a:extLst>
              </a:tr>
              <a:tr h="414043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</a:rPr>
                        <a:t>10:15-10:30 AM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84093" marR="84093" marT="42047" marB="42047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</a:rPr>
                        <a:t>AWS (J. Guo)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84093" marR="84093" marT="42047" marB="42047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dirty="0" smtClean="0">
                          <a:effectLst/>
                        </a:rPr>
                        <a:t>Break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84093" marR="84093" marT="42047" marB="42047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</a:rPr>
                        <a:t>INART VR Project (D. Krum)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84093" marR="84093" marT="42047" marB="42047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</a:rPr>
                        <a:t>Robosub (R. Cross)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84093" marR="84093" marT="42047" marB="42047"/>
                </a:tc>
                <a:extLst>
                  <a:ext uri="{0D108BD9-81ED-4DB2-BD59-A6C34878D82A}">
                    <a16:rowId xmlns:a16="http://schemas.microsoft.com/office/drawing/2014/main" val="1848847957"/>
                  </a:ext>
                </a:extLst>
              </a:tr>
              <a:tr h="579018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</a:rPr>
                        <a:t>10:30-10:45 AM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84093" marR="84093" marT="42047" marB="42047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</a:rPr>
                        <a:t>The ArQive Mobile App (J. Hurley)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84093" marR="84093" marT="42047" marB="42047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</a:rPr>
                        <a:t>Online Application for Street Highway Pavements Design (N. </a:t>
                      </a:r>
                      <a:r>
                        <a:rPr lang="en-US" sz="1200" dirty="0" err="1">
                          <a:effectLst/>
                        </a:rPr>
                        <a:t>Forouzesh</a:t>
                      </a:r>
                      <a:r>
                        <a:rPr lang="en-US" sz="1200" dirty="0">
                          <a:effectLst/>
                        </a:rPr>
                        <a:t>) 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84093" marR="84093" marT="42047" marB="42047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</a:rPr>
                        <a:t>Satellite Anomaly Injection &amp; Detection Testbed (R. Abbott) 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84093" marR="84093" marT="42047" marB="42047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</a:rPr>
                        <a:t>COVID-19 Data Analysis and Visualization (N. Amini)  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84093" marR="84093" marT="42047" marB="42047"/>
                </a:tc>
                <a:extLst>
                  <a:ext uri="{0D108BD9-81ED-4DB2-BD59-A6C34878D82A}">
                    <a16:rowId xmlns:a16="http://schemas.microsoft.com/office/drawing/2014/main" val="3766124904"/>
                  </a:ext>
                </a:extLst>
              </a:tr>
              <a:tr h="414043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</a:rPr>
                        <a:t>10:45-11:00 AM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84093" marR="84093" marT="42047" marB="42047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</a:rPr>
                        <a:t>PDF Web Viewer / Filter (K. Knaur)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84093" marR="84093" marT="42047" marB="42047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</a:rPr>
                        <a:t>Open Source Real-Time Video Player (N. Forouzesh)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84093" marR="84093" marT="42047" marB="42047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</a:rPr>
                        <a:t>Want2Remeber (Z. Ye)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84093" marR="84093" marT="42047" marB="42047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</a:rPr>
                        <a:t>Telescope Moon Trek (W. </a:t>
                      </a:r>
                      <a:r>
                        <a:rPr lang="en-US" sz="1200" dirty="0" err="1">
                          <a:effectLst/>
                        </a:rPr>
                        <a:t>Cwir</a:t>
                      </a:r>
                      <a:r>
                        <a:rPr lang="en-US" sz="1200" dirty="0">
                          <a:effectLst/>
                        </a:rPr>
                        <a:t>)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84093" marR="84093" marT="42047" marB="42047"/>
                </a:tc>
                <a:extLst>
                  <a:ext uri="{0D108BD9-81ED-4DB2-BD59-A6C34878D82A}">
                    <a16:rowId xmlns:a16="http://schemas.microsoft.com/office/drawing/2014/main" val="137335468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32561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Project Demo: </a:t>
            </a:r>
            <a:r>
              <a:rPr lang="en-US" dirty="0" smtClean="0">
                <a:solidFill>
                  <a:srgbClr val="FF0000"/>
                </a:solidFill>
              </a:rPr>
              <a:t>10:00-10:15 AM</a:t>
            </a:r>
            <a:endParaRPr lang="en-US" dirty="0">
              <a:solidFill>
                <a:srgbClr val="FF0000"/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24764914"/>
              </p:ext>
            </p:extLst>
          </p:nvPr>
        </p:nvGraphicFramePr>
        <p:xfrm>
          <a:off x="603076" y="1109828"/>
          <a:ext cx="7959032" cy="17988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89758">
                  <a:extLst>
                    <a:ext uri="{9D8B030D-6E8A-4147-A177-3AD203B41FA5}">
                      <a16:colId xmlns:a16="http://schemas.microsoft.com/office/drawing/2014/main" val="593443857"/>
                    </a:ext>
                  </a:extLst>
                </a:gridCol>
                <a:gridCol w="1989758">
                  <a:extLst>
                    <a:ext uri="{9D8B030D-6E8A-4147-A177-3AD203B41FA5}">
                      <a16:colId xmlns:a16="http://schemas.microsoft.com/office/drawing/2014/main" val="2378283637"/>
                    </a:ext>
                  </a:extLst>
                </a:gridCol>
                <a:gridCol w="1989758">
                  <a:extLst>
                    <a:ext uri="{9D8B030D-6E8A-4147-A177-3AD203B41FA5}">
                      <a16:colId xmlns:a16="http://schemas.microsoft.com/office/drawing/2014/main" val="2024789093"/>
                    </a:ext>
                  </a:extLst>
                </a:gridCol>
                <a:gridCol w="1989758">
                  <a:extLst>
                    <a:ext uri="{9D8B030D-6E8A-4147-A177-3AD203B41FA5}">
                      <a16:colId xmlns:a16="http://schemas.microsoft.com/office/drawing/2014/main" val="2511361205"/>
                    </a:ext>
                  </a:extLst>
                </a:gridCol>
              </a:tblGrid>
              <a:tr h="34104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/>
                        </a:rPr>
                        <a:t>Session 1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84093" marR="84093" marT="42047" marB="42047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</a:rPr>
                        <a:t>Session 2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84093" marR="84093" marT="42047" marB="42047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</a:rPr>
                        <a:t>Session 3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84093" marR="84093" marT="42047" marB="42047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</a:rPr>
                        <a:t>Session 4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84093" marR="84093" marT="42047" marB="42047"/>
                </a:tc>
                <a:extLst>
                  <a:ext uri="{0D108BD9-81ED-4DB2-BD59-A6C34878D82A}">
                    <a16:rowId xmlns:a16="http://schemas.microsoft.com/office/drawing/2014/main" val="261981492"/>
                  </a:ext>
                </a:extLst>
              </a:tr>
              <a:tr h="414043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/>
                        </a:rPr>
                        <a:t>Modernizing PD Legacy Repositories (C. Sun)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84093" marR="84093" marT="42047" marB="42047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/>
                        </a:rPr>
                        <a:t>AI Air Pollution (M. </a:t>
                      </a:r>
                      <a:r>
                        <a:rPr lang="en-US" sz="2000" dirty="0" err="1">
                          <a:effectLst/>
                        </a:rPr>
                        <a:t>Pourhomayoun</a:t>
                      </a:r>
                      <a:r>
                        <a:rPr lang="en-US" sz="2000" dirty="0">
                          <a:effectLst/>
                        </a:rPr>
                        <a:t>)  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84093" marR="84093" marT="42047" marB="42047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/>
                        </a:rPr>
                        <a:t>Collaborative Visualization for Solar System Treks (D. Krum) 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84093" marR="84093" marT="42047" marB="42047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/>
                        </a:rPr>
                        <a:t>Sidewalk (S. Lim)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84093" marR="84093" marT="42047" marB="42047"/>
                </a:tc>
                <a:extLst>
                  <a:ext uri="{0D108BD9-81ED-4DB2-BD59-A6C34878D82A}">
                    <a16:rowId xmlns:a16="http://schemas.microsoft.com/office/drawing/2014/main" val="136230734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20672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Project Demo: </a:t>
            </a:r>
            <a:r>
              <a:rPr lang="en-US" dirty="0" smtClean="0">
                <a:solidFill>
                  <a:srgbClr val="FF0000"/>
                </a:solidFill>
              </a:rPr>
              <a:t>10:15-10:30 </a:t>
            </a:r>
            <a:r>
              <a:rPr lang="en-US" dirty="0">
                <a:solidFill>
                  <a:srgbClr val="FF0000"/>
                </a:solidFill>
              </a:rPr>
              <a:t>AM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27096826"/>
              </p:ext>
            </p:extLst>
          </p:nvPr>
        </p:nvGraphicFramePr>
        <p:xfrm>
          <a:off x="628015" y="1170412"/>
          <a:ext cx="8049020" cy="10486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12255">
                  <a:extLst>
                    <a:ext uri="{9D8B030D-6E8A-4147-A177-3AD203B41FA5}">
                      <a16:colId xmlns:a16="http://schemas.microsoft.com/office/drawing/2014/main" val="593443857"/>
                    </a:ext>
                  </a:extLst>
                </a:gridCol>
                <a:gridCol w="2012255">
                  <a:extLst>
                    <a:ext uri="{9D8B030D-6E8A-4147-A177-3AD203B41FA5}">
                      <a16:colId xmlns:a16="http://schemas.microsoft.com/office/drawing/2014/main" val="2378283637"/>
                    </a:ext>
                  </a:extLst>
                </a:gridCol>
                <a:gridCol w="2012255">
                  <a:extLst>
                    <a:ext uri="{9D8B030D-6E8A-4147-A177-3AD203B41FA5}">
                      <a16:colId xmlns:a16="http://schemas.microsoft.com/office/drawing/2014/main" val="2024789093"/>
                    </a:ext>
                  </a:extLst>
                </a:gridCol>
                <a:gridCol w="2012255">
                  <a:extLst>
                    <a:ext uri="{9D8B030D-6E8A-4147-A177-3AD203B41FA5}">
                      <a16:colId xmlns:a16="http://schemas.microsoft.com/office/drawing/2014/main" val="2511361205"/>
                    </a:ext>
                  </a:extLst>
                </a:gridCol>
              </a:tblGrid>
              <a:tr h="34104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800" dirty="0">
                          <a:effectLst/>
                        </a:rPr>
                        <a:t>Session 1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84093" marR="84093" marT="42047" marB="42047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</a:rPr>
                        <a:t>Session 2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84093" marR="84093" marT="42047" marB="42047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</a:rPr>
                        <a:t>Session 3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84093" marR="84093" marT="42047" marB="42047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</a:rPr>
                        <a:t>Session 4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84093" marR="84093" marT="42047" marB="42047"/>
                </a:tc>
                <a:extLst>
                  <a:ext uri="{0D108BD9-81ED-4DB2-BD59-A6C34878D82A}">
                    <a16:rowId xmlns:a16="http://schemas.microsoft.com/office/drawing/2014/main" val="261981492"/>
                  </a:ext>
                </a:extLst>
              </a:tr>
              <a:tr h="414043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800" dirty="0">
                          <a:effectLst/>
                        </a:rPr>
                        <a:t>AWS (J. </a:t>
                      </a:r>
                      <a:r>
                        <a:rPr lang="en-US" sz="1800" dirty="0" err="1">
                          <a:effectLst/>
                        </a:rPr>
                        <a:t>Guo</a:t>
                      </a:r>
                      <a:r>
                        <a:rPr lang="en-US" sz="1800" dirty="0">
                          <a:effectLst/>
                        </a:rPr>
                        <a:t>)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84093" marR="84093" marT="42047" marB="42047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800" dirty="0" smtClean="0">
                          <a:effectLst/>
                        </a:rPr>
                        <a:t>Break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84093" marR="84093" marT="42047" marB="42047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</a:rPr>
                        <a:t>INART VR Project (D. Krum)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84093" marR="84093" marT="42047" marB="42047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800" dirty="0" err="1">
                          <a:effectLst/>
                        </a:rPr>
                        <a:t>Robosub</a:t>
                      </a:r>
                      <a:r>
                        <a:rPr lang="en-US" sz="1800" dirty="0">
                          <a:effectLst/>
                        </a:rPr>
                        <a:t> (R. Cross)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84093" marR="84093" marT="42047" marB="42047"/>
                </a:tc>
                <a:extLst>
                  <a:ext uri="{0D108BD9-81ED-4DB2-BD59-A6C34878D82A}">
                    <a16:rowId xmlns:a16="http://schemas.microsoft.com/office/drawing/2014/main" val="184884795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78690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22320</TotalTime>
  <Words>854</Words>
  <Application>Microsoft Office PowerPoint</Application>
  <PresentationFormat>On-screen Show (16:9)</PresentationFormat>
  <Paragraphs>169</Paragraphs>
  <Slides>15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2" baseType="lpstr">
      <vt:lpstr>Malgun Gothic</vt:lpstr>
      <vt:lpstr>Arial</vt:lpstr>
      <vt:lpstr>Calibri</vt:lpstr>
      <vt:lpstr>Courier New</vt:lpstr>
      <vt:lpstr>Symbol</vt:lpstr>
      <vt:lpstr>Times New Roman</vt:lpstr>
      <vt:lpstr>Office Theme</vt:lpstr>
      <vt:lpstr>Computer Science Senior Design Expo</vt:lpstr>
      <vt:lpstr>Welcome Message</vt:lpstr>
      <vt:lpstr>PowerPoint Presentation</vt:lpstr>
      <vt:lpstr>Special Thanks to </vt:lpstr>
      <vt:lpstr>Agenda</vt:lpstr>
      <vt:lpstr>General Session : 9:00-10:00 AM</vt:lpstr>
      <vt:lpstr>CS Project Demo Breakout Sessions: 10:00-11:00 AM</vt:lpstr>
      <vt:lpstr>Project Demo: 10:00-10:15 AM</vt:lpstr>
      <vt:lpstr>Project Demo: 10:15-10:30 AM</vt:lpstr>
      <vt:lpstr>Project Demo: 10:30-10:45 AM</vt:lpstr>
      <vt:lpstr>Project Demo: 10:45-11:00 AM</vt:lpstr>
      <vt:lpstr>Break: 11:00-11:10AM</vt:lpstr>
      <vt:lpstr>Networking Sessions: 11:10-11:55 AM</vt:lpstr>
      <vt:lpstr>Closing : 12 – 12:30 PM</vt:lpstr>
      <vt:lpstr>Thank you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Lim, Jung S</dc:creator>
  <cp:lastModifiedBy>Cal State L.A.</cp:lastModifiedBy>
  <cp:revision>153</cp:revision>
  <dcterms:created xsi:type="dcterms:W3CDTF">2020-04-22T18:12:43Z</dcterms:created>
  <dcterms:modified xsi:type="dcterms:W3CDTF">2021-05-07T17:55:15Z</dcterms:modified>
</cp:coreProperties>
</file>